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5"/>
  </p:notesMasterIdLst>
  <p:sldIdLst>
    <p:sldId id="343" r:id="rId2"/>
    <p:sldId id="344" r:id="rId3"/>
    <p:sldId id="345" r:id="rId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authors.xml><?xml version="1.0" encoding="utf-8"?>
<p188:authorLst xmlns:a="http://schemas.openxmlformats.org/drawingml/2006/main" xmlns:r="http://schemas.openxmlformats.org/officeDocument/2006/relationships" xmlns:p188="http://schemas.microsoft.com/office/powerpoint/2018/8/main">
  <p188:author id="{9858F841-0C46-4A5A-E1EF-FF03E45028B5}" name="Katherine Burnham" initials="KB" userId="a2ffd3231f9cecf9" providerId="Windows Live"/>
  <p188:author id="{EC5DCF73-D4CD-004D-82D2-0E75A63CE2A4}" name="Andrew Jeffs" initials="AJ" userId="S::ajef003@UoA.auckland.ac.nz::87ea0d89-5b7c-459f-8d32-9b626bb747f1"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p:restoredTop sz="94694"/>
  </p:normalViewPr>
  <p:slideViewPr>
    <p:cSldViewPr snapToGrid="0">
      <p:cViewPr>
        <p:scale>
          <a:sx n="108" d="100"/>
          <a:sy n="108" d="100"/>
        </p:scale>
        <p:origin x="1280" y="4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notesMaster" Target="notesMasters/notesMaster1.xml"/><Relationship Id="rId10" Type="http://schemas.microsoft.com/office/2018/10/relationships/authors" Target="authors.xml"/><Relationship Id="rId4" Type="http://schemas.openxmlformats.org/officeDocument/2006/relationships/slide" Target="slides/slide3.xml"/><Relationship Id="rId9"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89ED1BF-99C6-6E48-B4DF-22D1CBFDF06F}" type="datetimeFigureOut">
              <a:rPr lang="en-US" smtClean="0"/>
              <a:t>5/22/25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FE4AEAF-E955-164A-BC34-991D22D382E3}" type="slidenum">
              <a:rPr lang="en-US" smtClean="0"/>
              <a:t>‹#›</a:t>
            </a:fld>
            <a:endParaRPr lang="en-US"/>
          </a:p>
        </p:txBody>
      </p:sp>
    </p:spTree>
    <p:extLst>
      <p:ext uri="{BB962C8B-B14F-4D97-AF65-F5344CB8AC3E}">
        <p14:creationId xmlns:p14="http://schemas.microsoft.com/office/powerpoint/2010/main" val="17545835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049251-E0BC-F19B-1206-46D29A9746E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46E09E4-98BB-D1BC-3F7A-E64B1ABACD5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801122D-81C7-13FC-D8F5-07071D91974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AE6E05C-407A-6319-7091-4CD9B209BC66}"/>
              </a:ext>
            </a:extLst>
          </p:cNvPr>
          <p:cNvSpPr>
            <a:spLocks noGrp="1"/>
          </p:cNvSpPr>
          <p:nvPr>
            <p:ph type="sldNum" sz="quarter" idx="5"/>
          </p:nvPr>
        </p:nvSpPr>
        <p:spPr/>
        <p:txBody>
          <a:bodyPr/>
          <a:lstStyle/>
          <a:p>
            <a:fld id="{928916F0-B035-8241-AA8A-77AF1C7FABAA}" type="slidenum">
              <a:rPr lang="en-US" smtClean="0"/>
              <a:t>1</a:t>
            </a:fld>
            <a:endParaRPr lang="en-US"/>
          </a:p>
        </p:txBody>
      </p:sp>
    </p:spTree>
    <p:extLst>
      <p:ext uri="{BB962C8B-B14F-4D97-AF65-F5344CB8AC3E}">
        <p14:creationId xmlns:p14="http://schemas.microsoft.com/office/powerpoint/2010/main" val="31063284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0F30C5-94D0-85EB-F0EA-1DFED0A7C3B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9ABBAB0-1F3A-D6DC-CD35-A7E5E993359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4B7631C-2038-2C65-BE9C-27934287928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521CF76-C266-42E2-9F60-A9BCC5C6D6F6}"/>
              </a:ext>
            </a:extLst>
          </p:cNvPr>
          <p:cNvSpPr>
            <a:spLocks noGrp="1"/>
          </p:cNvSpPr>
          <p:nvPr>
            <p:ph type="sldNum" sz="quarter" idx="5"/>
          </p:nvPr>
        </p:nvSpPr>
        <p:spPr/>
        <p:txBody>
          <a:bodyPr/>
          <a:lstStyle/>
          <a:p>
            <a:fld id="{928916F0-B035-8241-AA8A-77AF1C7FABAA}" type="slidenum">
              <a:rPr lang="en-US" smtClean="0"/>
              <a:t>2</a:t>
            </a:fld>
            <a:endParaRPr lang="en-US"/>
          </a:p>
        </p:txBody>
      </p:sp>
    </p:spTree>
    <p:extLst>
      <p:ext uri="{BB962C8B-B14F-4D97-AF65-F5344CB8AC3E}">
        <p14:creationId xmlns:p14="http://schemas.microsoft.com/office/powerpoint/2010/main" val="34109123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B5D5A6-275C-9099-07DA-A286657597A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8CBC99C-7960-060E-90E7-33C29004085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BED62F5-177B-E076-6A1F-47FE8828F95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E11E6E5-301B-6584-F63A-BF6F5ED05B5C}"/>
              </a:ext>
            </a:extLst>
          </p:cNvPr>
          <p:cNvSpPr>
            <a:spLocks noGrp="1"/>
          </p:cNvSpPr>
          <p:nvPr>
            <p:ph type="sldNum" sz="quarter" idx="5"/>
          </p:nvPr>
        </p:nvSpPr>
        <p:spPr/>
        <p:txBody>
          <a:bodyPr/>
          <a:lstStyle/>
          <a:p>
            <a:fld id="{928916F0-B035-8241-AA8A-77AF1C7FABAA}" type="slidenum">
              <a:rPr lang="en-US" smtClean="0"/>
              <a:t>3</a:t>
            </a:fld>
            <a:endParaRPr lang="en-US"/>
          </a:p>
        </p:txBody>
      </p:sp>
    </p:spTree>
    <p:extLst>
      <p:ext uri="{BB962C8B-B14F-4D97-AF65-F5344CB8AC3E}">
        <p14:creationId xmlns:p14="http://schemas.microsoft.com/office/powerpoint/2010/main" val="28003959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B04570-9075-0F52-EE2D-DD59C40F9DC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3231868-69AF-CB6D-53EA-3E379A129DF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5C921B5-CE5B-C60E-09FA-E09BD84F4163}"/>
              </a:ext>
            </a:extLst>
          </p:cNvPr>
          <p:cNvSpPr>
            <a:spLocks noGrp="1"/>
          </p:cNvSpPr>
          <p:nvPr>
            <p:ph type="dt" sz="half" idx="10"/>
          </p:nvPr>
        </p:nvSpPr>
        <p:spPr/>
        <p:txBody>
          <a:bodyPr/>
          <a:lstStyle/>
          <a:p>
            <a:fld id="{6FD53829-EDB8-454F-9B29-7AFB6646D795}" type="datetimeFigureOut">
              <a:rPr lang="en-US" smtClean="0"/>
              <a:t>5/22/25</a:t>
            </a:fld>
            <a:endParaRPr lang="en-US"/>
          </a:p>
        </p:txBody>
      </p:sp>
      <p:sp>
        <p:nvSpPr>
          <p:cNvPr id="5" name="Footer Placeholder 4">
            <a:extLst>
              <a:ext uri="{FF2B5EF4-FFF2-40B4-BE49-F238E27FC236}">
                <a16:creationId xmlns:a16="http://schemas.microsoft.com/office/drawing/2014/main" id="{96F47566-3BE3-EEFF-B952-EF68504E90A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BF22EC0-4BEE-F6EC-A2F0-1013E50B1398}"/>
              </a:ext>
            </a:extLst>
          </p:cNvPr>
          <p:cNvSpPr>
            <a:spLocks noGrp="1"/>
          </p:cNvSpPr>
          <p:nvPr>
            <p:ph type="sldNum" sz="quarter" idx="12"/>
          </p:nvPr>
        </p:nvSpPr>
        <p:spPr/>
        <p:txBody>
          <a:bodyPr/>
          <a:lstStyle/>
          <a:p>
            <a:fld id="{193A255C-F1CB-CD4F-9FE0-7F0A8CE0F99D}" type="slidenum">
              <a:rPr lang="en-US" smtClean="0"/>
              <a:t>‹#›</a:t>
            </a:fld>
            <a:endParaRPr lang="en-US"/>
          </a:p>
        </p:txBody>
      </p:sp>
    </p:spTree>
    <p:extLst>
      <p:ext uri="{BB962C8B-B14F-4D97-AF65-F5344CB8AC3E}">
        <p14:creationId xmlns:p14="http://schemas.microsoft.com/office/powerpoint/2010/main" val="11401515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AA9980-E2BE-EC1D-5600-0CB378E3051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2AE8A82-9AC2-C99D-F6E8-393F5BF9660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084A50F-DD48-C8AF-D8B3-BFE093ED0786}"/>
              </a:ext>
            </a:extLst>
          </p:cNvPr>
          <p:cNvSpPr>
            <a:spLocks noGrp="1"/>
          </p:cNvSpPr>
          <p:nvPr>
            <p:ph type="dt" sz="half" idx="10"/>
          </p:nvPr>
        </p:nvSpPr>
        <p:spPr/>
        <p:txBody>
          <a:bodyPr/>
          <a:lstStyle/>
          <a:p>
            <a:fld id="{6FD53829-EDB8-454F-9B29-7AFB6646D795}" type="datetimeFigureOut">
              <a:rPr lang="en-US" smtClean="0"/>
              <a:t>5/22/25</a:t>
            </a:fld>
            <a:endParaRPr lang="en-US"/>
          </a:p>
        </p:txBody>
      </p:sp>
      <p:sp>
        <p:nvSpPr>
          <p:cNvPr id="5" name="Footer Placeholder 4">
            <a:extLst>
              <a:ext uri="{FF2B5EF4-FFF2-40B4-BE49-F238E27FC236}">
                <a16:creationId xmlns:a16="http://schemas.microsoft.com/office/drawing/2014/main" id="{68002D80-7FE2-4188-A8C8-FE3C92E711C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0649EEC-D39D-91D6-877C-7E158E55ACDF}"/>
              </a:ext>
            </a:extLst>
          </p:cNvPr>
          <p:cNvSpPr>
            <a:spLocks noGrp="1"/>
          </p:cNvSpPr>
          <p:nvPr>
            <p:ph type="sldNum" sz="quarter" idx="12"/>
          </p:nvPr>
        </p:nvSpPr>
        <p:spPr/>
        <p:txBody>
          <a:bodyPr/>
          <a:lstStyle/>
          <a:p>
            <a:fld id="{193A255C-F1CB-CD4F-9FE0-7F0A8CE0F99D}" type="slidenum">
              <a:rPr lang="en-US" smtClean="0"/>
              <a:t>‹#›</a:t>
            </a:fld>
            <a:endParaRPr lang="en-US"/>
          </a:p>
        </p:txBody>
      </p:sp>
    </p:spTree>
    <p:extLst>
      <p:ext uri="{BB962C8B-B14F-4D97-AF65-F5344CB8AC3E}">
        <p14:creationId xmlns:p14="http://schemas.microsoft.com/office/powerpoint/2010/main" val="39881707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8D6240-6BFB-162D-6AAD-254F161757C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9B254D1-417C-5BF2-3AA8-CE457B88FDB6}"/>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F502560-5C8B-601A-A805-D3A324AA9015}"/>
              </a:ext>
            </a:extLst>
          </p:cNvPr>
          <p:cNvSpPr>
            <a:spLocks noGrp="1"/>
          </p:cNvSpPr>
          <p:nvPr>
            <p:ph type="dt" sz="half" idx="10"/>
          </p:nvPr>
        </p:nvSpPr>
        <p:spPr/>
        <p:txBody>
          <a:bodyPr/>
          <a:lstStyle/>
          <a:p>
            <a:fld id="{6FD53829-EDB8-454F-9B29-7AFB6646D795}" type="datetimeFigureOut">
              <a:rPr lang="en-US" smtClean="0"/>
              <a:t>5/22/25</a:t>
            </a:fld>
            <a:endParaRPr lang="en-US"/>
          </a:p>
        </p:txBody>
      </p:sp>
      <p:sp>
        <p:nvSpPr>
          <p:cNvPr id="5" name="Footer Placeholder 4">
            <a:extLst>
              <a:ext uri="{FF2B5EF4-FFF2-40B4-BE49-F238E27FC236}">
                <a16:creationId xmlns:a16="http://schemas.microsoft.com/office/drawing/2014/main" id="{5FF7EF33-8ED6-3067-44EF-0DF407D337C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C394D84-9D2E-0FA1-9DCB-55D8821EB5C7}"/>
              </a:ext>
            </a:extLst>
          </p:cNvPr>
          <p:cNvSpPr>
            <a:spLocks noGrp="1"/>
          </p:cNvSpPr>
          <p:nvPr>
            <p:ph type="sldNum" sz="quarter" idx="12"/>
          </p:nvPr>
        </p:nvSpPr>
        <p:spPr/>
        <p:txBody>
          <a:bodyPr/>
          <a:lstStyle/>
          <a:p>
            <a:fld id="{193A255C-F1CB-CD4F-9FE0-7F0A8CE0F99D}" type="slidenum">
              <a:rPr lang="en-US" smtClean="0"/>
              <a:t>‹#›</a:t>
            </a:fld>
            <a:endParaRPr lang="en-US"/>
          </a:p>
        </p:txBody>
      </p:sp>
    </p:spTree>
    <p:extLst>
      <p:ext uri="{BB962C8B-B14F-4D97-AF65-F5344CB8AC3E}">
        <p14:creationId xmlns:p14="http://schemas.microsoft.com/office/powerpoint/2010/main" val="7430103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BD812F-1324-0C41-97CA-7823022DF36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E7E6C8A-5C2F-AAEF-1523-350AEF2E93B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CAA805B-C230-7883-431B-19531B024E6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0F42526-58F2-C2F2-2D25-13009A2CFFFB}"/>
              </a:ext>
            </a:extLst>
          </p:cNvPr>
          <p:cNvSpPr>
            <a:spLocks noGrp="1"/>
          </p:cNvSpPr>
          <p:nvPr>
            <p:ph type="dt" sz="half" idx="10"/>
          </p:nvPr>
        </p:nvSpPr>
        <p:spPr/>
        <p:txBody>
          <a:bodyPr/>
          <a:lstStyle/>
          <a:p>
            <a:fld id="{6FD53829-EDB8-454F-9B29-7AFB6646D795}" type="datetimeFigureOut">
              <a:rPr lang="en-US" smtClean="0"/>
              <a:t>5/22/25</a:t>
            </a:fld>
            <a:endParaRPr lang="en-US"/>
          </a:p>
        </p:txBody>
      </p:sp>
      <p:sp>
        <p:nvSpPr>
          <p:cNvPr id="6" name="Footer Placeholder 5">
            <a:extLst>
              <a:ext uri="{FF2B5EF4-FFF2-40B4-BE49-F238E27FC236}">
                <a16:creationId xmlns:a16="http://schemas.microsoft.com/office/drawing/2014/main" id="{6F5D9294-559A-DF33-9D9B-5AF3A432C52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6F02654-DFEA-2E9C-8E61-33A1F5669D1C}"/>
              </a:ext>
            </a:extLst>
          </p:cNvPr>
          <p:cNvSpPr>
            <a:spLocks noGrp="1"/>
          </p:cNvSpPr>
          <p:nvPr>
            <p:ph type="sldNum" sz="quarter" idx="12"/>
          </p:nvPr>
        </p:nvSpPr>
        <p:spPr/>
        <p:txBody>
          <a:bodyPr/>
          <a:lstStyle/>
          <a:p>
            <a:fld id="{193A255C-F1CB-CD4F-9FE0-7F0A8CE0F99D}" type="slidenum">
              <a:rPr lang="en-US" smtClean="0"/>
              <a:t>‹#›</a:t>
            </a:fld>
            <a:endParaRPr lang="en-US"/>
          </a:p>
        </p:txBody>
      </p:sp>
    </p:spTree>
    <p:extLst>
      <p:ext uri="{BB962C8B-B14F-4D97-AF65-F5344CB8AC3E}">
        <p14:creationId xmlns:p14="http://schemas.microsoft.com/office/powerpoint/2010/main" val="28797082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A590F3-D43C-8406-0359-8A618D7EE66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A00E391-6AF4-6F50-8277-AA84B6C3CE3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423392E-8F39-EDC5-8867-DD41423ED31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220E629-515B-DDB8-659B-1CD013F58EF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525835B-DC1F-809F-8A7D-41C44C17633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F998E0F-2F26-9759-5A2A-AF58641E19AF}"/>
              </a:ext>
            </a:extLst>
          </p:cNvPr>
          <p:cNvSpPr>
            <a:spLocks noGrp="1"/>
          </p:cNvSpPr>
          <p:nvPr>
            <p:ph type="dt" sz="half" idx="10"/>
          </p:nvPr>
        </p:nvSpPr>
        <p:spPr/>
        <p:txBody>
          <a:bodyPr/>
          <a:lstStyle/>
          <a:p>
            <a:fld id="{6FD53829-EDB8-454F-9B29-7AFB6646D795}" type="datetimeFigureOut">
              <a:rPr lang="en-US" smtClean="0"/>
              <a:t>5/22/25</a:t>
            </a:fld>
            <a:endParaRPr lang="en-US"/>
          </a:p>
        </p:txBody>
      </p:sp>
      <p:sp>
        <p:nvSpPr>
          <p:cNvPr id="8" name="Footer Placeholder 7">
            <a:extLst>
              <a:ext uri="{FF2B5EF4-FFF2-40B4-BE49-F238E27FC236}">
                <a16:creationId xmlns:a16="http://schemas.microsoft.com/office/drawing/2014/main" id="{6988D2C8-658C-506A-BA32-55328250FC6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5E881A1-EE03-15FE-6FAD-9CCD56E56571}"/>
              </a:ext>
            </a:extLst>
          </p:cNvPr>
          <p:cNvSpPr>
            <a:spLocks noGrp="1"/>
          </p:cNvSpPr>
          <p:nvPr>
            <p:ph type="sldNum" sz="quarter" idx="12"/>
          </p:nvPr>
        </p:nvSpPr>
        <p:spPr/>
        <p:txBody>
          <a:bodyPr/>
          <a:lstStyle/>
          <a:p>
            <a:fld id="{193A255C-F1CB-CD4F-9FE0-7F0A8CE0F99D}" type="slidenum">
              <a:rPr lang="en-US" smtClean="0"/>
              <a:t>‹#›</a:t>
            </a:fld>
            <a:endParaRPr lang="en-US"/>
          </a:p>
        </p:txBody>
      </p:sp>
    </p:spTree>
    <p:extLst>
      <p:ext uri="{BB962C8B-B14F-4D97-AF65-F5344CB8AC3E}">
        <p14:creationId xmlns:p14="http://schemas.microsoft.com/office/powerpoint/2010/main" val="23466240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9FDFE5-27A9-D830-87B6-30396458D38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FD1B19A-327B-E5D1-FFF4-D647E79643CD}"/>
              </a:ext>
            </a:extLst>
          </p:cNvPr>
          <p:cNvSpPr>
            <a:spLocks noGrp="1"/>
          </p:cNvSpPr>
          <p:nvPr>
            <p:ph type="dt" sz="half" idx="10"/>
          </p:nvPr>
        </p:nvSpPr>
        <p:spPr/>
        <p:txBody>
          <a:bodyPr/>
          <a:lstStyle/>
          <a:p>
            <a:fld id="{6FD53829-EDB8-454F-9B29-7AFB6646D795}" type="datetimeFigureOut">
              <a:rPr lang="en-US" smtClean="0"/>
              <a:t>5/22/25</a:t>
            </a:fld>
            <a:endParaRPr lang="en-US"/>
          </a:p>
        </p:txBody>
      </p:sp>
      <p:sp>
        <p:nvSpPr>
          <p:cNvPr id="4" name="Footer Placeholder 3">
            <a:extLst>
              <a:ext uri="{FF2B5EF4-FFF2-40B4-BE49-F238E27FC236}">
                <a16:creationId xmlns:a16="http://schemas.microsoft.com/office/drawing/2014/main" id="{01CD678F-02C9-74D7-9A9F-58135EE1865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D4BE9B1-0419-BD9E-A217-164DB0E157BD}"/>
              </a:ext>
            </a:extLst>
          </p:cNvPr>
          <p:cNvSpPr>
            <a:spLocks noGrp="1"/>
          </p:cNvSpPr>
          <p:nvPr>
            <p:ph type="sldNum" sz="quarter" idx="12"/>
          </p:nvPr>
        </p:nvSpPr>
        <p:spPr/>
        <p:txBody>
          <a:bodyPr/>
          <a:lstStyle/>
          <a:p>
            <a:fld id="{193A255C-F1CB-CD4F-9FE0-7F0A8CE0F99D}" type="slidenum">
              <a:rPr lang="en-US" smtClean="0"/>
              <a:t>‹#›</a:t>
            </a:fld>
            <a:endParaRPr lang="en-US"/>
          </a:p>
        </p:txBody>
      </p:sp>
    </p:spTree>
    <p:extLst>
      <p:ext uri="{BB962C8B-B14F-4D97-AF65-F5344CB8AC3E}">
        <p14:creationId xmlns:p14="http://schemas.microsoft.com/office/powerpoint/2010/main" val="37391893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04F6588-E61E-434E-0F3C-60FE6930181D}"/>
              </a:ext>
            </a:extLst>
          </p:cNvPr>
          <p:cNvSpPr>
            <a:spLocks noGrp="1"/>
          </p:cNvSpPr>
          <p:nvPr>
            <p:ph type="dt" sz="half" idx="10"/>
          </p:nvPr>
        </p:nvSpPr>
        <p:spPr/>
        <p:txBody>
          <a:bodyPr/>
          <a:lstStyle/>
          <a:p>
            <a:fld id="{6FD53829-EDB8-454F-9B29-7AFB6646D795}" type="datetimeFigureOut">
              <a:rPr lang="en-US" smtClean="0"/>
              <a:t>5/22/25</a:t>
            </a:fld>
            <a:endParaRPr lang="en-US"/>
          </a:p>
        </p:txBody>
      </p:sp>
      <p:sp>
        <p:nvSpPr>
          <p:cNvPr id="3" name="Footer Placeholder 2">
            <a:extLst>
              <a:ext uri="{FF2B5EF4-FFF2-40B4-BE49-F238E27FC236}">
                <a16:creationId xmlns:a16="http://schemas.microsoft.com/office/drawing/2014/main" id="{80A8E005-08B5-8577-B630-1D739947C12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56064DD-63AF-7BE2-0D19-72096E45D6FA}"/>
              </a:ext>
            </a:extLst>
          </p:cNvPr>
          <p:cNvSpPr>
            <a:spLocks noGrp="1"/>
          </p:cNvSpPr>
          <p:nvPr>
            <p:ph type="sldNum" sz="quarter" idx="12"/>
          </p:nvPr>
        </p:nvSpPr>
        <p:spPr/>
        <p:txBody>
          <a:bodyPr/>
          <a:lstStyle/>
          <a:p>
            <a:fld id="{193A255C-F1CB-CD4F-9FE0-7F0A8CE0F99D}" type="slidenum">
              <a:rPr lang="en-US" smtClean="0"/>
              <a:t>‹#›</a:t>
            </a:fld>
            <a:endParaRPr lang="en-US"/>
          </a:p>
        </p:txBody>
      </p:sp>
    </p:spTree>
    <p:extLst>
      <p:ext uri="{BB962C8B-B14F-4D97-AF65-F5344CB8AC3E}">
        <p14:creationId xmlns:p14="http://schemas.microsoft.com/office/powerpoint/2010/main" val="8160700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7BA9F7-4468-66DC-22BC-E38F44471C7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83BCEDA-B63A-A8F3-E2E6-B00ED9FAAFB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8A6D830-A988-2888-824D-FC99AB6EFE7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ED0E501-9886-8B00-A3E8-0D56440188F1}"/>
              </a:ext>
            </a:extLst>
          </p:cNvPr>
          <p:cNvSpPr>
            <a:spLocks noGrp="1"/>
          </p:cNvSpPr>
          <p:nvPr>
            <p:ph type="dt" sz="half" idx="10"/>
          </p:nvPr>
        </p:nvSpPr>
        <p:spPr/>
        <p:txBody>
          <a:bodyPr/>
          <a:lstStyle/>
          <a:p>
            <a:fld id="{6FD53829-EDB8-454F-9B29-7AFB6646D795}" type="datetimeFigureOut">
              <a:rPr lang="en-US" smtClean="0"/>
              <a:t>5/22/25</a:t>
            </a:fld>
            <a:endParaRPr lang="en-US"/>
          </a:p>
        </p:txBody>
      </p:sp>
      <p:sp>
        <p:nvSpPr>
          <p:cNvPr id="6" name="Footer Placeholder 5">
            <a:extLst>
              <a:ext uri="{FF2B5EF4-FFF2-40B4-BE49-F238E27FC236}">
                <a16:creationId xmlns:a16="http://schemas.microsoft.com/office/drawing/2014/main" id="{9FFD94B8-3679-5990-00BB-03F0BD7DBD6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3809ED9-5091-D6EB-16AE-E05F9F489C91}"/>
              </a:ext>
            </a:extLst>
          </p:cNvPr>
          <p:cNvSpPr>
            <a:spLocks noGrp="1"/>
          </p:cNvSpPr>
          <p:nvPr>
            <p:ph type="sldNum" sz="quarter" idx="12"/>
          </p:nvPr>
        </p:nvSpPr>
        <p:spPr/>
        <p:txBody>
          <a:bodyPr/>
          <a:lstStyle/>
          <a:p>
            <a:fld id="{193A255C-F1CB-CD4F-9FE0-7F0A8CE0F99D}" type="slidenum">
              <a:rPr lang="en-US" smtClean="0"/>
              <a:t>‹#›</a:t>
            </a:fld>
            <a:endParaRPr lang="en-US"/>
          </a:p>
        </p:txBody>
      </p:sp>
    </p:spTree>
    <p:extLst>
      <p:ext uri="{BB962C8B-B14F-4D97-AF65-F5344CB8AC3E}">
        <p14:creationId xmlns:p14="http://schemas.microsoft.com/office/powerpoint/2010/main" val="11035611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7746CB-024F-7ADA-5246-F77BC6CF9EE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B8CE189-A721-E6D7-5780-5CDB5EF5041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C964666-C999-EE2C-6057-6A463E949E8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A8B6F14-15A7-3553-EB0A-3EECEBF93DBB}"/>
              </a:ext>
            </a:extLst>
          </p:cNvPr>
          <p:cNvSpPr>
            <a:spLocks noGrp="1"/>
          </p:cNvSpPr>
          <p:nvPr>
            <p:ph type="dt" sz="half" idx="10"/>
          </p:nvPr>
        </p:nvSpPr>
        <p:spPr/>
        <p:txBody>
          <a:bodyPr/>
          <a:lstStyle/>
          <a:p>
            <a:fld id="{6FD53829-EDB8-454F-9B29-7AFB6646D795}" type="datetimeFigureOut">
              <a:rPr lang="en-US" smtClean="0"/>
              <a:t>5/22/25</a:t>
            </a:fld>
            <a:endParaRPr lang="en-US"/>
          </a:p>
        </p:txBody>
      </p:sp>
      <p:sp>
        <p:nvSpPr>
          <p:cNvPr id="6" name="Footer Placeholder 5">
            <a:extLst>
              <a:ext uri="{FF2B5EF4-FFF2-40B4-BE49-F238E27FC236}">
                <a16:creationId xmlns:a16="http://schemas.microsoft.com/office/drawing/2014/main" id="{1B499A45-D3E8-B8CD-9DFE-1E230DDD450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CFEC249-BF26-8D6A-E809-C7ED96A9E27E}"/>
              </a:ext>
            </a:extLst>
          </p:cNvPr>
          <p:cNvSpPr>
            <a:spLocks noGrp="1"/>
          </p:cNvSpPr>
          <p:nvPr>
            <p:ph type="sldNum" sz="quarter" idx="12"/>
          </p:nvPr>
        </p:nvSpPr>
        <p:spPr/>
        <p:txBody>
          <a:bodyPr/>
          <a:lstStyle/>
          <a:p>
            <a:fld id="{193A255C-F1CB-CD4F-9FE0-7F0A8CE0F99D}" type="slidenum">
              <a:rPr lang="en-US" smtClean="0"/>
              <a:t>‹#›</a:t>
            </a:fld>
            <a:endParaRPr lang="en-US"/>
          </a:p>
        </p:txBody>
      </p:sp>
    </p:spTree>
    <p:extLst>
      <p:ext uri="{BB962C8B-B14F-4D97-AF65-F5344CB8AC3E}">
        <p14:creationId xmlns:p14="http://schemas.microsoft.com/office/powerpoint/2010/main" val="15576406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24CC44-1B97-D51C-29B4-D5E6AA0B6A5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0FC36F8-A75C-99B5-C716-919CB3766C5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513F30A-B5DE-D49B-58EA-681A23178167}"/>
              </a:ext>
            </a:extLst>
          </p:cNvPr>
          <p:cNvSpPr>
            <a:spLocks noGrp="1"/>
          </p:cNvSpPr>
          <p:nvPr>
            <p:ph type="dt" sz="half" idx="10"/>
          </p:nvPr>
        </p:nvSpPr>
        <p:spPr/>
        <p:txBody>
          <a:bodyPr/>
          <a:lstStyle/>
          <a:p>
            <a:fld id="{6FD53829-EDB8-454F-9B29-7AFB6646D795}" type="datetimeFigureOut">
              <a:rPr lang="en-US" smtClean="0"/>
              <a:t>5/22/25</a:t>
            </a:fld>
            <a:endParaRPr lang="en-US"/>
          </a:p>
        </p:txBody>
      </p:sp>
      <p:sp>
        <p:nvSpPr>
          <p:cNvPr id="5" name="Footer Placeholder 4">
            <a:extLst>
              <a:ext uri="{FF2B5EF4-FFF2-40B4-BE49-F238E27FC236}">
                <a16:creationId xmlns:a16="http://schemas.microsoft.com/office/drawing/2014/main" id="{2A35CD41-63E0-B646-8DB6-0E10FB6C104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9A305C9-5FDD-C59D-A325-29680F91D4CF}"/>
              </a:ext>
            </a:extLst>
          </p:cNvPr>
          <p:cNvSpPr>
            <a:spLocks noGrp="1"/>
          </p:cNvSpPr>
          <p:nvPr>
            <p:ph type="sldNum" sz="quarter" idx="12"/>
          </p:nvPr>
        </p:nvSpPr>
        <p:spPr/>
        <p:txBody>
          <a:bodyPr/>
          <a:lstStyle/>
          <a:p>
            <a:fld id="{193A255C-F1CB-CD4F-9FE0-7F0A8CE0F99D}" type="slidenum">
              <a:rPr lang="en-US" smtClean="0"/>
              <a:t>‹#›</a:t>
            </a:fld>
            <a:endParaRPr lang="en-US"/>
          </a:p>
        </p:txBody>
      </p:sp>
    </p:spTree>
    <p:extLst>
      <p:ext uri="{BB962C8B-B14F-4D97-AF65-F5344CB8AC3E}">
        <p14:creationId xmlns:p14="http://schemas.microsoft.com/office/powerpoint/2010/main" val="37116615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688C111-CD71-700C-432A-8A300B2B99E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0DC77A3-7B07-4312-C816-A1108B7609F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E474FAE-D8C2-EE7F-850B-C2F6E0BB3C51}"/>
              </a:ext>
            </a:extLst>
          </p:cNvPr>
          <p:cNvSpPr>
            <a:spLocks noGrp="1"/>
          </p:cNvSpPr>
          <p:nvPr>
            <p:ph type="dt" sz="half" idx="10"/>
          </p:nvPr>
        </p:nvSpPr>
        <p:spPr/>
        <p:txBody>
          <a:bodyPr/>
          <a:lstStyle/>
          <a:p>
            <a:fld id="{6FD53829-EDB8-454F-9B29-7AFB6646D795}" type="datetimeFigureOut">
              <a:rPr lang="en-US" smtClean="0"/>
              <a:t>5/22/25</a:t>
            </a:fld>
            <a:endParaRPr lang="en-US"/>
          </a:p>
        </p:txBody>
      </p:sp>
      <p:sp>
        <p:nvSpPr>
          <p:cNvPr id="5" name="Footer Placeholder 4">
            <a:extLst>
              <a:ext uri="{FF2B5EF4-FFF2-40B4-BE49-F238E27FC236}">
                <a16:creationId xmlns:a16="http://schemas.microsoft.com/office/drawing/2014/main" id="{7EE2C390-B7E0-F59E-7686-78C00D7E2D6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6E84960-957D-CC78-3229-52D4EB817437}"/>
              </a:ext>
            </a:extLst>
          </p:cNvPr>
          <p:cNvSpPr>
            <a:spLocks noGrp="1"/>
          </p:cNvSpPr>
          <p:nvPr>
            <p:ph type="sldNum" sz="quarter" idx="12"/>
          </p:nvPr>
        </p:nvSpPr>
        <p:spPr/>
        <p:txBody>
          <a:bodyPr/>
          <a:lstStyle/>
          <a:p>
            <a:fld id="{193A255C-F1CB-CD4F-9FE0-7F0A8CE0F99D}" type="slidenum">
              <a:rPr lang="en-US" smtClean="0"/>
              <a:t>‹#›</a:t>
            </a:fld>
            <a:endParaRPr lang="en-US"/>
          </a:p>
        </p:txBody>
      </p:sp>
    </p:spTree>
    <p:extLst>
      <p:ext uri="{BB962C8B-B14F-4D97-AF65-F5344CB8AC3E}">
        <p14:creationId xmlns:p14="http://schemas.microsoft.com/office/powerpoint/2010/main" val="36790451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78424EC-8579-F8BE-4417-C12BF5E7309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37DDB0C-E6BE-BEDD-5D97-7C93D2A952C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D0E92DE-4606-E199-5B53-1438A49F56B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FD53829-EDB8-454F-9B29-7AFB6646D795}" type="datetimeFigureOut">
              <a:rPr lang="en-US" smtClean="0"/>
              <a:t>5/22/25</a:t>
            </a:fld>
            <a:endParaRPr lang="en-US"/>
          </a:p>
        </p:txBody>
      </p:sp>
      <p:sp>
        <p:nvSpPr>
          <p:cNvPr id="5" name="Footer Placeholder 4">
            <a:extLst>
              <a:ext uri="{FF2B5EF4-FFF2-40B4-BE49-F238E27FC236}">
                <a16:creationId xmlns:a16="http://schemas.microsoft.com/office/drawing/2014/main" id="{537E1193-99E7-4588-D501-1851E52916D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25F23D96-AE89-0B51-4E8D-2A51F426369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93A255C-F1CB-CD4F-9FE0-7F0A8CE0F99D}" type="slidenum">
              <a:rPr lang="en-US" smtClean="0"/>
              <a:t>‹#›</a:t>
            </a:fld>
            <a:endParaRPr lang="en-US"/>
          </a:p>
        </p:txBody>
      </p:sp>
    </p:spTree>
    <p:extLst>
      <p:ext uri="{BB962C8B-B14F-4D97-AF65-F5344CB8AC3E}">
        <p14:creationId xmlns:p14="http://schemas.microsoft.com/office/powerpoint/2010/main" val="130914998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65273D-D53F-3B28-8A17-0D9616EF31C1}"/>
            </a:ext>
          </a:extLst>
        </p:cNvPr>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40BE3E1E-CB28-3110-F959-D60C9D2038D3}"/>
              </a:ext>
            </a:extLst>
          </p:cNvPr>
          <p:cNvGraphicFramePr>
            <a:graphicFrameLocks noGrp="1"/>
          </p:cNvGraphicFramePr>
          <p:nvPr>
            <p:extLst>
              <p:ext uri="{D42A27DB-BD31-4B8C-83A1-F6EECF244321}">
                <p14:modId xmlns:p14="http://schemas.microsoft.com/office/powerpoint/2010/main" val="1183551761"/>
              </p:ext>
            </p:extLst>
          </p:nvPr>
        </p:nvGraphicFramePr>
        <p:xfrm>
          <a:off x="428799" y="845674"/>
          <a:ext cx="11334402" cy="5669805"/>
        </p:xfrm>
        <a:graphic>
          <a:graphicData uri="http://schemas.openxmlformats.org/drawingml/2006/table">
            <a:tbl>
              <a:tblPr firstRow="1" bandRow="1">
                <a:tableStyleId>{5C22544A-7EE6-4342-B048-85BDC9FD1C3A}</a:tableStyleId>
              </a:tblPr>
              <a:tblGrid>
                <a:gridCol w="1208690">
                  <a:extLst>
                    <a:ext uri="{9D8B030D-6E8A-4147-A177-3AD203B41FA5}">
                      <a16:colId xmlns:a16="http://schemas.microsoft.com/office/drawing/2014/main" val="2117565972"/>
                    </a:ext>
                  </a:extLst>
                </a:gridCol>
                <a:gridCol w="557049">
                  <a:extLst>
                    <a:ext uri="{9D8B030D-6E8A-4147-A177-3AD203B41FA5}">
                      <a16:colId xmlns:a16="http://schemas.microsoft.com/office/drawing/2014/main" val="1768191381"/>
                    </a:ext>
                  </a:extLst>
                </a:gridCol>
                <a:gridCol w="8860220">
                  <a:extLst>
                    <a:ext uri="{9D8B030D-6E8A-4147-A177-3AD203B41FA5}">
                      <a16:colId xmlns:a16="http://schemas.microsoft.com/office/drawing/2014/main" val="2803716561"/>
                    </a:ext>
                  </a:extLst>
                </a:gridCol>
                <a:gridCol w="708443">
                  <a:extLst>
                    <a:ext uri="{9D8B030D-6E8A-4147-A177-3AD203B41FA5}">
                      <a16:colId xmlns:a16="http://schemas.microsoft.com/office/drawing/2014/main" val="1105074480"/>
                    </a:ext>
                  </a:extLst>
                </a:gridCol>
              </a:tblGrid>
              <a:tr h="91440">
                <a:tc>
                  <a:txBody>
                    <a:bodyPr/>
                    <a:lstStyle/>
                    <a:p>
                      <a:pPr algn="ctr" fontAlgn="ctr"/>
                      <a:r>
                        <a:rPr lang="en-US" sz="800" b="1" u="none" strike="noStrike" dirty="0">
                          <a:solidFill>
                            <a:schemeClr val="tx1"/>
                          </a:solidFill>
                          <a:effectLst/>
                          <a:latin typeface="Times New Roman" panose="02020603050405020304" pitchFamily="18" charset="0"/>
                          <a:cs typeface="Times New Roman" panose="02020603050405020304" pitchFamily="18" charset="0"/>
                        </a:rPr>
                        <a:t>Literature on impact of </a:t>
                      </a:r>
                    </a:p>
                    <a:p>
                      <a:pPr algn="ctr" fontAlgn="ctr"/>
                      <a:r>
                        <a:rPr lang="en-US" sz="800" b="1" u="none" strike="noStrike" dirty="0">
                          <a:solidFill>
                            <a:schemeClr val="tx1"/>
                          </a:solidFill>
                          <a:effectLst/>
                          <a:latin typeface="Times New Roman" panose="02020603050405020304" pitchFamily="18" charset="0"/>
                          <a:cs typeface="Times New Roman" panose="02020603050405020304" pitchFamily="18" charset="0"/>
                        </a:rPr>
                        <a:t>substrate morphology </a:t>
                      </a:r>
                    </a:p>
                    <a:p>
                      <a:pPr algn="ctr" fontAlgn="ctr"/>
                      <a:r>
                        <a:rPr lang="en-US" sz="800" b="1" u="none" strike="noStrike" dirty="0">
                          <a:solidFill>
                            <a:schemeClr val="tx1"/>
                          </a:solidFill>
                          <a:effectLst/>
                          <a:latin typeface="Times New Roman" panose="02020603050405020304" pitchFamily="18" charset="0"/>
                          <a:cs typeface="Times New Roman" panose="02020603050405020304" pitchFamily="18" charset="0"/>
                        </a:rPr>
                        <a:t>on mussels</a:t>
                      </a:r>
                      <a:endParaRPr lang="en-US" sz="800" b="1" i="0" u="none" strike="noStrike" dirty="0">
                        <a:solidFill>
                          <a:schemeClr val="tx1"/>
                        </a:solidFill>
                        <a:effectLst/>
                        <a:latin typeface="Times New Roman" panose="02020603050405020304" pitchFamily="18" charset="0"/>
                        <a:cs typeface="Times New Roman" panose="02020603050405020304" pitchFamily="18" charset="0"/>
                      </a:endParaRPr>
                    </a:p>
                  </a:txBody>
                  <a:tcPr marL="3985" marR="3985" marT="398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800" b="1" u="none" strike="noStrike" dirty="0">
                          <a:solidFill>
                            <a:schemeClr val="tx1"/>
                          </a:solidFill>
                          <a:effectLst/>
                          <a:latin typeface="Times New Roman" panose="02020603050405020304" pitchFamily="18" charset="0"/>
                          <a:cs typeface="Times New Roman" panose="02020603050405020304" pitchFamily="18" charset="0"/>
                        </a:rPr>
                        <a:t>Morphology tested or discussed</a:t>
                      </a:r>
                      <a:endParaRPr lang="en-US" sz="800" b="1" i="0" u="none" strike="noStrike" dirty="0">
                        <a:solidFill>
                          <a:schemeClr val="tx1"/>
                        </a:solidFill>
                        <a:effectLst/>
                        <a:latin typeface="Times New Roman" panose="02020603050405020304" pitchFamily="18" charset="0"/>
                        <a:cs typeface="Times New Roman" panose="02020603050405020304" pitchFamily="18" charset="0"/>
                      </a:endParaRPr>
                    </a:p>
                  </a:txBody>
                  <a:tcPr marL="3985" marR="3985" marT="398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800" b="1" u="none" strike="noStrike" dirty="0">
                          <a:solidFill>
                            <a:schemeClr val="tx1"/>
                          </a:solidFill>
                          <a:effectLst/>
                          <a:latin typeface="Times New Roman" panose="02020603050405020304" pitchFamily="18" charset="0"/>
                          <a:cs typeface="Times New Roman" panose="02020603050405020304" pitchFamily="18" charset="0"/>
                        </a:rPr>
                        <a:t>Relevant findings</a:t>
                      </a:r>
                      <a:endParaRPr lang="en-US" sz="800" b="1" i="0" u="none" strike="noStrike" dirty="0">
                        <a:solidFill>
                          <a:schemeClr val="tx1"/>
                        </a:solidFill>
                        <a:effectLst/>
                        <a:latin typeface="Times New Roman" panose="02020603050405020304" pitchFamily="18" charset="0"/>
                        <a:cs typeface="Times New Roman" panose="02020603050405020304" pitchFamily="18" charset="0"/>
                      </a:endParaRPr>
                    </a:p>
                  </a:txBody>
                  <a:tcPr marL="3985" marR="3985" marT="398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800" b="1" u="none" strike="noStrike" dirty="0">
                          <a:solidFill>
                            <a:schemeClr val="tx1"/>
                          </a:solidFill>
                          <a:effectLst/>
                          <a:latin typeface="Times New Roman" panose="02020603050405020304" pitchFamily="18" charset="0"/>
                          <a:cs typeface="Times New Roman" panose="02020603050405020304" pitchFamily="18" charset="0"/>
                        </a:rPr>
                        <a:t>Morphological feature implicated</a:t>
                      </a:r>
                      <a:endParaRPr lang="en-US" sz="800" b="1" i="0" u="none" strike="noStrike" dirty="0">
                        <a:solidFill>
                          <a:schemeClr val="tx1"/>
                        </a:solidFill>
                        <a:effectLst/>
                        <a:latin typeface="Times New Roman" panose="02020603050405020304" pitchFamily="18" charset="0"/>
                        <a:cs typeface="Times New Roman" panose="02020603050405020304" pitchFamily="18" charset="0"/>
                      </a:endParaRPr>
                    </a:p>
                  </a:txBody>
                  <a:tcPr marL="3985" marR="3985" marT="398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73553438"/>
                  </a:ext>
                </a:extLst>
              </a:tr>
              <a:tr h="91440">
                <a:tc>
                  <a:txBody>
                    <a:bodyPr/>
                    <a:lstStyle/>
                    <a:p>
                      <a:pPr algn="ctr" fontAlgn="b"/>
                      <a:r>
                        <a:rPr lang="en-US" sz="800" b="0" u="none" strike="noStrike" dirty="0">
                          <a:solidFill>
                            <a:schemeClr val="tx1"/>
                          </a:solidFill>
                          <a:effectLst/>
                          <a:latin typeface="Times New Roman" panose="02020603050405020304" pitchFamily="18" charset="0"/>
                          <a:cs typeface="Times New Roman" panose="02020603050405020304" pitchFamily="18" charset="0"/>
                        </a:rPr>
                        <a:t>Lanham et al. 2025</a:t>
                      </a:r>
                      <a:endParaRPr lang="en-US" sz="8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3985" marR="3985" marT="3985" marB="0" anchor="ctr">
                    <a:lnT w="12700" cap="flat" cmpd="sng" algn="ctr">
                      <a:solidFill>
                        <a:schemeClr val="tx1"/>
                      </a:solidFill>
                      <a:prstDash val="solid"/>
                      <a:round/>
                      <a:headEnd type="none" w="med" len="med"/>
                      <a:tailEnd type="none" w="med" len="med"/>
                    </a:lnT>
                    <a:noFill/>
                  </a:tcPr>
                </a:tc>
                <a:tc>
                  <a:txBody>
                    <a:bodyPr/>
                    <a:lstStyle/>
                    <a:p>
                      <a:pPr algn="ctr" fontAlgn="b"/>
                      <a:r>
                        <a:rPr lang="en-US" sz="800" b="0" i="0" u="none" strike="noStrike" dirty="0">
                          <a:solidFill>
                            <a:schemeClr val="tx1"/>
                          </a:solidFill>
                          <a:effectLst/>
                          <a:latin typeface="Times New Roman" panose="02020603050405020304" pitchFamily="18" charset="0"/>
                          <a:cs typeface="Times New Roman" panose="02020603050405020304" pitchFamily="18" charset="0"/>
                        </a:rPr>
                        <a:t>T</a:t>
                      </a:r>
                    </a:p>
                  </a:txBody>
                  <a:tcPr marL="3985" marR="3985" marT="3985" marB="0" anchor="ctr">
                    <a:lnT w="12700" cap="flat" cmpd="sng" algn="ctr">
                      <a:solidFill>
                        <a:schemeClr val="tx1"/>
                      </a:solidFill>
                      <a:prstDash val="solid"/>
                      <a:round/>
                      <a:headEnd type="none" w="med" len="med"/>
                      <a:tailEnd type="none" w="med" len="med"/>
                    </a:lnT>
                    <a:noFill/>
                  </a:tcPr>
                </a:tc>
                <a:tc>
                  <a:txBody>
                    <a:bodyPr/>
                    <a:lstStyle/>
                    <a:p>
                      <a:pPr algn="ctr" rtl="0" fontAlgn="ctr"/>
                      <a:r>
                        <a:rPr lang="en-US" sz="800" b="0" i="0" u="none" strike="noStrike" dirty="0">
                          <a:solidFill>
                            <a:schemeClr val="tx1"/>
                          </a:solidFill>
                          <a:effectLst/>
                          <a:latin typeface="Times New Roman" panose="02020603050405020304" pitchFamily="18" charset="0"/>
                          <a:cs typeface="Times New Roman" panose="02020603050405020304" pitchFamily="18" charset="0"/>
                        </a:rPr>
                        <a:t>Settlement of </a:t>
                      </a:r>
                      <a:r>
                        <a:rPr lang="en-US" sz="800" b="0" i="1" u="none" strike="noStrike" dirty="0">
                          <a:solidFill>
                            <a:schemeClr val="tx1"/>
                          </a:solidFill>
                          <a:effectLst/>
                          <a:latin typeface="Times New Roman" panose="02020603050405020304" pitchFamily="18" charset="0"/>
                          <a:cs typeface="Times New Roman" panose="02020603050405020304" pitchFamily="18" charset="0"/>
                        </a:rPr>
                        <a:t>M. galloprovincialis </a:t>
                      </a:r>
                      <a:r>
                        <a:rPr lang="en-US" sz="800" b="0" i="0" u="none" strike="noStrike" dirty="0">
                          <a:solidFill>
                            <a:schemeClr val="tx1"/>
                          </a:solidFill>
                          <a:effectLst/>
                          <a:latin typeface="Times New Roman" panose="02020603050405020304" pitchFamily="18" charset="0"/>
                          <a:cs typeface="Times New Roman" panose="02020603050405020304" pitchFamily="18" charset="0"/>
                        </a:rPr>
                        <a:t>pediveligers was higher onto surfaces with greater roughness that reduced water velocity and increased particle retention, in which sandblasted concrete embedded with oyster shell had 1.7x higher settlement than sandblasted concrete embedded with small rocks and 2.4x higher settlement than flat concrete tiles, underscoring enhanced larval deposition over textured surfaces.</a:t>
                      </a:r>
                    </a:p>
                  </a:txBody>
                  <a:tcPr marL="9525" marR="9525" marT="9525" marB="0" anchor="ctr">
                    <a:lnT w="12700" cap="flat" cmpd="sng" algn="ctr">
                      <a:solidFill>
                        <a:schemeClr val="tx1"/>
                      </a:solidFill>
                      <a:prstDash val="solid"/>
                      <a:round/>
                      <a:headEnd type="none" w="med" len="med"/>
                      <a:tailEnd type="none" w="med" len="med"/>
                    </a:lnT>
                    <a:noFill/>
                  </a:tcPr>
                </a:tc>
                <a:tc rowSpan="11">
                  <a:txBody>
                    <a:bodyPr/>
                    <a:lstStyle/>
                    <a:p>
                      <a:pPr algn="ctr" fontAlgn="ctr"/>
                      <a:r>
                        <a:rPr lang="en-US" sz="800" b="1" u="none" strike="noStrike" dirty="0">
                          <a:solidFill>
                            <a:schemeClr val="tx1"/>
                          </a:solidFill>
                          <a:effectLst/>
                          <a:latin typeface="Times New Roman" panose="02020603050405020304" pitchFamily="18" charset="0"/>
                          <a:cs typeface="Times New Roman" panose="02020603050405020304" pitchFamily="18" charset="0"/>
                        </a:rPr>
                        <a:t>Canopy </a:t>
                      </a:r>
                    </a:p>
                    <a:p>
                      <a:pPr algn="ctr" fontAlgn="ctr"/>
                      <a:r>
                        <a:rPr lang="en-US" sz="800" b="1" u="none" strike="noStrike" dirty="0">
                          <a:solidFill>
                            <a:schemeClr val="tx1"/>
                          </a:solidFill>
                          <a:effectLst/>
                          <a:latin typeface="Times New Roman" panose="02020603050405020304" pitchFamily="18" charset="0"/>
                          <a:cs typeface="Times New Roman" panose="02020603050405020304" pitchFamily="18" charset="0"/>
                        </a:rPr>
                        <a:t>Cover </a:t>
                      </a:r>
                      <a:endParaRPr lang="en-US" sz="800" b="1" i="0" u="none" strike="noStrike" dirty="0">
                        <a:solidFill>
                          <a:schemeClr val="tx1"/>
                        </a:solidFill>
                        <a:effectLst/>
                        <a:latin typeface="Times New Roman" panose="02020603050405020304" pitchFamily="18" charset="0"/>
                        <a:cs typeface="Times New Roman" panose="02020603050405020304" pitchFamily="18" charset="0"/>
                      </a:endParaRPr>
                    </a:p>
                  </a:txBody>
                  <a:tcPr marL="3985" marR="3985" marT="398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90816260"/>
                  </a:ext>
                </a:extLst>
              </a:tr>
              <a:tr h="91440">
                <a:tc>
                  <a:txBody>
                    <a:bodyPr/>
                    <a:lstStyle/>
                    <a:p>
                      <a:pPr algn="ctr" fontAlgn="b"/>
                      <a:r>
                        <a:rPr lang="en-US" sz="800" b="0" u="none" strike="noStrike" dirty="0">
                          <a:solidFill>
                            <a:schemeClr val="tx1"/>
                          </a:solidFill>
                          <a:effectLst/>
                          <a:latin typeface="Times New Roman" panose="02020603050405020304" pitchFamily="18" charset="0"/>
                          <a:cs typeface="Times New Roman" panose="02020603050405020304" pitchFamily="18" charset="0"/>
                        </a:rPr>
                        <a:t>Liu et al. 2017</a:t>
                      </a:r>
                      <a:endParaRPr lang="en-US" sz="8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3985" marR="3985" marT="3985" marB="0" anchor="ctr">
                    <a:noFill/>
                  </a:tcPr>
                </a:tc>
                <a:tc>
                  <a:txBody>
                    <a:bodyPr/>
                    <a:lstStyle/>
                    <a:p>
                      <a:pPr algn="ctr" fontAlgn="b"/>
                      <a:r>
                        <a:rPr lang="en-US" sz="800" b="0" i="0" u="none" strike="noStrike" dirty="0">
                          <a:solidFill>
                            <a:schemeClr val="tx1"/>
                          </a:solidFill>
                          <a:effectLst/>
                          <a:latin typeface="Times New Roman" panose="02020603050405020304" pitchFamily="18" charset="0"/>
                          <a:cs typeface="Times New Roman" panose="02020603050405020304" pitchFamily="18" charset="0"/>
                        </a:rPr>
                        <a:t>T</a:t>
                      </a:r>
                    </a:p>
                  </a:txBody>
                  <a:tcPr marL="3985" marR="3985" marT="3985" marB="0" anchor="ctr">
                    <a:noFill/>
                  </a:tcPr>
                </a:tc>
                <a:tc>
                  <a:txBody>
                    <a:bodyPr/>
                    <a:lstStyle/>
                    <a:p>
                      <a:pPr algn="ctr" rtl="0" fontAlgn="ctr"/>
                      <a:r>
                        <a:rPr lang="en-AU" sz="800" b="0" i="0" u="none" strike="noStrike" dirty="0">
                          <a:solidFill>
                            <a:schemeClr val="tx1"/>
                          </a:solidFill>
                          <a:effectLst/>
                          <a:latin typeface="Times New Roman" panose="02020603050405020304" pitchFamily="18" charset="0"/>
                          <a:cs typeface="Times New Roman" panose="02020603050405020304" pitchFamily="18" charset="0"/>
                        </a:rPr>
                        <a:t>Settlement rates of </a:t>
                      </a:r>
                      <a:r>
                        <a:rPr lang="en-AU" sz="800" b="0" i="1" u="none" strike="noStrike" dirty="0">
                          <a:solidFill>
                            <a:schemeClr val="tx1"/>
                          </a:solidFill>
                          <a:effectLst/>
                          <a:latin typeface="Times New Roman" panose="02020603050405020304" pitchFamily="18" charset="0"/>
                          <a:cs typeface="Times New Roman" panose="02020603050405020304" pitchFamily="18" charset="0"/>
                        </a:rPr>
                        <a:t>Limnoperna fortunei </a:t>
                      </a:r>
                      <a:r>
                        <a:rPr lang="en-AU" sz="800" b="0" i="0" u="none" strike="noStrike" dirty="0">
                          <a:solidFill>
                            <a:schemeClr val="tx1"/>
                          </a:solidFill>
                          <a:effectLst/>
                          <a:latin typeface="Times New Roman" panose="02020603050405020304" pitchFamily="18" charset="0"/>
                          <a:cs typeface="Times New Roman" panose="02020603050405020304" pitchFamily="18" charset="0"/>
                        </a:rPr>
                        <a:t>larvae were higher on longer attachment plates, comprised of hessian fibre, than on shorter plates.</a:t>
                      </a:r>
                    </a:p>
                  </a:txBody>
                  <a:tcPr marL="9525" marR="9525" marT="9525" marB="0" anchor="ctr">
                    <a:noFill/>
                  </a:tcPr>
                </a:tc>
                <a:tc vMerge="1">
                  <a:txBody>
                    <a:bodyPr/>
                    <a:lstStyle/>
                    <a:p>
                      <a:endParaRPr lang="en-US"/>
                    </a:p>
                  </a:txBody>
                  <a:tcPr/>
                </a:tc>
                <a:extLst>
                  <a:ext uri="{0D108BD9-81ED-4DB2-BD59-A6C34878D82A}">
                    <a16:rowId xmlns:a16="http://schemas.microsoft.com/office/drawing/2014/main" val="2972307291"/>
                  </a:ext>
                </a:extLst>
              </a:tr>
              <a:tr h="91440">
                <a:tc>
                  <a:txBody>
                    <a:bodyPr/>
                    <a:lstStyle/>
                    <a:p>
                      <a:pPr algn="ctr" fontAlgn="b"/>
                      <a:r>
                        <a:rPr lang="en-US" sz="800" b="0" u="none" strike="noStrike">
                          <a:solidFill>
                            <a:schemeClr val="tx1"/>
                          </a:solidFill>
                          <a:effectLst/>
                          <a:latin typeface="Times New Roman" panose="02020603050405020304" pitchFamily="18" charset="0"/>
                          <a:cs typeface="Times New Roman" panose="02020603050405020304" pitchFamily="18" charset="0"/>
                        </a:rPr>
                        <a:t>de Nesnera 2016</a:t>
                      </a:r>
                      <a:endParaRPr lang="en-US" sz="800" b="0" i="0" u="none" strike="noStrike">
                        <a:solidFill>
                          <a:schemeClr val="tx1"/>
                        </a:solidFill>
                        <a:effectLst/>
                        <a:latin typeface="Times New Roman" panose="02020603050405020304" pitchFamily="18" charset="0"/>
                        <a:cs typeface="Times New Roman" panose="02020603050405020304" pitchFamily="18" charset="0"/>
                      </a:endParaRPr>
                    </a:p>
                  </a:txBody>
                  <a:tcPr marL="3985" marR="3985" marT="3985" marB="0" anchor="ctr">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800" b="0" u="none" strike="noStrike" dirty="0">
                          <a:solidFill>
                            <a:schemeClr val="tx1"/>
                          </a:solidFill>
                          <a:effectLst/>
                          <a:latin typeface="Times New Roman" panose="02020603050405020304" pitchFamily="18" charset="0"/>
                          <a:cs typeface="Times New Roman" panose="02020603050405020304" pitchFamily="18" charset="0"/>
                        </a:rPr>
                        <a:t>D</a:t>
                      </a:r>
                      <a:endParaRPr lang="en-US" sz="8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3985" marR="3985" marT="3985" marB="0" anchor="ctr">
                    <a:noFill/>
                  </a:tcPr>
                </a:tc>
                <a:tc>
                  <a:txBody>
                    <a:bodyPr/>
                    <a:lstStyle/>
                    <a:p>
                      <a:pPr algn="ctr" rtl="0" fontAlgn="ctr"/>
                      <a:r>
                        <a:rPr lang="en-AU" sz="800" b="0" i="0" u="none" strike="noStrike" dirty="0">
                          <a:solidFill>
                            <a:schemeClr val="tx1"/>
                          </a:solidFill>
                          <a:effectLst/>
                          <a:latin typeface="Times New Roman" panose="02020603050405020304" pitchFamily="18" charset="0"/>
                          <a:cs typeface="Times New Roman" panose="02020603050405020304" pitchFamily="18" charset="0"/>
                        </a:rPr>
                        <a:t>Growth, survival, and the frequency of attachments of early juvenile </a:t>
                      </a:r>
                      <a:r>
                        <a:rPr lang="en-AU" sz="800" b="0" i="1" u="none" strike="noStrike" dirty="0">
                          <a:solidFill>
                            <a:schemeClr val="tx1"/>
                          </a:solidFill>
                          <a:effectLst/>
                          <a:latin typeface="Times New Roman" panose="02020603050405020304" pitchFamily="18" charset="0"/>
                          <a:cs typeface="Times New Roman" panose="02020603050405020304" pitchFamily="18" charset="0"/>
                        </a:rPr>
                        <a:t>Mytilus californianus</a:t>
                      </a:r>
                      <a:r>
                        <a:rPr lang="en-AU" sz="800" b="0" i="0" u="none" strike="noStrike" dirty="0">
                          <a:solidFill>
                            <a:schemeClr val="tx1"/>
                          </a:solidFill>
                          <a:effectLst/>
                          <a:latin typeface="Times New Roman" panose="02020603050405020304" pitchFamily="18" charset="0"/>
                          <a:cs typeface="Times New Roman" panose="02020603050405020304" pitchFamily="18" charset="0"/>
                        </a:rPr>
                        <a:t> were higher beneath macroalgal canopies than amongst conspecifics in exposed areas of the intertidal, and desiccation amelioration by macroalgae is implicated as a potential cause.</a:t>
                      </a:r>
                    </a:p>
                  </a:txBody>
                  <a:tcPr marL="9525" marR="9525" marT="9525" marB="0" anchor="ctr">
                    <a:noFill/>
                  </a:tcPr>
                </a:tc>
                <a:tc vMerge="1">
                  <a:txBody>
                    <a:bodyPr/>
                    <a:lstStyle/>
                    <a:p>
                      <a:endParaRPr lang="en-US"/>
                    </a:p>
                  </a:txBody>
                  <a:tcPr/>
                </a:tc>
                <a:extLst>
                  <a:ext uri="{0D108BD9-81ED-4DB2-BD59-A6C34878D82A}">
                    <a16:rowId xmlns:a16="http://schemas.microsoft.com/office/drawing/2014/main" val="14843874"/>
                  </a:ext>
                </a:extLst>
              </a:tr>
              <a:tr h="91440">
                <a:tc>
                  <a:txBody>
                    <a:bodyPr/>
                    <a:lstStyle/>
                    <a:p>
                      <a:pPr algn="ctr" fontAlgn="b"/>
                      <a:r>
                        <a:rPr lang="en-US" sz="800" b="0" u="none" strike="noStrike" dirty="0">
                          <a:solidFill>
                            <a:schemeClr val="tx1"/>
                          </a:solidFill>
                          <a:effectLst/>
                          <a:latin typeface="Times New Roman" panose="02020603050405020304" pitchFamily="18" charset="0"/>
                          <a:cs typeface="Times New Roman" panose="02020603050405020304" pitchFamily="18" charset="0"/>
                        </a:rPr>
                        <a:t>Holthuis et al. 2015</a:t>
                      </a:r>
                      <a:endParaRPr lang="en-US" sz="8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3985" marR="3985" marT="3985" marB="0" anchor="ctr">
                    <a:noFill/>
                  </a:tcPr>
                </a:tc>
                <a:tc>
                  <a:txBody>
                    <a:bodyPr/>
                    <a:lstStyle/>
                    <a:p>
                      <a:pPr algn="ctr" fontAlgn="b"/>
                      <a:r>
                        <a:rPr lang="en-US" sz="800" b="0" i="0" u="none" strike="noStrike" dirty="0">
                          <a:solidFill>
                            <a:schemeClr val="tx1"/>
                          </a:solidFill>
                          <a:effectLst/>
                          <a:latin typeface="Times New Roman" panose="02020603050405020304" pitchFamily="18" charset="0"/>
                          <a:cs typeface="Times New Roman" panose="02020603050405020304" pitchFamily="18" charset="0"/>
                        </a:rPr>
                        <a:t>T</a:t>
                      </a:r>
                    </a:p>
                  </a:txBody>
                  <a:tcPr marL="3985" marR="3985" marT="3985" marB="0" anchor="ctr">
                    <a:noFill/>
                  </a:tcPr>
                </a:tc>
                <a:tc>
                  <a:txBody>
                    <a:bodyPr/>
                    <a:lstStyle/>
                    <a:p>
                      <a:pPr algn="ctr" rtl="0" fontAlgn="ctr"/>
                      <a:r>
                        <a:rPr lang="en-US" sz="800" b="0" i="0" u="none" strike="noStrike" dirty="0">
                          <a:solidFill>
                            <a:schemeClr val="tx1"/>
                          </a:solidFill>
                          <a:effectLst/>
                          <a:latin typeface="Times New Roman" panose="02020603050405020304" pitchFamily="18" charset="0"/>
                          <a:cs typeface="Times New Roman" panose="02020603050405020304" pitchFamily="18" charset="0"/>
                        </a:rPr>
                        <a:t>Settlement of </a:t>
                      </a:r>
                      <a:r>
                        <a:rPr lang="en-US" sz="800" b="0" i="1" u="none" strike="noStrike" dirty="0">
                          <a:solidFill>
                            <a:schemeClr val="tx1"/>
                          </a:solidFill>
                          <a:effectLst/>
                          <a:latin typeface="Times New Roman" panose="02020603050405020304" pitchFamily="18" charset="0"/>
                          <a:cs typeface="Times New Roman" panose="02020603050405020304" pitchFamily="18" charset="0"/>
                        </a:rPr>
                        <a:t>Mytilus edulis</a:t>
                      </a:r>
                      <a:r>
                        <a:rPr lang="en-US" sz="800" b="0" i="0" u="none" strike="noStrike" dirty="0">
                          <a:solidFill>
                            <a:schemeClr val="tx1"/>
                          </a:solidFill>
                          <a:effectLst/>
                          <a:latin typeface="Times New Roman" panose="02020603050405020304" pitchFamily="18" charset="0"/>
                          <a:cs typeface="Times New Roman" panose="02020603050405020304" pitchFamily="18" charset="0"/>
                        </a:rPr>
                        <a:t> larvae was higher on darker, shaded settlement plates than on lighter, transparent plates, indicating settlement preference for shaded substrates.</a:t>
                      </a:r>
                    </a:p>
                  </a:txBody>
                  <a:tcPr marL="9525" marR="9525" marT="9525" marB="0" anchor="ctr">
                    <a:noFill/>
                  </a:tcPr>
                </a:tc>
                <a:tc vMerge="1">
                  <a:txBody>
                    <a:bodyPr/>
                    <a:lstStyle/>
                    <a:p>
                      <a:endParaRPr lang="en-US"/>
                    </a:p>
                  </a:txBody>
                  <a:tcPr/>
                </a:tc>
                <a:extLst>
                  <a:ext uri="{0D108BD9-81ED-4DB2-BD59-A6C34878D82A}">
                    <a16:rowId xmlns:a16="http://schemas.microsoft.com/office/drawing/2014/main" val="2741804113"/>
                  </a:ext>
                </a:extLst>
              </a:tr>
              <a:tr h="91440">
                <a:tc>
                  <a:txBody>
                    <a:bodyPr/>
                    <a:lstStyle/>
                    <a:p>
                      <a:pPr algn="ctr" fontAlgn="b"/>
                      <a:r>
                        <a:rPr lang="en-US" sz="800" b="0" u="none" strike="noStrike" dirty="0">
                          <a:solidFill>
                            <a:schemeClr val="tx1"/>
                          </a:solidFill>
                          <a:effectLst/>
                          <a:latin typeface="Times New Roman" panose="02020603050405020304" pitchFamily="18" charset="0"/>
                          <a:cs typeface="Times New Roman" panose="02020603050405020304" pitchFamily="18" charset="0"/>
                        </a:rPr>
                        <a:t>Bulleri et al. 2006</a:t>
                      </a:r>
                      <a:endParaRPr lang="en-US" sz="8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3985" marR="3985" marT="3985" marB="0" anchor="ctr">
                    <a:noFill/>
                  </a:tcPr>
                </a:tc>
                <a:tc>
                  <a:txBody>
                    <a:bodyPr/>
                    <a:lstStyle/>
                    <a:p>
                      <a:pPr algn="ctr" fontAlgn="b"/>
                      <a:r>
                        <a:rPr lang="en-US" sz="800" b="0" i="0" u="none" strike="noStrike" dirty="0">
                          <a:solidFill>
                            <a:schemeClr val="tx1"/>
                          </a:solidFill>
                          <a:effectLst/>
                          <a:latin typeface="Times New Roman" panose="02020603050405020304" pitchFamily="18" charset="0"/>
                          <a:cs typeface="Times New Roman" panose="02020603050405020304" pitchFamily="18" charset="0"/>
                        </a:rPr>
                        <a:t>T</a:t>
                      </a:r>
                    </a:p>
                  </a:txBody>
                  <a:tcPr marL="3985" marR="3985" marT="3985" marB="0" anchor="ctr">
                    <a:noFill/>
                  </a:tcPr>
                </a:tc>
                <a:tc>
                  <a:txBody>
                    <a:bodyPr/>
                    <a:lstStyle/>
                    <a:p>
                      <a:pPr algn="ctr" rtl="0" fontAlgn="ctr"/>
                      <a:r>
                        <a:rPr lang="en-US" sz="800" b="0" i="0" u="none" strike="noStrike" dirty="0">
                          <a:solidFill>
                            <a:schemeClr val="tx1"/>
                          </a:solidFill>
                          <a:effectLst/>
                          <a:latin typeface="Times New Roman" panose="02020603050405020304" pitchFamily="18" charset="0"/>
                          <a:cs typeface="Times New Roman" panose="02020603050405020304" pitchFamily="18" charset="0"/>
                        </a:rPr>
                        <a:t>Recruitment and survival of </a:t>
                      </a:r>
                      <a:r>
                        <a:rPr lang="en-US" sz="800" b="0" i="1" u="none" strike="noStrike" dirty="0">
                          <a:solidFill>
                            <a:schemeClr val="tx1"/>
                          </a:solidFill>
                          <a:effectLst/>
                          <a:latin typeface="Times New Roman" panose="02020603050405020304" pitchFamily="18" charset="0"/>
                          <a:cs typeface="Times New Roman" panose="02020603050405020304" pitchFamily="18" charset="0"/>
                        </a:rPr>
                        <a:t>Mytilus galloprovincialis</a:t>
                      </a:r>
                      <a:r>
                        <a:rPr lang="en-US" sz="800" b="0" i="0" u="none" strike="noStrike" dirty="0">
                          <a:solidFill>
                            <a:schemeClr val="tx1"/>
                          </a:solidFill>
                          <a:effectLst/>
                          <a:latin typeface="Times New Roman" panose="02020603050405020304" pitchFamily="18" charset="0"/>
                          <a:cs typeface="Times New Roman" panose="02020603050405020304" pitchFamily="18" charset="0"/>
                        </a:rPr>
                        <a:t> juveniles in the intertidal was higher under macroalgal canopies than on nearby bare rock, and removal of the macroalgal canopy negatively affected mussel density over time.</a:t>
                      </a:r>
                    </a:p>
                  </a:txBody>
                  <a:tcPr marL="9525" marR="9525" marT="9525" marB="0" anchor="ctr">
                    <a:noFill/>
                  </a:tcPr>
                </a:tc>
                <a:tc vMerge="1">
                  <a:txBody>
                    <a:bodyPr/>
                    <a:lstStyle/>
                    <a:p>
                      <a:endParaRPr lang="en-US"/>
                    </a:p>
                  </a:txBody>
                  <a:tcPr/>
                </a:tc>
                <a:extLst>
                  <a:ext uri="{0D108BD9-81ED-4DB2-BD59-A6C34878D82A}">
                    <a16:rowId xmlns:a16="http://schemas.microsoft.com/office/drawing/2014/main" val="821413230"/>
                  </a:ext>
                </a:extLst>
              </a:tr>
              <a:tr h="91440">
                <a:tc>
                  <a:txBody>
                    <a:bodyPr/>
                    <a:lstStyle/>
                    <a:p>
                      <a:pPr algn="ctr" fontAlgn="b"/>
                      <a:r>
                        <a:rPr lang="en-US" sz="800" b="0" u="none" strike="noStrike" dirty="0">
                          <a:solidFill>
                            <a:schemeClr val="tx1"/>
                          </a:solidFill>
                          <a:effectLst/>
                          <a:latin typeface="Times New Roman" panose="02020603050405020304" pitchFamily="18" charset="0"/>
                          <a:cs typeface="Times New Roman" panose="02020603050405020304" pitchFamily="18" charset="0"/>
                        </a:rPr>
                        <a:t>McQuaid &amp; Lindsay 2005</a:t>
                      </a:r>
                      <a:endParaRPr lang="en-US" sz="8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3985" marR="3985" marT="3985" marB="0" anchor="ctr">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800" b="0" u="none" strike="noStrike" dirty="0">
                          <a:solidFill>
                            <a:schemeClr val="tx1"/>
                          </a:solidFill>
                          <a:effectLst/>
                          <a:latin typeface="Times New Roman" panose="02020603050405020304" pitchFamily="18" charset="0"/>
                          <a:cs typeface="Times New Roman" panose="02020603050405020304" pitchFamily="18" charset="0"/>
                        </a:rPr>
                        <a:t>D</a:t>
                      </a:r>
                      <a:endParaRPr lang="en-US" sz="8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3985" marR="3985" marT="3985" marB="0" anchor="ctr">
                    <a:noFill/>
                  </a:tcPr>
                </a:tc>
                <a:tc>
                  <a:txBody>
                    <a:bodyPr/>
                    <a:lstStyle/>
                    <a:p>
                      <a:pPr algn="ctr" rtl="0" fontAlgn="ctr"/>
                      <a:r>
                        <a:rPr lang="en-US" sz="800" b="0" i="0" u="none" strike="noStrike" dirty="0">
                          <a:solidFill>
                            <a:schemeClr val="tx1"/>
                          </a:solidFill>
                          <a:effectLst/>
                          <a:latin typeface="Times New Roman" panose="02020603050405020304" pitchFamily="18" charset="0"/>
                          <a:cs typeface="Times New Roman" panose="02020603050405020304" pitchFamily="18" charset="0"/>
                        </a:rPr>
                        <a:t>Higher densities of early juvenile </a:t>
                      </a:r>
                      <a:r>
                        <a:rPr lang="en-US" sz="800" b="0" i="1" u="none" strike="noStrike" dirty="0">
                          <a:solidFill>
                            <a:schemeClr val="tx1"/>
                          </a:solidFill>
                          <a:effectLst/>
                          <a:latin typeface="Times New Roman" panose="02020603050405020304" pitchFamily="18" charset="0"/>
                          <a:cs typeface="Times New Roman" panose="02020603050405020304" pitchFamily="18" charset="0"/>
                        </a:rPr>
                        <a:t>Perna perna </a:t>
                      </a:r>
                      <a:r>
                        <a:rPr lang="en-US" sz="800" b="0" i="0" u="none" strike="noStrike" dirty="0">
                          <a:solidFill>
                            <a:schemeClr val="tx1"/>
                          </a:solidFill>
                          <a:effectLst/>
                          <a:latin typeface="Times New Roman" panose="02020603050405020304" pitchFamily="18" charset="0"/>
                          <a:cs typeface="Times New Roman" panose="02020603050405020304" pitchFamily="18" charset="0"/>
                        </a:rPr>
                        <a:t>on intertidal algae, especially in areas of higher algal cover, was hypothesized to be be partially explained by a higher likelihood of the mucous threads of drifting mussel larvae intersecting algal substrates when there is a larger surface area of algae.</a:t>
                      </a:r>
                    </a:p>
                  </a:txBody>
                  <a:tcPr marL="9525" marR="9525" marT="9525" marB="0" anchor="ctr">
                    <a:noFill/>
                  </a:tcPr>
                </a:tc>
                <a:tc vMerge="1">
                  <a:txBody>
                    <a:bodyPr/>
                    <a:lstStyle/>
                    <a:p>
                      <a:endParaRPr lang="en-US"/>
                    </a:p>
                  </a:txBody>
                  <a:tcPr/>
                </a:tc>
                <a:extLst>
                  <a:ext uri="{0D108BD9-81ED-4DB2-BD59-A6C34878D82A}">
                    <a16:rowId xmlns:a16="http://schemas.microsoft.com/office/drawing/2014/main" val="3529395603"/>
                  </a:ext>
                </a:extLst>
              </a:tr>
              <a:tr h="91440">
                <a:tc>
                  <a:txBody>
                    <a:bodyPr/>
                    <a:lstStyle/>
                    <a:p>
                      <a:pPr algn="ctr" fontAlgn="b"/>
                      <a:r>
                        <a:rPr lang="en-US" sz="800" b="0" u="none" strike="noStrike" dirty="0" err="1">
                          <a:solidFill>
                            <a:schemeClr val="tx1"/>
                          </a:solidFill>
                          <a:effectLst/>
                          <a:latin typeface="Times New Roman" panose="02020603050405020304" pitchFamily="18" charset="0"/>
                          <a:cs typeface="Times New Roman" panose="02020603050405020304" pitchFamily="18" charset="0"/>
                        </a:rPr>
                        <a:t>Bégin</a:t>
                      </a:r>
                      <a:r>
                        <a:rPr lang="en-US" sz="800" b="0" u="none" strike="noStrike" dirty="0">
                          <a:solidFill>
                            <a:schemeClr val="tx1"/>
                          </a:solidFill>
                          <a:effectLst/>
                          <a:latin typeface="Times New Roman" panose="02020603050405020304" pitchFamily="18" charset="0"/>
                          <a:cs typeface="Times New Roman" panose="02020603050405020304" pitchFamily="18" charset="0"/>
                        </a:rPr>
                        <a:t> et al. 2004</a:t>
                      </a:r>
                      <a:endParaRPr lang="en-US" sz="8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3985" marR="3985" marT="3985" marB="0" anchor="ctr">
                    <a:noFill/>
                  </a:tcPr>
                </a:tc>
                <a:tc>
                  <a:txBody>
                    <a:bodyPr/>
                    <a:lstStyle/>
                    <a:p>
                      <a:pPr algn="ctr" fontAlgn="b"/>
                      <a:r>
                        <a:rPr lang="en-US" sz="800" b="0" i="0" u="none" strike="noStrike" dirty="0">
                          <a:solidFill>
                            <a:schemeClr val="tx1"/>
                          </a:solidFill>
                          <a:effectLst/>
                          <a:latin typeface="Times New Roman" panose="02020603050405020304" pitchFamily="18" charset="0"/>
                          <a:cs typeface="Times New Roman" panose="02020603050405020304" pitchFamily="18" charset="0"/>
                        </a:rPr>
                        <a:t>T</a:t>
                      </a:r>
                    </a:p>
                  </a:txBody>
                  <a:tcPr marL="3985" marR="3985" marT="3985" marB="0" anchor="ctr">
                    <a:noFill/>
                  </a:tcPr>
                </a:tc>
                <a:tc>
                  <a:txBody>
                    <a:bodyPr/>
                    <a:lstStyle/>
                    <a:p>
                      <a:pPr algn="ctr" rtl="0" fontAlgn="ctr"/>
                      <a:r>
                        <a:rPr lang="en-AU" sz="800" b="0" i="0" u="none" strike="noStrike" dirty="0">
                          <a:solidFill>
                            <a:schemeClr val="tx1"/>
                          </a:solidFill>
                          <a:effectLst/>
                          <a:latin typeface="Times New Roman" panose="02020603050405020304" pitchFamily="18" charset="0"/>
                          <a:cs typeface="Times New Roman" panose="02020603050405020304" pitchFamily="18" charset="0"/>
                        </a:rPr>
                        <a:t>Recruitment of </a:t>
                      </a:r>
                      <a:r>
                        <a:rPr lang="en-AU" sz="800" b="0" i="1" u="none" strike="noStrike" dirty="0">
                          <a:solidFill>
                            <a:schemeClr val="tx1"/>
                          </a:solidFill>
                          <a:effectLst/>
                          <a:latin typeface="Times New Roman" panose="02020603050405020304" pitchFamily="18" charset="0"/>
                          <a:cs typeface="Times New Roman" panose="02020603050405020304" pitchFamily="18" charset="0"/>
                        </a:rPr>
                        <a:t>M. edulis </a:t>
                      </a:r>
                      <a:r>
                        <a:rPr lang="en-AU" sz="800" b="0" i="0" u="none" strike="noStrike" dirty="0">
                          <a:solidFill>
                            <a:schemeClr val="tx1"/>
                          </a:solidFill>
                          <a:effectLst/>
                          <a:latin typeface="Times New Roman" panose="02020603050405020304" pitchFamily="18" charset="0"/>
                          <a:cs typeface="Times New Roman" panose="02020603050405020304" pitchFamily="18" charset="0"/>
                        </a:rPr>
                        <a:t>juveniles was higher under subtidal macroalgal canopies than in macroalgal removal treatments due to reduced water velocity and enhanced particle deposition.</a:t>
                      </a:r>
                    </a:p>
                  </a:txBody>
                  <a:tcPr marL="9525" marR="9525" marT="9525" marB="0" anchor="ctr">
                    <a:noFill/>
                  </a:tcPr>
                </a:tc>
                <a:tc vMerge="1">
                  <a:txBody>
                    <a:bodyPr/>
                    <a:lstStyle/>
                    <a:p>
                      <a:endParaRPr lang="en-US"/>
                    </a:p>
                  </a:txBody>
                  <a:tcPr/>
                </a:tc>
                <a:extLst>
                  <a:ext uri="{0D108BD9-81ED-4DB2-BD59-A6C34878D82A}">
                    <a16:rowId xmlns:a16="http://schemas.microsoft.com/office/drawing/2014/main" val="1027466576"/>
                  </a:ext>
                </a:extLst>
              </a:tr>
              <a:tr h="91440">
                <a:tc>
                  <a:txBody>
                    <a:bodyPr/>
                    <a:lstStyle/>
                    <a:p>
                      <a:pPr algn="ctr" fontAlgn="b"/>
                      <a:r>
                        <a:rPr lang="en-US" sz="800" b="0" u="none" strike="noStrike" dirty="0">
                          <a:solidFill>
                            <a:schemeClr val="tx1"/>
                          </a:solidFill>
                          <a:effectLst/>
                          <a:latin typeface="Times New Roman" panose="02020603050405020304" pitchFamily="18" charset="0"/>
                          <a:cs typeface="Times New Roman" panose="02020603050405020304" pitchFamily="18" charset="0"/>
                        </a:rPr>
                        <a:t>Kobak 2001; Marsden &amp; Lansky 1999</a:t>
                      </a:r>
                      <a:endParaRPr lang="en-US" sz="8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3985" marR="3985" marT="3985" marB="0" anchor="ctr">
                    <a:noFill/>
                  </a:tcPr>
                </a:tc>
                <a:tc>
                  <a:txBody>
                    <a:bodyPr/>
                    <a:lstStyle/>
                    <a:p>
                      <a:pPr algn="ctr" fontAlgn="b"/>
                      <a:r>
                        <a:rPr lang="en-US" sz="800" b="0" i="0" u="none" strike="noStrike" dirty="0">
                          <a:solidFill>
                            <a:schemeClr val="tx1"/>
                          </a:solidFill>
                          <a:effectLst/>
                          <a:latin typeface="Times New Roman" panose="02020603050405020304" pitchFamily="18" charset="0"/>
                          <a:cs typeface="Times New Roman" panose="02020603050405020304" pitchFamily="18" charset="0"/>
                        </a:rPr>
                        <a:t>T</a:t>
                      </a:r>
                    </a:p>
                  </a:txBody>
                  <a:tcPr marL="3985" marR="3985" marT="3985" marB="0" anchor="ctr">
                    <a:noFill/>
                  </a:tcPr>
                </a:tc>
                <a:tc>
                  <a:txBody>
                    <a:bodyPr/>
                    <a:lstStyle/>
                    <a:p>
                      <a:pPr marL="0" marR="0" lvl="0" indent="0" algn="ctr" defTabSz="756300" rtl="0" eaLnBrk="1" fontAlgn="ctr" latinLnBrk="0" hangingPunct="1">
                        <a:lnSpc>
                          <a:spcPct val="100000"/>
                        </a:lnSpc>
                        <a:spcBef>
                          <a:spcPts val="0"/>
                        </a:spcBef>
                        <a:spcAft>
                          <a:spcPts val="0"/>
                        </a:spcAft>
                        <a:buClrTx/>
                        <a:buSzTx/>
                        <a:buFontTx/>
                        <a:buNone/>
                        <a:tabLst/>
                        <a:defRPr/>
                      </a:pPr>
                      <a:r>
                        <a:rPr lang="en-US" sz="800" b="0" i="0" u="none" strike="noStrike" dirty="0">
                          <a:solidFill>
                            <a:schemeClr val="tx1"/>
                          </a:solidFill>
                          <a:effectLst/>
                          <a:latin typeface="Times New Roman" panose="02020603050405020304" pitchFamily="18" charset="0"/>
                          <a:cs typeface="Times New Roman" panose="02020603050405020304" pitchFamily="18" charset="0"/>
                        </a:rPr>
                        <a:t>Attachment of </a:t>
                      </a:r>
                      <a:r>
                        <a:rPr lang="en-US" sz="800" b="0" i="1" u="none" strike="noStrike" dirty="0">
                          <a:solidFill>
                            <a:schemeClr val="tx1"/>
                          </a:solidFill>
                          <a:effectLst/>
                          <a:latin typeface="Times New Roman" panose="02020603050405020304" pitchFamily="18" charset="0"/>
                          <a:cs typeface="Times New Roman" panose="02020603050405020304" pitchFamily="18" charset="0"/>
                        </a:rPr>
                        <a:t>Dreissena polymorpha </a:t>
                      </a:r>
                      <a:r>
                        <a:rPr lang="en-US" sz="800" b="0" i="0" u="none" strike="noStrike" dirty="0">
                          <a:solidFill>
                            <a:schemeClr val="tx1"/>
                          </a:solidFill>
                          <a:effectLst/>
                          <a:latin typeface="Times New Roman" panose="02020603050405020304" pitchFamily="18" charset="0"/>
                          <a:cs typeface="Times New Roman" panose="02020603050405020304" pitchFamily="18" charset="0"/>
                        </a:rPr>
                        <a:t>juveniles and adults was higher on black or shaded surfaces than on white or illuminated ones, indicating attachment preference for shaded substrates. Also, larger mussels attached to the substrate more often under darkness, while smaller mussels showed no difference in attachment between light conditions.</a:t>
                      </a:r>
                      <a:endParaRPr lang="en-US" sz="800" b="0" i="1" u="none" strike="noStrike" dirty="0">
                        <a:solidFill>
                          <a:schemeClr val="tx1"/>
                        </a:solidFill>
                        <a:effectLst/>
                        <a:latin typeface="Times New Roman" panose="02020603050405020304" pitchFamily="18" charset="0"/>
                        <a:cs typeface="Times New Roman" panose="02020603050405020304" pitchFamily="18" charset="0"/>
                      </a:endParaRPr>
                    </a:p>
                  </a:txBody>
                  <a:tcPr marL="9525" marR="9525" marT="9525" marB="0" anchor="ctr">
                    <a:noFill/>
                  </a:tcPr>
                </a:tc>
                <a:tc vMerge="1">
                  <a:txBody>
                    <a:bodyPr/>
                    <a:lstStyle/>
                    <a:p>
                      <a:endParaRPr lang="en-US"/>
                    </a:p>
                  </a:txBody>
                  <a:tcPr/>
                </a:tc>
                <a:extLst>
                  <a:ext uri="{0D108BD9-81ED-4DB2-BD59-A6C34878D82A}">
                    <a16:rowId xmlns:a16="http://schemas.microsoft.com/office/drawing/2014/main" val="891285050"/>
                  </a:ext>
                </a:extLst>
              </a:tr>
              <a:tr h="91440">
                <a:tc>
                  <a:txBody>
                    <a:bodyPr/>
                    <a:lstStyle/>
                    <a:p>
                      <a:pPr algn="ctr" fontAlgn="b"/>
                      <a:r>
                        <a:rPr lang="en-US" sz="800" b="0" u="none" strike="noStrike">
                          <a:solidFill>
                            <a:schemeClr val="tx1"/>
                          </a:solidFill>
                          <a:effectLst/>
                          <a:latin typeface="Times New Roman" panose="02020603050405020304" pitchFamily="18" charset="0"/>
                          <a:cs typeface="Times New Roman" panose="02020603050405020304" pitchFamily="18" charset="0"/>
                        </a:rPr>
                        <a:t>Reusch &amp; Williams 1999</a:t>
                      </a:r>
                      <a:endParaRPr lang="en-US" sz="800" b="0" i="0" u="none" strike="noStrike">
                        <a:solidFill>
                          <a:schemeClr val="tx1"/>
                        </a:solidFill>
                        <a:effectLst/>
                        <a:latin typeface="Times New Roman" panose="02020603050405020304" pitchFamily="18" charset="0"/>
                        <a:cs typeface="Times New Roman" panose="02020603050405020304" pitchFamily="18" charset="0"/>
                      </a:endParaRPr>
                    </a:p>
                  </a:txBody>
                  <a:tcPr marL="3985" marR="3985" marT="3985" marB="0" anchor="ctr">
                    <a:noFill/>
                  </a:tcPr>
                </a:tc>
                <a:tc>
                  <a:txBody>
                    <a:bodyPr/>
                    <a:lstStyle/>
                    <a:p>
                      <a:pPr algn="ctr" fontAlgn="b"/>
                      <a:r>
                        <a:rPr lang="en-US" sz="800" b="0" i="0" u="none" strike="noStrike" dirty="0">
                          <a:solidFill>
                            <a:schemeClr val="tx1"/>
                          </a:solidFill>
                          <a:effectLst/>
                          <a:latin typeface="Times New Roman" panose="02020603050405020304" pitchFamily="18" charset="0"/>
                          <a:cs typeface="Times New Roman" panose="02020603050405020304" pitchFamily="18" charset="0"/>
                        </a:rPr>
                        <a:t>T</a:t>
                      </a:r>
                    </a:p>
                  </a:txBody>
                  <a:tcPr marL="3985" marR="3985" marT="3985" marB="0" anchor="ctr">
                    <a:noFill/>
                  </a:tcPr>
                </a:tc>
                <a:tc>
                  <a:txBody>
                    <a:bodyPr/>
                    <a:lstStyle/>
                    <a:p>
                      <a:pPr algn="ctr" rtl="0" fontAlgn="ctr"/>
                      <a:r>
                        <a:rPr lang="en-US" sz="800" b="0" i="0" u="none" strike="noStrike" dirty="0">
                          <a:solidFill>
                            <a:schemeClr val="tx1"/>
                          </a:solidFill>
                          <a:effectLst/>
                          <a:latin typeface="Times New Roman" panose="02020603050405020304" pitchFamily="18" charset="0"/>
                          <a:cs typeface="Times New Roman" panose="02020603050405020304" pitchFamily="18" charset="0"/>
                        </a:rPr>
                        <a:t>Growth rates of </a:t>
                      </a:r>
                      <a:r>
                        <a:rPr lang="en-US" sz="800" b="0" i="1" u="none" strike="noStrike" dirty="0">
                          <a:solidFill>
                            <a:schemeClr val="tx1"/>
                          </a:solidFill>
                          <a:effectLst/>
                          <a:latin typeface="Times New Roman" panose="02020603050405020304" pitchFamily="18" charset="0"/>
                          <a:cs typeface="Times New Roman" panose="02020603050405020304" pitchFamily="18" charset="0"/>
                        </a:rPr>
                        <a:t>Musculista senhousia </a:t>
                      </a:r>
                      <a:r>
                        <a:rPr lang="en-US" sz="800" b="0" i="0" u="none" strike="noStrike" dirty="0">
                          <a:solidFill>
                            <a:schemeClr val="tx1"/>
                          </a:solidFill>
                          <a:effectLst/>
                          <a:latin typeface="Times New Roman" panose="02020603050405020304" pitchFamily="18" charset="0"/>
                          <a:cs typeface="Times New Roman" panose="02020603050405020304" pitchFamily="18" charset="0"/>
                        </a:rPr>
                        <a:t>within </a:t>
                      </a:r>
                      <a:r>
                        <a:rPr lang="en-US" sz="800" b="0" i="1" u="none" strike="noStrike" dirty="0">
                          <a:solidFill>
                            <a:schemeClr val="tx1"/>
                          </a:solidFill>
                          <a:effectLst/>
                          <a:latin typeface="Times New Roman" panose="02020603050405020304" pitchFamily="18" charset="0"/>
                          <a:cs typeface="Times New Roman" panose="02020603050405020304" pitchFamily="18" charset="0"/>
                        </a:rPr>
                        <a:t>Zostera marina</a:t>
                      </a:r>
                      <a:r>
                        <a:rPr lang="en-US" sz="800" b="0" i="0" u="none" strike="noStrike" dirty="0">
                          <a:solidFill>
                            <a:schemeClr val="tx1"/>
                          </a:solidFill>
                          <a:effectLst/>
                          <a:latin typeface="Times New Roman" panose="02020603050405020304" pitchFamily="18" charset="0"/>
                          <a:cs typeface="Times New Roman" panose="02020603050405020304" pitchFamily="18" charset="0"/>
                        </a:rPr>
                        <a:t> seagrass patches decreased as seagrass patch size increased in correlation with reduced near-bottom water flow and food in the form of particulate chlorophyll a.</a:t>
                      </a:r>
                      <a:endParaRPr lang="en-US" sz="800" b="0" i="1" u="none" strike="noStrike" dirty="0">
                        <a:solidFill>
                          <a:schemeClr val="tx1"/>
                        </a:solidFill>
                        <a:effectLst/>
                        <a:latin typeface="Times New Roman" panose="02020603050405020304" pitchFamily="18" charset="0"/>
                        <a:cs typeface="Times New Roman" panose="02020603050405020304" pitchFamily="18" charset="0"/>
                      </a:endParaRPr>
                    </a:p>
                  </a:txBody>
                  <a:tcPr marL="9525" marR="9525" marT="9525" marB="0" anchor="ctr">
                    <a:noFill/>
                  </a:tcPr>
                </a:tc>
                <a:tc vMerge="1">
                  <a:txBody>
                    <a:bodyPr/>
                    <a:lstStyle/>
                    <a:p>
                      <a:endParaRPr lang="en-US"/>
                    </a:p>
                  </a:txBody>
                  <a:tcPr/>
                </a:tc>
                <a:extLst>
                  <a:ext uri="{0D108BD9-81ED-4DB2-BD59-A6C34878D82A}">
                    <a16:rowId xmlns:a16="http://schemas.microsoft.com/office/drawing/2014/main" val="2296110775"/>
                  </a:ext>
                </a:extLst>
              </a:tr>
              <a:tr h="91440">
                <a:tc>
                  <a:txBody>
                    <a:bodyPr/>
                    <a:lstStyle/>
                    <a:p>
                      <a:pPr algn="ctr" fontAlgn="b"/>
                      <a:r>
                        <a:rPr lang="en-US" sz="800" b="0" u="none" strike="noStrike" dirty="0">
                          <a:solidFill>
                            <a:schemeClr val="tx1"/>
                          </a:solidFill>
                          <a:effectLst/>
                          <a:latin typeface="Times New Roman" panose="02020603050405020304" pitchFamily="18" charset="0"/>
                          <a:cs typeface="Times New Roman" panose="02020603050405020304" pitchFamily="18" charset="0"/>
                        </a:rPr>
                        <a:t>Eckman &amp; Duggins 1991</a:t>
                      </a:r>
                      <a:endParaRPr lang="en-US" sz="8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3985" marR="3985" marT="3985" marB="0" anchor="ctr">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800" b="0" u="none" strike="noStrike" dirty="0">
                          <a:solidFill>
                            <a:schemeClr val="tx1"/>
                          </a:solidFill>
                          <a:effectLst/>
                          <a:latin typeface="Times New Roman" panose="02020603050405020304" pitchFamily="18" charset="0"/>
                          <a:cs typeface="Times New Roman" panose="02020603050405020304" pitchFamily="18" charset="0"/>
                        </a:rPr>
                        <a:t>D</a:t>
                      </a:r>
                      <a:endParaRPr lang="en-US" sz="8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3985" marR="3985" marT="3985" marB="0" anchor="ctr">
                    <a:noFill/>
                  </a:tcPr>
                </a:tc>
                <a:tc>
                  <a:txBody>
                    <a:bodyPr/>
                    <a:lstStyle/>
                    <a:p>
                      <a:pPr algn="ctr" rtl="0" fontAlgn="ctr"/>
                      <a:r>
                        <a:rPr lang="en-AU" sz="800" b="0" i="0" u="none" strike="noStrike" dirty="0">
                          <a:solidFill>
                            <a:schemeClr val="tx1"/>
                          </a:solidFill>
                          <a:effectLst/>
                          <a:latin typeface="Times New Roman" panose="02020603050405020304" pitchFamily="18" charset="0"/>
                          <a:cs typeface="Times New Roman" panose="02020603050405020304" pitchFamily="18" charset="0"/>
                        </a:rPr>
                        <a:t>Growth rates of </a:t>
                      </a:r>
                      <a:r>
                        <a:rPr lang="en-AU" sz="800" b="0" i="1" u="none" strike="noStrike" dirty="0">
                          <a:solidFill>
                            <a:schemeClr val="tx1"/>
                          </a:solidFill>
                          <a:effectLst/>
                          <a:latin typeface="Times New Roman" panose="02020603050405020304" pitchFamily="18" charset="0"/>
                          <a:cs typeface="Times New Roman" panose="02020603050405020304" pitchFamily="18" charset="0"/>
                        </a:rPr>
                        <a:t>M. edulis </a:t>
                      </a:r>
                      <a:r>
                        <a:rPr lang="en-AU" sz="800" b="0" i="0" u="none" strike="noStrike" dirty="0">
                          <a:solidFill>
                            <a:schemeClr val="tx1"/>
                          </a:solidFill>
                          <a:effectLst/>
                          <a:latin typeface="Times New Roman" panose="02020603050405020304" pitchFamily="18" charset="0"/>
                          <a:cs typeface="Times New Roman" panose="02020603050405020304" pitchFamily="18" charset="0"/>
                        </a:rPr>
                        <a:t>were higher under subtidal kelp canopies than in exposed areas as a result of reduced flow rates and increased particle deposition under canopies, but </a:t>
                      </a:r>
                      <a:r>
                        <a:rPr lang="en-AU" sz="800" b="0" i="1" u="none" strike="noStrike" dirty="0">
                          <a:solidFill>
                            <a:schemeClr val="tx1"/>
                          </a:solidFill>
                          <a:effectLst/>
                          <a:latin typeface="Times New Roman" panose="02020603050405020304" pitchFamily="18" charset="0"/>
                          <a:cs typeface="Times New Roman" panose="02020603050405020304" pitchFamily="18" charset="0"/>
                        </a:rPr>
                        <a:t>M. edulis </a:t>
                      </a:r>
                      <a:r>
                        <a:rPr lang="en-AU" sz="800" b="0" i="0" u="none" strike="noStrike" dirty="0">
                          <a:solidFill>
                            <a:schemeClr val="tx1"/>
                          </a:solidFill>
                          <a:effectLst/>
                          <a:latin typeface="Times New Roman" panose="02020603050405020304" pitchFamily="18" charset="0"/>
                          <a:cs typeface="Times New Roman" panose="02020603050405020304" pitchFamily="18" charset="0"/>
                        </a:rPr>
                        <a:t>mortality also increased under kelp canopies due to higher crab predation.</a:t>
                      </a:r>
                    </a:p>
                  </a:txBody>
                  <a:tcPr marL="9525" marR="9525" marT="9525" marB="0" anchor="ctr">
                    <a:noFill/>
                  </a:tcPr>
                </a:tc>
                <a:tc vMerge="1">
                  <a:txBody>
                    <a:bodyPr/>
                    <a:lstStyle/>
                    <a:p>
                      <a:endParaRPr lang="en-US"/>
                    </a:p>
                  </a:txBody>
                  <a:tcPr/>
                </a:tc>
                <a:extLst>
                  <a:ext uri="{0D108BD9-81ED-4DB2-BD59-A6C34878D82A}">
                    <a16:rowId xmlns:a16="http://schemas.microsoft.com/office/drawing/2014/main" val="1495514402"/>
                  </a:ext>
                </a:extLst>
              </a:tr>
              <a:tr h="91440">
                <a:tc>
                  <a:txBody>
                    <a:bodyPr/>
                    <a:lstStyle/>
                    <a:p>
                      <a:pPr algn="ctr" fontAlgn="b"/>
                      <a:r>
                        <a:rPr lang="en-US" sz="800" b="0" u="none" strike="noStrike" dirty="0">
                          <a:solidFill>
                            <a:schemeClr val="tx1"/>
                          </a:solidFill>
                          <a:effectLst/>
                          <a:latin typeface="Times New Roman" panose="02020603050405020304" pitchFamily="18" charset="0"/>
                          <a:cs typeface="Times New Roman" panose="02020603050405020304" pitchFamily="18" charset="0"/>
                        </a:rPr>
                        <a:t>McCook &amp; Chapman 1991</a:t>
                      </a:r>
                      <a:endParaRPr lang="en-US" sz="8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3985" marR="3985" marT="3985" marB="0" anchor="ctr">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800" b="0" u="none" strike="noStrike" dirty="0">
                          <a:solidFill>
                            <a:schemeClr val="tx1"/>
                          </a:solidFill>
                          <a:effectLst/>
                          <a:latin typeface="Times New Roman" panose="02020603050405020304" pitchFamily="18" charset="0"/>
                          <a:cs typeface="Times New Roman" panose="02020603050405020304" pitchFamily="18" charset="0"/>
                        </a:rPr>
                        <a:t>D </a:t>
                      </a:r>
                      <a:endParaRPr lang="en-US" sz="8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3985" marR="3985" marT="3985" marB="0" anchor="ctr">
                    <a:lnB w="12700" cap="flat" cmpd="sng" algn="ctr">
                      <a:solidFill>
                        <a:schemeClr val="tx1"/>
                      </a:solidFill>
                      <a:prstDash val="solid"/>
                      <a:round/>
                      <a:headEnd type="none" w="med" len="med"/>
                      <a:tailEnd type="none" w="med" len="med"/>
                    </a:lnB>
                    <a:noFill/>
                  </a:tcPr>
                </a:tc>
                <a:tc>
                  <a:txBody>
                    <a:bodyPr/>
                    <a:lstStyle/>
                    <a:p>
                      <a:pPr algn="ctr" rtl="0" fontAlgn="ctr"/>
                      <a:r>
                        <a:rPr lang="en-AU" sz="800" b="0" i="0" u="none" strike="noStrike" dirty="0">
                          <a:solidFill>
                            <a:schemeClr val="tx1"/>
                          </a:solidFill>
                          <a:effectLst/>
                          <a:latin typeface="Times New Roman" panose="02020603050405020304" pitchFamily="18" charset="0"/>
                          <a:cs typeface="Times New Roman" panose="02020603050405020304" pitchFamily="18" charset="0"/>
                        </a:rPr>
                        <a:t>Densities of </a:t>
                      </a:r>
                      <a:r>
                        <a:rPr lang="en-AU" sz="800" b="0" i="1" u="none" strike="noStrike" dirty="0">
                          <a:solidFill>
                            <a:schemeClr val="tx1"/>
                          </a:solidFill>
                          <a:effectLst/>
                          <a:latin typeface="Times New Roman" panose="02020603050405020304" pitchFamily="18" charset="0"/>
                          <a:cs typeface="Times New Roman" panose="02020603050405020304" pitchFamily="18" charset="0"/>
                        </a:rPr>
                        <a:t>M. edulis</a:t>
                      </a:r>
                      <a:r>
                        <a:rPr lang="en-AU" sz="800" b="0" i="0" u="none" strike="noStrike" dirty="0">
                          <a:solidFill>
                            <a:schemeClr val="tx1"/>
                          </a:solidFill>
                          <a:effectLst/>
                          <a:latin typeface="Times New Roman" panose="02020603050405020304" pitchFamily="18" charset="0"/>
                          <a:cs typeface="Times New Roman" panose="02020603050405020304" pitchFamily="18" charset="0"/>
                        </a:rPr>
                        <a:t> in the intertidal were reduced 2-3 years after the macroalgal canopy had been removed by ice scour, and the protection that the macroalgal canopy provides against dislodgement, heat, freezing, and desiccation is implicated as a potential cause of these results.</a:t>
                      </a:r>
                    </a:p>
                  </a:txBody>
                  <a:tcPr marL="9525" marR="9525" marT="9525" marB="0" anchor="ctr">
                    <a:lnB w="12700" cap="flat" cmpd="sng" algn="ctr">
                      <a:solidFill>
                        <a:schemeClr val="tx1"/>
                      </a:solidFill>
                      <a:prstDash val="solid"/>
                      <a:round/>
                      <a:headEnd type="none" w="med" len="med"/>
                      <a:tailEnd type="none" w="med" len="med"/>
                    </a:lnB>
                    <a:noFill/>
                  </a:tcPr>
                </a:tc>
                <a:tc vMerge="1">
                  <a:txBody>
                    <a:bodyPr/>
                    <a:lstStyle/>
                    <a:p>
                      <a:endParaRPr lang="en-US"/>
                    </a:p>
                  </a:txBody>
                  <a:tcPr/>
                </a:tc>
                <a:extLst>
                  <a:ext uri="{0D108BD9-81ED-4DB2-BD59-A6C34878D82A}">
                    <a16:rowId xmlns:a16="http://schemas.microsoft.com/office/drawing/2014/main" val="1144677846"/>
                  </a:ext>
                </a:extLst>
              </a:tr>
              <a:tr h="91440">
                <a:tc>
                  <a:txBody>
                    <a:bodyPr/>
                    <a:lstStyle/>
                    <a:p>
                      <a:pPr algn="ctr" fontAlgn="b"/>
                      <a:r>
                        <a:rPr lang="en-US" sz="800" b="0" u="none" strike="noStrike" dirty="0">
                          <a:solidFill>
                            <a:schemeClr val="tx1"/>
                          </a:solidFill>
                          <a:effectLst/>
                          <a:latin typeface="Times New Roman" panose="02020603050405020304" pitchFamily="18" charset="0"/>
                          <a:cs typeface="Times New Roman" panose="02020603050405020304" pitchFamily="18" charset="0"/>
                        </a:rPr>
                        <a:t>Lanham et al. 2025</a:t>
                      </a:r>
                      <a:endParaRPr lang="en-US" sz="8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3985" marR="3985" marT="3985" marB="0" anchor="ctr">
                    <a:lnT w="12700" cap="flat" cmpd="sng" algn="ctr">
                      <a:solidFill>
                        <a:schemeClr val="tx1"/>
                      </a:solidFill>
                      <a:prstDash val="solid"/>
                      <a:round/>
                      <a:headEnd type="none" w="med" len="med"/>
                      <a:tailEnd type="none" w="med" len="med"/>
                    </a:lnT>
                    <a:noFill/>
                  </a:tcPr>
                </a:tc>
                <a:tc>
                  <a:txBody>
                    <a:bodyPr/>
                    <a:lstStyle/>
                    <a:p>
                      <a:pPr algn="ctr" fontAlgn="b"/>
                      <a:r>
                        <a:rPr lang="en-US" sz="800" b="0" i="0" u="none" strike="noStrike" dirty="0">
                          <a:solidFill>
                            <a:schemeClr val="tx1"/>
                          </a:solidFill>
                          <a:effectLst/>
                          <a:latin typeface="Times New Roman" panose="02020603050405020304" pitchFamily="18" charset="0"/>
                          <a:cs typeface="Times New Roman" panose="02020603050405020304" pitchFamily="18" charset="0"/>
                        </a:rPr>
                        <a:t>T</a:t>
                      </a:r>
                    </a:p>
                  </a:txBody>
                  <a:tcPr marL="3985" marR="3985" marT="3985" marB="0" anchor="ctr">
                    <a:lnT w="12700" cap="flat" cmpd="sng" algn="ctr">
                      <a:solidFill>
                        <a:schemeClr val="tx1"/>
                      </a:solidFill>
                      <a:prstDash val="solid"/>
                      <a:round/>
                      <a:headEnd type="none" w="med" len="med"/>
                      <a:tailEnd type="none" w="med" len="med"/>
                    </a:lnT>
                    <a:noFill/>
                  </a:tcPr>
                </a:tc>
                <a:tc>
                  <a:txBody>
                    <a:bodyPr/>
                    <a:lstStyle/>
                    <a:p>
                      <a:pPr marL="0" marR="0" lvl="0" indent="0" algn="ctr" defTabSz="756300" rtl="0" eaLnBrk="1" fontAlgn="ctr" latinLnBrk="0" hangingPunct="1">
                        <a:lnSpc>
                          <a:spcPct val="100000"/>
                        </a:lnSpc>
                        <a:spcBef>
                          <a:spcPts val="0"/>
                        </a:spcBef>
                        <a:spcAft>
                          <a:spcPts val="0"/>
                        </a:spcAft>
                        <a:buClrTx/>
                        <a:buSzTx/>
                        <a:buFontTx/>
                        <a:buNone/>
                        <a:tabLst/>
                        <a:defRPr/>
                      </a:pPr>
                      <a:r>
                        <a:rPr lang="en-US" sz="800" b="0" i="0" u="none" strike="noStrike" dirty="0">
                          <a:solidFill>
                            <a:schemeClr val="tx1"/>
                          </a:solidFill>
                          <a:effectLst/>
                          <a:latin typeface="Times New Roman" panose="02020603050405020304" pitchFamily="18" charset="0"/>
                          <a:cs typeface="Times New Roman" panose="02020603050405020304" pitchFamily="18" charset="0"/>
                        </a:rPr>
                        <a:t>Settlement of </a:t>
                      </a:r>
                      <a:r>
                        <a:rPr lang="en-US" sz="800" b="0" i="1" u="none" strike="noStrike" dirty="0">
                          <a:solidFill>
                            <a:schemeClr val="tx1"/>
                          </a:solidFill>
                          <a:effectLst/>
                          <a:latin typeface="Times New Roman" panose="02020603050405020304" pitchFamily="18" charset="0"/>
                          <a:cs typeface="Times New Roman" panose="02020603050405020304" pitchFamily="18" charset="0"/>
                        </a:rPr>
                        <a:t>M. galloprovincialis </a:t>
                      </a:r>
                      <a:r>
                        <a:rPr lang="en-US" sz="800" b="0" i="0" u="none" strike="noStrike" dirty="0">
                          <a:solidFill>
                            <a:schemeClr val="tx1"/>
                          </a:solidFill>
                          <a:effectLst/>
                          <a:latin typeface="Times New Roman" panose="02020603050405020304" pitchFamily="18" charset="0"/>
                          <a:cs typeface="Times New Roman" panose="02020603050405020304" pitchFamily="18" charset="0"/>
                        </a:rPr>
                        <a:t>pediveligers did not differ between concrete substrates of differing three-dimensional surface complexity, despite </a:t>
                      </a:r>
                      <a:r>
                        <a:rPr lang="en-US" sz="800" b="0" kern="1200" dirty="0">
                          <a:solidFill>
                            <a:schemeClr val="tx1"/>
                          </a:solidFill>
                          <a:effectLst/>
                          <a:latin typeface="Times New Roman" panose="02020603050405020304" pitchFamily="18" charset="0"/>
                          <a:ea typeface="+mn-ea"/>
                          <a:cs typeface="Times New Roman" panose="02020603050405020304" pitchFamily="18" charset="0"/>
                        </a:rPr>
                        <a:t>reduced water velocities and enhanced particle retention over more complex substrates.</a:t>
                      </a:r>
                      <a:endParaRPr lang="en-AU" sz="8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9525" marR="9525" marT="9525" marB="0" anchor="ctr">
                    <a:lnT w="12700" cap="flat" cmpd="sng" algn="ctr">
                      <a:solidFill>
                        <a:schemeClr val="tx1"/>
                      </a:solidFill>
                      <a:prstDash val="solid"/>
                      <a:round/>
                      <a:headEnd type="none" w="med" len="med"/>
                      <a:tailEnd type="none" w="med" len="med"/>
                    </a:lnT>
                    <a:noFill/>
                  </a:tcPr>
                </a:tc>
                <a:tc rowSpan="9">
                  <a:txBody>
                    <a:bodyPr/>
                    <a:lstStyle/>
                    <a:p>
                      <a:pPr algn="ctr" fontAlgn="ctr"/>
                      <a:r>
                        <a:rPr lang="en-US" sz="800" b="1" u="none" strike="noStrike" dirty="0">
                          <a:solidFill>
                            <a:schemeClr val="tx1"/>
                          </a:solidFill>
                          <a:effectLst/>
                          <a:latin typeface="Times New Roman" panose="02020603050405020304" pitchFamily="18" charset="0"/>
                          <a:cs typeface="Times New Roman" panose="02020603050405020304" pitchFamily="18" charset="0"/>
                        </a:rPr>
                        <a:t>Holdfast Complexity</a:t>
                      </a:r>
                      <a:endParaRPr lang="en-US" sz="800" b="1" i="0" u="none" strike="noStrike" dirty="0">
                        <a:solidFill>
                          <a:schemeClr val="tx1"/>
                        </a:solidFill>
                        <a:effectLst/>
                        <a:latin typeface="Times New Roman" panose="02020603050405020304" pitchFamily="18" charset="0"/>
                        <a:cs typeface="Times New Roman" panose="02020603050405020304" pitchFamily="18" charset="0"/>
                      </a:endParaRPr>
                    </a:p>
                  </a:txBody>
                  <a:tcPr marL="3985" marR="3985" marT="398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10881695"/>
                  </a:ext>
                </a:extLst>
              </a:tr>
              <a:tr h="91440">
                <a:tc>
                  <a:txBody>
                    <a:bodyPr/>
                    <a:lstStyle/>
                    <a:p>
                      <a:pPr algn="ctr" fontAlgn="b"/>
                      <a:r>
                        <a:rPr lang="en-US" sz="800" b="0" u="none" strike="noStrike" dirty="0">
                          <a:solidFill>
                            <a:schemeClr val="tx1"/>
                          </a:solidFill>
                          <a:effectLst/>
                          <a:latin typeface="Times New Roman" panose="02020603050405020304" pitchFamily="18" charset="0"/>
                          <a:cs typeface="Times New Roman" panose="02020603050405020304" pitchFamily="18" charset="0"/>
                        </a:rPr>
                        <a:t>Banke et al. 2025; van de Bogaart et al. 2023; Gagnon et al. 2021; Schotanus et al. 2020; Capelle et al. 2018; van der Heide et al. 2014; Commito et al. 2014</a:t>
                      </a:r>
                      <a:endParaRPr lang="en-US" sz="8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3985" marR="3985" marT="3985" marB="0" anchor="ctr">
                    <a:noFill/>
                  </a:tcPr>
                </a:tc>
                <a:tc>
                  <a:txBody>
                    <a:bodyPr/>
                    <a:lstStyle/>
                    <a:p>
                      <a:pPr algn="ctr" fontAlgn="b"/>
                      <a:r>
                        <a:rPr lang="en-US" sz="800" b="0" i="0" u="none" strike="noStrike" dirty="0">
                          <a:solidFill>
                            <a:schemeClr val="tx1"/>
                          </a:solidFill>
                          <a:effectLst/>
                          <a:latin typeface="Times New Roman" panose="02020603050405020304" pitchFamily="18" charset="0"/>
                          <a:cs typeface="Times New Roman" panose="02020603050405020304" pitchFamily="18" charset="0"/>
                        </a:rPr>
                        <a:t>T</a:t>
                      </a:r>
                    </a:p>
                  </a:txBody>
                  <a:tcPr marL="3985" marR="3985" marT="3985" marB="0" anchor="ctr">
                    <a:noFill/>
                  </a:tcPr>
                </a:tc>
                <a:tc>
                  <a:txBody>
                    <a:bodyPr/>
                    <a:lstStyle/>
                    <a:p>
                      <a:pPr algn="ctr" rtl="0" fontAlgn="ctr"/>
                      <a:r>
                        <a:rPr lang="en-AU" sz="800" b="0" i="0" u="none" strike="noStrike" dirty="0">
                          <a:solidFill>
                            <a:schemeClr val="tx1"/>
                          </a:solidFill>
                          <a:effectLst/>
                          <a:latin typeface="Times New Roman" panose="02020603050405020304" pitchFamily="18" charset="0"/>
                          <a:cs typeface="Times New Roman" panose="02020603050405020304" pitchFamily="18" charset="0"/>
                        </a:rPr>
                        <a:t>The number of </a:t>
                      </a:r>
                      <a:r>
                        <a:rPr lang="en-AU" sz="800" b="0" i="1" u="none" strike="noStrike" dirty="0">
                          <a:solidFill>
                            <a:schemeClr val="tx1"/>
                          </a:solidFill>
                          <a:effectLst/>
                          <a:latin typeface="Times New Roman" panose="02020603050405020304" pitchFamily="18" charset="0"/>
                          <a:cs typeface="Times New Roman" panose="02020603050405020304" pitchFamily="18" charset="0"/>
                        </a:rPr>
                        <a:t>Mytilus trossulus </a:t>
                      </a:r>
                      <a:r>
                        <a:rPr lang="en-AU" sz="800" b="0" i="0" u="none" strike="noStrike" dirty="0">
                          <a:solidFill>
                            <a:schemeClr val="tx1"/>
                          </a:solidFill>
                          <a:effectLst/>
                          <a:latin typeface="Times New Roman" panose="02020603050405020304" pitchFamily="18" charset="0"/>
                          <a:cs typeface="Times New Roman" panose="02020603050405020304" pitchFamily="18" charset="0"/>
                        </a:rPr>
                        <a:t>juveniles and</a:t>
                      </a:r>
                      <a:r>
                        <a:rPr lang="en-AU" sz="800" b="0" i="1" u="none" strike="noStrike" dirty="0">
                          <a:solidFill>
                            <a:schemeClr val="tx1"/>
                          </a:solidFill>
                          <a:effectLst/>
                          <a:latin typeface="Times New Roman" panose="02020603050405020304" pitchFamily="18" charset="0"/>
                          <a:cs typeface="Times New Roman" panose="02020603050405020304" pitchFamily="18" charset="0"/>
                        </a:rPr>
                        <a:t> M. edulis </a:t>
                      </a:r>
                      <a:r>
                        <a:rPr lang="en-AU" sz="800" b="0" i="0" u="none" strike="noStrike" dirty="0">
                          <a:solidFill>
                            <a:schemeClr val="tx1"/>
                          </a:solidFill>
                          <a:effectLst/>
                          <a:latin typeface="Times New Roman" panose="02020603050405020304" pitchFamily="18" charset="0"/>
                          <a:cs typeface="Times New Roman" panose="02020603050405020304" pitchFamily="18" charset="0"/>
                        </a:rPr>
                        <a:t>juveniles and adults that recruited onto or were retained on more structurally complex, biodegradable structures, shell substrates, or fibrous coir mats was higher than that on bare sediment, and this was attributed to higher attachment stability and protection from predation and hydrodynamic dislodgement on more complex substrates in a soft-sediment ecosystem.</a:t>
                      </a:r>
                    </a:p>
                  </a:txBody>
                  <a:tcPr marL="9525" marR="9525" marT="9525" marB="0" anchor="ctr">
                    <a:noFill/>
                  </a:tcPr>
                </a:tc>
                <a:tc vMerge="1">
                  <a:txBody>
                    <a:bodyPr/>
                    <a:lstStyle/>
                    <a:p>
                      <a:endParaRPr lang="en-US"/>
                    </a:p>
                  </a:txBody>
                  <a:tcPr/>
                </a:tc>
                <a:extLst>
                  <a:ext uri="{0D108BD9-81ED-4DB2-BD59-A6C34878D82A}">
                    <a16:rowId xmlns:a16="http://schemas.microsoft.com/office/drawing/2014/main" val="3280046126"/>
                  </a:ext>
                </a:extLst>
              </a:tr>
              <a:tr h="91440">
                <a:tc>
                  <a:txBody>
                    <a:bodyPr/>
                    <a:lstStyle/>
                    <a:p>
                      <a:pPr algn="ctr" fontAlgn="b"/>
                      <a:r>
                        <a:rPr lang="en-US" sz="800" b="0" u="none" strike="noStrike" dirty="0">
                          <a:solidFill>
                            <a:schemeClr val="tx1"/>
                          </a:solidFill>
                          <a:effectLst/>
                          <a:latin typeface="Times New Roman" panose="02020603050405020304" pitchFamily="18" charset="0"/>
                          <a:cs typeface="Times New Roman" panose="02020603050405020304" pitchFamily="18" charset="0"/>
                        </a:rPr>
                        <a:t>Temmink et al. 2022; Temmink et al. 2021</a:t>
                      </a:r>
                      <a:endParaRPr lang="en-US" sz="8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3985" marR="3985" marT="3985" marB="0" anchor="ctr">
                    <a:noFill/>
                  </a:tcPr>
                </a:tc>
                <a:tc>
                  <a:txBody>
                    <a:bodyPr/>
                    <a:lstStyle/>
                    <a:p>
                      <a:pPr algn="ctr" fontAlgn="b"/>
                      <a:r>
                        <a:rPr lang="en-US" sz="800" b="0" i="0" u="none" strike="noStrike" dirty="0">
                          <a:solidFill>
                            <a:schemeClr val="tx1"/>
                          </a:solidFill>
                          <a:effectLst/>
                          <a:latin typeface="Times New Roman" panose="02020603050405020304" pitchFamily="18" charset="0"/>
                          <a:cs typeface="Times New Roman" panose="02020603050405020304" pitchFamily="18" charset="0"/>
                        </a:rPr>
                        <a:t>T</a:t>
                      </a:r>
                    </a:p>
                  </a:txBody>
                  <a:tcPr marL="3985" marR="3985" marT="3985" marB="0" anchor="ctr">
                    <a:noFill/>
                  </a:tcPr>
                </a:tc>
                <a:tc>
                  <a:txBody>
                    <a:bodyPr/>
                    <a:lstStyle/>
                    <a:p>
                      <a:pPr algn="ctr" rtl="0" fontAlgn="ctr"/>
                      <a:r>
                        <a:rPr lang="en-US" sz="800" b="0" i="0" u="none" strike="noStrike" dirty="0">
                          <a:solidFill>
                            <a:schemeClr val="tx1"/>
                          </a:solidFill>
                          <a:effectLst/>
                          <a:latin typeface="Times New Roman" panose="02020603050405020304" pitchFamily="18" charset="0"/>
                          <a:cs typeface="Times New Roman" panose="02020603050405020304" pitchFamily="18" charset="0"/>
                        </a:rPr>
                        <a:t>Biomass of </a:t>
                      </a:r>
                      <a:r>
                        <a:rPr lang="en-US" sz="800" b="0" i="1" u="none" strike="noStrike" dirty="0">
                          <a:solidFill>
                            <a:schemeClr val="tx1"/>
                          </a:solidFill>
                          <a:effectLst/>
                          <a:latin typeface="Times New Roman" panose="02020603050405020304" pitchFamily="18" charset="0"/>
                          <a:cs typeface="Times New Roman" panose="02020603050405020304" pitchFamily="18" charset="0"/>
                        </a:rPr>
                        <a:t>M. edulis</a:t>
                      </a:r>
                      <a:r>
                        <a:rPr lang="en-US" sz="800" b="0" i="0" u="none" strike="noStrike" dirty="0">
                          <a:solidFill>
                            <a:schemeClr val="tx1"/>
                          </a:solidFill>
                          <a:effectLst/>
                          <a:latin typeface="Times New Roman" panose="02020603050405020304" pitchFamily="18" charset="0"/>
                          <a:cs typeface="Times New Roman" panose="02020603050405020304" pitchFamily="18" charset="0"/>
                        </a:rPr>
                        <a:t> recruits in a soft-sediment ecosystem was higher on hard, three-dimensionally complex biodegradable structures interwoven with fibrous coir rope than on the same structures without ropes, on the ropes alone, or on bare sediment. This result was attributed to higher settlement on the fibrous surface, followed by greater protection from predators and hydrodynamic dislodgement among the refuge spaces created by the hard, complex structure.</a:t>
                      </a:r>
                      <a:endParaRPr lang="en-AU" sz="8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9525" marR="9525" marT="9525" marB="0" anchor="ctr">
                    <a:noFill/>
                  </a:tcPr>
                </a:tc>
                <a:tc vMerge="1">
                  <a:txBody>
                    <a:bodyPr/>
                    <a:lstStyle/>
                    <a:p>
                      <a:endParaRPr lang="en-US"/>
                    </a:p>
                  </a:txBody>
                  <a:tcPr/>
                </a:tc>
                <a:extLst>
                  <a:ext uri="{0D108BD9-81ED-4DB2-BD59-A6C34878D82A}">
                    <a16:rowId xmlns:a16="http://schemas.microsoft.com/office/drawing/2014/main" val="1941521494"/>
                  </a:ext>
                </a:extLst>
              </a:tr>
              <a:tr h="91440">
                <a:tc>
                  <a:txBody>
                    <a:bodyPr/>
                    <a:lstStyle/>
                    <a:p>
                      <a:pPr algn="ctr" fontAlgn="b"/>
                      <a:r>
                        <a:rPr lang="en-US" sz="800" b="0" u="none" strike="noStrike">
                          <a:solidFill>
                            <a:schemeClr val="tx1"/>
                          </a:solidFill>
                          <a:effectLst/>
                          <a:latin typeface="Times New Roman" panose="02020603050405020304" pitchFamily="18" charset="0"/>
                          <a:cs typeface="Times New Roman" panose="02020603050405020304" pitchFamily="18" charset="0"/>
                        </a:rPr>
                        <a:t>Moody et al. 2020</a:t>
                      </a:r>
                      <a:endParaRPr lang="en-US" sz="800" b="0" i="0" u="none" strike="noStrike">
                        <a:solidFill>
                          <a:schemeClr val="tx1"/>
                        </a:solidFill>
                        <a:effectLst/>
                        <a:latin typeface="Times New Roman" panose="02020603050405020304" pitchFamily="18" charset="0"/>
                        <a:cs typeface="Times New Roman" panose="02020603050405020304" pitchFamily="18" charset="0"/>
                      </a:endParaRPr>
                    </a:p>
                  </a:txBody>
                  <a:tcPr marL="3985" marR="3985" marT="3985" marB="0" anchor="ctr">
                    <a:noFill/>
                  </a:tcPr>
                </a:tc>
                <a:tc>
                  <a:txBody>
                    <a:bodyPr/>
                    <a:lstStyle/>
                    <a:p>
                      <a:pPr algn="ctr" fontAlgn="b"/>
                      <a:r>
                        <a:rPr lang="en-US" sz="800" b="0" i="0" u="none" strike="noStrike" dirty="0">
                          <a:solidFill>
                            <a:schemeClr val="tx1"/>
                          </a:solidFill>
                          <a:effectLst/>
                          <a:latin typeface="Times New Roman" panose="02020603050405020304" pitchFamily="18" charset="0"/>
                          <a:cs typeface="Times New Roman" panose="02020603050405020304" pitchFamily="18" charset="0"/>
                        </a:rPr>
                        <a:t>T</a:t>
                      </a:r>
                    </a:p>
                  </a:txBody>
                  <a:tcPr marL="3985" marR="3985" marT="3985" marB="0" anchor="ctr">
                    <a:noFill/>
                  </a:tcPr>
                </a:tc>
                <a:tc>
                  <a:txBody>
                    <a:bodyPr/>
                    <a:lstStyle/>
                    <a:p>
                      <a:pPr marL="0" marR="0" lvl="0" indent="0" algn="ctr" defTabSz="756300" rtl="0" eaLnBrk="1" fontAlgn="ctr" latinLnBrk="0" hangingPunct="1">
                        <a:lnSpc>
                          <a:spcPct val="100000"/>
                        </a:lnSpc>
                        <a:spcBef>
                          <a:spcPts val="0"/>
                        </a:spcBef>
                        <a:spcAft>
                          <a:spcPts val="0"/>
                        </a:spcAft>
                        <a:buClrTx/>
                        <a:buSzTx/>
                        <a:buFontTx/>
                        <a:buNone/>
                        <a:tabLst/>
                        <a:defRPr/>
                      </a:pPr>
                      <a:r>
                        <a:rPr lang="en-AU" sz="800" b="0" i="0" u="none" strike="noStrike" dirty="0">
                          <a:solidFill>
                            <a:schemeClr val="tx1"/>
                          </a:solidFill>
                          <a:effectLst/>
                          <a:latin typeface="Times New Roman" panose="02020603050405020304" pitchFamily="18" charset="0"/>
                          <a:cs typeface="Times New Roman" panose="02020603050405020304" pitchFamily="18" charset="0"/>
                        </a:rPr>
                        <a:t>Recruitment of </a:t>
                      </a:r>
                      <a:r>
                        <a:rPr lang="en-AU" sz="800" b="0" i="1" u="none" strike="noStrike" dirty="0">
                          <a:solidFill>
                            <a:schemeClr val="tx1"/>
                          </a:solidFill>
                          <a:effectLst/>
                          <a:latin typeface="Times New Roman" panose="02020603050405020304" pitchFamily="18" charset="0"/>
                          <a:cs typeface="Times New Roman" panose="02020603050405020304" pitchFamily="18" charset="0"/>
                        </a:rPr>
                        <a:t>Geukensia demissa</a:t>
                      </a:r>
                      <a:r>
                        <a:rPr lang="en-AU" sz="800" b="0" i="0" u="none" strike="noStrike" dirty="0">
                          <a:solidFill>
                            <a:schemeClr val="tx1"/>
                          </a:solidFill>
                          <a:effectLst/>
                          <a:latin typeface="Times New Roman" panose="02020603050405020304" pitchFamily="18" charset="0"/>
                          <a:cs typeface="Times New Roman" panose="02020603050405020304" pitchFamily="18" charset="0"/>
                        </a:rPr>
                        <a:t> juveniles was higher on more structurally complex oyster shell substrates than on coir fibre mats, and greater refuge from predation and dislodgement among substrates with a greater number of interstitial spaces is implicated as the cause.</a:t>
                      </a:r>
                      <a:endParaRPr lang="en-AU" sz="800" b="0" i="1" u="none" strike="noStrike" dirty="0">
                        <a:solidFill>
                          <a:schemeClr val="tx1"/>
                        </a:solidFill>
                        <a:effectLst/>
                        <a:latin typeface="Times New Roman" panose="02020603050405020304" pitchFamily="18" charset="0"/>
                        <a:cs typeface="Times New Roman" panose="02020603050405020304" pitchFamily="18" charset="0"/>
                      </a:endParaRPr>
                    </a:p>
                  </a:txBody>
                  <a:tcPr marL="9525" marR="9525" marT="9525" marB="0" anchor="ctr">
                    <a:noFill/>
                  </a:tcPr>
                </a:tc>
                <a:tc vMerge="1">
                  <a:txBody>
                    <a:bodyPr/>
                    <a:lstStyle/>
                    <a:p>
                      <a:endParaRPr lang="en-US"/>
                    </a:p>
                  </a:txBody>
                  <a:tcPr/>
                </a:tc>
                <a:extLst>
                  <a:ext uri="{0D108BD9-81ED-4DB2-BD59-A6C34878D82A}">
                    <a16:rowId xmlns:a16="http://schemas.microsoft.com/office/drawing/2014/main" val="2799058406"/>
                  </a:ext>
                </a:extLst>
              </a:tr>
              <a:tr h="91440">
                <a:tc>
                  <a:txBody>
                    <a:bodyPr/>
                    <a:lstStyle/>
                    <a:p>
                      <a:pPr algn="ctr" fontAlgn="b"/>
                      <a:r>
                        <a:rPr lang="en-US" sz="800" b="0" u="none" strike="noStrike" dirty="0">
                          <a:solidFill>
                            <a:schemeClr val="tx1"/>
                          </a:solidFill>
                          <a:effectLst/>
                          <a:latin typeface="Times New Roman" panose="02020603050405020304" pitchFamily="18" charset="0"/>
                          <a:cs typeface="Times New Roman" panose="02020603050405020304" pitchFamily="18" charset="0"/>
                        </a:rPr>
                        <a:t>Alder et al. 2020; de Paoli et al. 2015</a:t>
                      </a:r>
                      <a:endParaRPr lang="en-US" sz="8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3985" marR="3985" marT="3985" marB="0" anchor="ctr">
                    <a:noFill/>
                  </a:tcPr>
                </a:tc>
                <a:tc>
                  <a:txBody>
                    <a:bodyPr/>
                    <a:lstStyle/>
                    <a:p>
                      <a:pPr algn="ctr" fontAlgn="b"/>
                      <a:r>
                        <a:rPr lang="en-US" sz="800" b="0" i="0" u="none" strike="noStrike" dirty="0">
                          <a:solidFill>
                            <a:schemeClr val="tx1"/>
                          </a:solidFill>
                          <a:effectLst/>
                          <a:latin typeface="Times New Roman" panose="02020603050405020304" pitchFamily="18" charset="0"/>
                          <a:cs typeface="Times New Roman" panose="02020603050405020304" pitchFamily="18" charset="0"/>
                        </a:rPr>
                        <a:t>T</a:t>
                      </a:r>
                    </a:p>
                  </a:txBody>
                  <a:tcPr marL="3985" marR="3985" marT="3985" marB="0" anchor="ctr">
                    <a:noFill/>
                  </a:tcPr>
                </a:tc>
                <a:tc>
                  <a:txBody>
                    <a:bodyPr/>
                    <a:lstStyle/>
                    <a:p>
                      <a:pPr marL="0" marR="0" lvl="0" indent="0" algn="ctr" defTabSz="756300" rtl="0" eaLnBrk="1" fontAlgn="ctr" latinLnBrk="0" hangingPunct="1">
                        <a:lnSpc>
                          <a:spcPct val="100000"/>
                        </a:lnSpc>
                        <a:spcBef>
                          <a:spcPts val="0"/>
                        </a:spcBef>
                        <a:spcAft>
                          <a:spcPts val="0"/>
                        </a:spcAft>
                        <a:buClrTx/>
                        <a:buSzTx/>
                        <a:buFontTx/>
                        <a:buNone/>
                        <a:tabLst/>
                        <a:defRPr/>
                      </a:pPr>
                      <a:r>
                        <a:rPr lang="en-AU" sz="800" b="0" i="0" u="none" strike="noStrike" dirty="0">
                          <a:solidFill>
                            <a:schemeClr val="tx1"/>
                          </a:solidFill>
                          <a:effectLst/>
                          <a:latin typeface="Times New Roman" panose="02020603050405020304" pitchFamily="18" charset="0"/>
                          <a:cs typeface="Times New Roman" panose="02020603050405020304" pitchFamily="18" charset="0"/>
                        </a:rPr>
                        <a:t>Survival of </a:t>
                      </a:r>
                      <a:r>
                        <a:rPr lang="en-AU" sz="800" b="0" i="1" u="none" strike="noStrike" dirty="0">
                          <a:solidFill>
                            <a:schemeClr val="tx1"/>
                          </a:solidFill>
                          <a:effectLst/>
                          <a:latin typeface="Times New Roman" panose="02020603050405020304" pitchFamily="18" charset="0"/>
                          <a:cs typeface="Times New Roman" panose="02020603050405020304" pitchFamily="18" charset="0"/>
                        </a:rPr>
                        <a:t>Perna canaliculus </a:t>
                      </a:r>
                      <a:r>
                        <a:rPr lang="en-AU" sz="800" b="0" i="0" u="none" strike="noStrike" dirty="0">
                          <a:solidFill>
                            <a:schemeClr val="tx1"/>
                          </a:solidFill>
                          <a:effectLst/>
                          <a:latin typeface="Times New Roman" panose="02020603050405020304" pitchFamily="18" charset="0"/>
                          <a:cs typeface="Times New Roman" panose="02020603050405020304" pitchFamily="18" charset="0"/>
                        </a:rPr>
                        <a:t>juveniles and young adults and </a:t>
                      </a:r>
                      <a:r>
                        <a:rPr lang="en-AU" sz="800" b="0" i="1" u="none" strike="noStrike" dirty="0">
                          <a:solidFill>
                            <a:schemeClr val="tx1"/>
                          </a:solidFill>
                          <a:effectLst/>
                          <a:latin typeface="Times New Roman" panose="02020603050405020304" pitchFamily="18" charset="0"/>
                          <a:cs typeface="Times New Roman" panose="02020603050405020304" pitchFamily="18" charset="0"/>
                        </a:rPr>
                        <a:t>M. edulis </a:t>
                      </a:r>
                      <a:r>
                        <a:rPr lang="en-AU" sz="800" b="0" i="0" u="none" strike="noStrike" dirty="0">
                          <a:solidFill>
                            <a:schemeClr val="tx1"/>
                          </a:solidFill>
                          <a:effectLst/>
                          <a:latin typeface="Times New Roman" panose="02020603050405020304" pitchFamily="18" charset="0"/>
                          <a:cs typeface="Times New Roman" panose="02020603050405020304" pitchFamily="18" charset="0"/>
                        </a:rPr>
                        <a:t>adults was not significantly different on more structurally complex, fibrous coir mats compared to on bare sediment.</a:t>
                      </a:r>
                    </a:p>
                  </a:txBody>
                  <a:tcPr marL="9525" marR="9525" marT="9525" marB="0" anchor="ctr">
                    <a:noFill/>
                  </a:tcPr>
                </a:tc>
                <a:tc vMerge="1">
                  <a:txBody>
                    <a:bodyPr/>
                    <a:lstStyle/>
                    <a:p>
                      <a:endParaRPr lang="en-US"/>
                    </a:p>
                  </a:txBody>
                  <a:tcPr/>
                </a:tc>
                <a:extLst>
                  <a:ext uri="{0D108BD9-81ED-4DB2-BD59-A6C34878D82A}">
                    <a16:rowId xmlns:a16="http://schemas.microsoft.com/office/drawing/2014/main" val="379177397"/>
                  </a:ext>
                </a:extLst>
              </a:tr>
              <a:tr h="91440">
                <a:tc>
                  <a:txBody>
                    <a:bodyPr/>
                    <a:lstStyle/>
                    <a:p>
                      <a:pPr algn="ctr" fontAlgn="b"/>
                      <a:r>
                        <a:rPr lang="en-US" sz="800" b="0" u="none" strike="noStrike" dirty="0">
                          <a:solidFill>
                            <a:schemeClr val="tx1"/>
                          </a:solidFill>
                          <a:effectLst/>
                          <a:latin typeface="Times New Roman" panose="02020603050405020304" pitchFamily="18" charset="0"/>
                          <a:cs typeface="Times New Roman" panose="02020603050405020304" pitchFamily="18" charset="0"/>
                        </a:rPr>
                        <a:t>Christensen et al. 2015</a:t>
                      </a:r>
                      <a:endParaRPr lang="en-US" sz="8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3985" marR="3985" marT="3985" marB="0" anchor="ctr">
                    <a:noFill/>
                  </a:tcPr>
                </a:tc>
                <a:tc>
                  <a:txBody>
                    <a:bodyPr/>
                    <a:lstStyle/>
                    <a:p>
                      <a:pPr algn="ctr" fontAlgn="b"/>
                      <a:r>
                        <a:rPr lang="en-US" sz="800" b="0" i="0" u="none" strike="noStrike" dirty="0">
                          <a:solidFill>
                            <a:schemeClr val="tx1"/>
                          </a:solidFill>
                          <a:effectLst/>
                          <a:latin typeface="Times New Roman" panose="02020603050405020304" pitchFamily="18" charset="0"/>
                          <a:cs typeface="Times New Roman" panose="02020603050405020304" pitchFamily="18" charset="0"/>
                        </a:rPr>
                        <a:t>T</a:t>
                      </a:r>
                    </a:p>
                  </a:txBody>
                  <a:tcPr marL="3985" marR="3985" marT="3985" marB="0" anchor="ctr">
                    <a:noFill/>
                  </a:tcPr>
                </a:tc>
                <a:tc>
                  <a:txBody>
                    <a:bodyPr/>
                    <a:lstStyle/>
                    <a:p>
                      <a:pPr algn="ctr" rtl="0" fontAlgn="ctr"/>
                      <a:r>
                        <a:rPr lang="en-AU" sz="800" b="0" i="1" u="none" strike="noStrike" dirty="0">
                          <a:solidFill>
                            <a:schemeClr val="tx1"/>
                          </a:solidFill>
                          <a:effectLst/>
                          <a:latin typeface="Times New Roman" panose="02020603050405020304" pitchFamily="18" charset="0"/>
                          <a:cs typeface="Times New Roman" panose="02020603050405020304" pitchFamily="18" charset="0"/>
                        </a:rPr>
                        <a:t>M. edulis</a:t>
                      </a:r>
                      <a:r>
                        <a:rPr lang="en-AU" sz="800" b="0" i="0" u="none" strike="noStrike" dirty="0">
                          <a:solidFill>
                            <a:schemeClr val="tx1"/>
                          </a:solidFill>
                          <a:effectLst/>
                          <a:latin typeface="Times New Roman" panose="02020603050405020304" pitchFamily="18" charset="0"/>
                          <a:cs typeface="Times New Roman" panose="02020603050405020304" pitchFamily="18" charset="0"/>
                        </a:rPr>
                        <a:t> survival and attachment strength was higher on surfaces with greater complexity and attachment points along the substrate, replicated by empty shells embedded in concrete, than on smoother surfaces, replicated by sand and fishnet embedded in concrete, but growth rates were lower on these more complex surfaces.</a:t>
                      </a:r>
                    </a:p>
                  </a:txBody>
                  <a:tcPr marL="9525" marR="9525" marT="9525" marB="0" anchor="ctr">
                    <a:noFill/>
                  </a:tcPr>
                </a:tc>
                <a:tc vMerge="1">
                  <a:txBody>
                    <a:bodyPr/>
                    <a:lstStyle/>
                    <a:p>
                      <a:endParaRPr lang="en-US"/>
                    </a:p>
                  </a:txBody>
                  <a:tcPr/>
                </a:tc>
                <a:extLst>
                  <a:ext uri="{0D108BD9-81ED-4DB2-BD59-A6C34878D82A}">
                    <a16:rowId xmlns:a16="http://schemas.microsoft.com/office/drawing/2014/main" val="3034160384"/>
                  </a:ext>
                </a:extLst>
              </a:tr>
              <a:tr h="91440">
                <a:tc>
                  <a:txBody>
                    <a:bodyPr/>
                    <a:lstStyle/>
                    <a:p>
                      <a:pPr algn="ctr" fontAlgn="b"/>
                      <a:r>
                        <a:rPr lang="en-US" sz="800" b="0" u="none" strike="noStrike" dirty="0">
                          <a:solidFill>
                            <a:schemeClr val="tx1"/>
                          </a:solidFill>
                          <a:effectLst/>
                          <a:latin typeface="Times New Roman" panose="02020603050405020304" pitchFamily="18" charset="0"/>
                          <a:cs typeface="Times New Roman" panose="02020603050405020304" pitchFamily="18" charset="0"/>
                        </a:rPr>
                        <a:t>Carl et al. 2012b</a:t>
                      </a:r>
                      <a:endParaRPr lang="en-US" sz="8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3985" marR="3985" marT="3985" marB="0" anchor="ctr">
                    <a:noFill/>
                  </a:tcPr>
                </a:tc>
                <a:tc>
                  <a:txBody>
                    <a:bodyPr/>
                    <a:lstStyle/>
                    <a:p>
                      <a:pPr algn="ctr" fontAlgn="b"/>
                      <a:r>
                        <a:rPr lang="en-US" sz="800" b="0" i="0" u="none" strike="noStrike" dirty="0">
                          <a:solidFill>
                            <a:schemeClr val="tx1"/>
                          </a:solidFill>
                          <a:effectLst/>
                          <a:latin typeface="Times New Roman" panose="02020603050405020304" pitchFamily="18" charset="0"/>
                          <a:cs typeface="Times New Roman" panose="02020603050405020304" pitchFamily="18" charset="0"/>
                        </a:rPr>
                        <a:t>T</a:t>
                      </a:r>
                    </a:p>
                  </a:txBody>
                  <a:tcPr marL="3985" marR="3985" marT="3985" marB="0" anchor="ctr">
                    <a:noFill/>
                  </a:tcPr>
                </a:tc>
                <a:tc>
                  <a:txBody>
                    <a:bodyPr/>
                    <a:lstStyle/>
                    <a:p>
                      <a:pPr algn="ctr" rtl="0" fontAlgn="ctr"/>
                      <a:r>
                        <a:rPr lang="en-US" sz="800" b="0" i="0" u="none" strike="noStrike" dirty="0">
                          <a:solidFill>
                            <a:schemeClr val="tx1"/>
                          </a:solidFill>
                          <a:effectLst/>
                          <a:latin typeface="Times New Roman" panose="02020603050405020304" pitchFamily="18" charset="0"/>
                          <a:cs typeface="Times New Roman" panose="02020603050405020304" pitchFamily="18" charset="0"/>
                        </a:rPr>
                        <a:t>Settlement of </a:t>
                      </a:r>
                      <a:r>
                        <a:rPr lang="en-US" sz="800" b="0" i="1" u="none" strike="noStrike" dirty="0">
                          <a:solidFill>
                            <a:schemeClr val="tx1"/>
                          </a:solidFill>
                          <a:effectLst/>
                          <a:latin typeface="Times New Roman" panose="02020603050405020304" pitchFamily="18" charset="0"/>
                          <a:cs typeface="Times New Roman" panose="02020603050405020304" pitchFamily="18" charset="0"/>
                        </a:rPr>
                        <a:t>M. galloprovincialis </a:t>
                      </a:r>
                      <a:r>
                        <a:rPr lang="en-US" sz="800" b="0" i="0" u="none" strike="noStrike" dirty="0">
                          <a:solidFill>
                            <a:schemeClr val="tx1"/>
                          </a:solidFill>
                          <a:effectLst/>
                          <a:latin typeface="Times New Roman" panose="02020603050405020304" pitchFamily="18" charset="0"/>
                          <a:cs typeface="Times New Roman" panose="02020603050405020304" pitchFamily="18" charset="0"/>
                        </a:rPr>
                        <a:t>pediveligers</a:t>
                      </a:r>
                      <a:r>
                        <a:rPr lang="en-US" sz="800" b="0" i="1" u="none" strike="noStrike" dirty="0">
                          <a:solidFill>
                            <a:schemeClr val="tx1"/>
                          </a:solidFill>
                          <a:effectLst/>
                          <a:latin typeface="Times New Roman" panose="02020603050405020304" pitchFamily="18" charset="0"/>
                          <a:cs typeface="Times New Roman" panose="02020603050405020304" pitchFamily="18" charset="0"/>
                        </a:rPr>
                        <a:t> </a:t>
                      </a:r>
                      <a:r>
                        <a:rPr lang="en-US" sz="800" b="0" i="0" u="none" strike="noStrike" dirty="0">
                          <a:solidFill>
                            <a:schemeClr val="tx1"/>
                          </a:solidFill>
                          <a:effectLst/>
                          <a:latin typeface="Times New Roman" panose="02020603050405020304" pitchFamily="18" charset="0"/>
                          <a:cs typeface="Times New Roman" panose="02020603050405020304" pitchFamily="18" charset="0"/>
                        </a:rPr>
                        <a:t>was higher on culture ropes with greater structural complexity. Smaller pediveligers also settled deeper inside of the ropes, while larger pediveligers settled closer to the rope exteriors over time, and refuge-seeking behaviour among structurally complex substrates was implicated as the cause.</a:t>
                      </a:r>
                    </a:p>
                  </a:txBody>
                  <a:tcPr marL="9525" marR="9525" marT="9525" marB="0" anchor="ctr">
                    <a:noFill/>
                  </a:tcPr>
                </a:tc>
                <a:tc vMerge="1">
                  <a:txBody>
                    <a:bodyPr/>
                    <a:lstStyle/>
                    <a:p>
                      <a:endParaRPr lang="en-US"/>
                    </a:p>
                  </a:txBody>
                  <a:tcPr/>
                </a:tc>
                <a:extLst>
                  <a:ext uri="{0D108BD9-81ED-4DB2-BD59-A6C34878D82A}">
                    <a16:rowId xmlns:a16="http://schemas.microsoft.com/office/drawing/2014/main" val="899243866"/>
                  </a:ext>
                </a:extLst>
              </a:tr>
              <a:tr h="91440">
                <a:tc>
                  <a:txBody>
                    <a:bodyPr/>
                    <a:lstStyle/>
                    <a:p>
                      <a:pPr algn="ctr" fontAlgn="b"/>
                      <a:r>
                        <a:rPr lang="en-US" sz="800" b="0" u="none" strike="noStrike" dirty="0">
                          <a:solidFill>
                            <a:schemeClr val="tx1"/>
                          </a:solidFill>
                          <a:effectLst/>
                          <a:latin typeface="Times New Roman" panose="02020603050405020304" pitchFamily="18" charset="0"/>
                          <a:cs typeface="Times New Roman" panose="02020603050405020304" pitchFamily="18" charset="0"/>
                        </a:rPr>
                        <a:t>Frandsen &amp; Dolmer 2002</a:t>
                      </a:r>
                      <a:endParaRPr lang="en-US" sz="8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3985" marR="3985" marT="3985" marB="0" anchor="ctr">
                    <a:noFill/>
                  </a:tcPr>
                </a:tc>
                <a:tc>
                  <a:txBody>
                    <a:bodyPr/>
                    <a:lstStyle/>
                    <a:p>
                      <a:pPr algn="ctr" fontAlgn="b"/>
                      <a:r>
                        <a:rPr lang="en-US" sz="800" b="0" i="0" u="none" strike="noStrike" dirty="0">
                          <a:solidFill>
                            <a:schemeClr val="tx1"/>
                          </a:solidFill>
                          <a:effectLst/>
                          <a:latin typeface="Times New Roman" panose="02020603050405020304" pitchFamily="18" charset="0"/>
                          <a:cs typeface="Times New Roman" panose="02020603050405020304" pitchFamily="18" charset="0"/>
                        </a:rPr>
                        <a:t>T</a:t>
                      </a:r>
                    </a:p>
                  </a:txBody>
                  <a:tcPr marL="3985" marR="3985" marT="3985" marB="0" anchor="ctr">
                    <a:noFill/>
                  </a:tcPr>
                </a:tc>
                <a:tc>
                  <a:txBody>
                    <a:bodyPr/>
                    <a:lstStyle/>
                    <a:p>
                      <a:pPr algn="ctr" rtl="0" fontAlgn="ctr"/>
                      <a:r>
                        <a:rPr lang="en-US" sz="800" b="0" i="0" u="none" strike="noStrike" dirty="0">
                          <a:solidFill>
                            <a:schemeClr val="tx1"/>
                          </a:solidFill>
                          <a:effectLst/>
                          <a:latin typeface="Times New Roman" panose="02020603050405020304" pitchFamily="18" charset="0"/>
                          <a:cs typeface="Times New Roman" panose="02020603050405020304" pitchFamily="18" charset="0"/>
                        </a:rPr>
                        <a:t>Survival of </a:t>
                      </a:r>
                      <a:r>
                        <a:rPr lang="en-US" sz="800" b="0" i="1" u="none" strike="noStrike" dirty="0">
                          <a:solidFill>
                            <a:schemeClr val="tx1"/>
                          </a:solidFill>
                          <a:effectLst/>
                          <a:latin typeface="Times New Roman" panose="02020603050405020304" pitchFamily="18" charset="0"/>
                          <a:cs typeface="Times New Roman" panose="02020603050405020304" pitchFamily="18" charset="0"/>
                        </a:rPr>
                        <a:t>M. edulis</a:t>
                      </a:r>
                      <a:r>
                        <a:rPr lang="en-US" sz="800" b="0" i="0" u="none" strike="noStrike" dirty="0">
                          <a:solidFill>
                            <a:schemeClr val="tx1"/>
                          </a:solidFill>
                          <a:effectLst/>
                          <a:latin typeface="Times New Roman" panose="02020603050405020304" pitchFamily="18" charset="0"/>
                          <a:cs typeface="Times New Roman" panose="02020603050405020304" pitchFamily="18" charset="0"/>
                        </a:rPr>
                        <a:t> juveniles under crab predation was higher on more structurally complex, corrugated artificial surfaces that allowed for greater aggregation of mussels than on smooth surfaces, despite reduced growth rates among aggregations, suggesting that three-dimensionally complex substrates may facilitate the formation of mussel aggregations that can improve mussel survival but increase competition for food.</a:t>
                      </a:r>
                    </a:p>
                  </a:txBody>
                  <a:tcPr marL="9525" marR="9525" marT="9525" marB="0" anchor="ctr">
                    <a:noFill/>
                  </a:tcPr>
                </a:tc>
                <a:tc vMerge="1">
                  <a:txBody>
                    <a:bodyPr/>
                    <a:lstStyle/>
                    <a:p>
                      <a:endParaRPr lang="en-US"/>
                    </a:p>
                  </a:txBody>
                  <a:tcPr/>
                </a:tc>
                <a:extLst>
                  <a:ext uri="{0D108BD9-81ED-4DB2-BD59-A6C34878D82A}">
                    <a16:rowId xmlns:a16="http://schemas.microsoft.com/office/drawing/2014/main" val="78842055"/>
                  </a:ext>
                </a:extLst>
              </a:tr>
              <a:tr h="91440">
                <a:tc>
                  <a:txBody>
                    <a:bodyPr/>
                    <a:lstStyle/>
                    <a:p>
                      <a:pPr algn="ctr" fontAlgn="b"/>
                      <a:r>
                        <a:rPr lang="en-US" sz="800" b="0" u="none" strike="noStrike" dirty="0">
                          <a:solidFill>
                            <a:schemeClr val="tx1"/>
                          </a:solidFill>
                          <a:effectLst/>
                          <a:latin typeface="Times New Roman" panose="02020603050405020304" pitchFamily="18" charset="0"/>
                          <a:cs typeface="Times New Roman" panose="02020603050405020304" pitchFamily="18" charset="0"/>
                        </a:rPr>
                        <a:t>Moreno 1995</a:t>
                      </a:r>
                      <a:endParaRPr lang="en-US" sz="8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3985" marR="3985" marT="3985" marB="0" anchor="ctr">
                    <a:lnB w="12700" cap="flat" cmpd="sng" algn="ctr">
                      <a:solidFill>
                        <a:schemeClr val="tx1"/>
                      </a:solidFill>
                      <a:prstDash val="solid"/>
                      <a:round/>
                      <a:headEnd type="none" w="med" len="med"/>
                      <a:tailEnd type="none" w="med" len="med"/>
                    </a:lnB>
                    <a:noFill/>
                  </a:tcPr>
                </a:tc>
                <a:tc>
                  <a:txBody>
                    <a:bodyPr/>
                    <a:lstStyle/>
                    <a:p>
                      <a:pPr algn="ctr" fontAlgn="b"/>
                      <a:r>
                        <a:rPr lang="en-US" sz="800" b="0" i="0" u="none" strike="noStrike" dirty="0">
                          <a:solidFill>
                            <a:schemeClr val="tx1"/>
                          </a:solidFill>
                          <a:effectLst/>
                          <a:latin typeface="Times New Roman" panose="02020603050405020304" pitchFamily="18" charset="0"/>
                          <a:cs typeface="Times New Roman" panose="02020603050405020304" pitchFamily="18" charset="0"/>
                        </a:rPr>
                        <a:t>T</a:t>
                      </a:r>
                    </a:p>
                  </a:txBody>
                  <a:tcPr marL="3985" marR="3985" marT="3985" marB="0" anchor="ctr">
                    <a:lnB w="12700" cap="flat" cmpd="sng" algn="ctr">
                      <a:solidFill>
                        <a:schemeClr val="tx1"/>
                      </a:solidFill>
                      <a:prstDash val="solid"/>
                      <a:round/>
                      <a:headEnd type="none" w="med" len="med"/>
                      <a:tailEnd type="none" w="med" len="med"/>
                    </a:lnB>
                    <a:noFill/>
                  </a:tcPr>
                </a:tc>
                <a:tc>
                  <a:txBody>
                    <a:bodyPr/>
                    <a:lstStyle/>
                    <a:p>
                      <a:pPr algn="ctr" rtl="0" fontAlgn="ctr"/>
                      <a:r>
                        <a:rPr lang="en-US" sz="800" b="0" i="0" u="none" strike="noStrike" dirty="0">
                          <a:solidFill>
                            <a:schemeClr val="tx1"/>
                          </a:solidFill>
                          <a:effectLst/>
                          <a:latin typeface="Times New Roman" panose="02020603050405020304" pitchFamily="18" charset="0"/>
                          <a:cs typeface="Times New Roman" panose="02020603050405020304" pitchFamily="18" charset="0"/>
                        </a:rPr>
                        <a:t>Survival of </a:t>
                      </a:r>
                      <a:r>
                        <a:rPr lang="en-US" sz="800" b="0" i="1" u="none" strike="noStrike" dirty="0">
                          <a:solidFill>
                            <a:schemeClr val="tx1"/>
                          </a:solidFill>
                          <a:effectLst/>
                          <a:latin typeface="Times New Roman" panose="02020603050405020304" pitchFamily="18" charset="0"/>
                          <a:cs typeface="Times New Roman" panose="02020603050405020304" pitchFamily="18" charset="0"/>
                        </a:rPr>
                        <a:t>Choromytilus chorus</a:t>
                      </a:r>
                      <a:r>
                        <a:rPr lang="en-US" sz="800" b="0" i="0" u="none" strike="noStrike" dirty="0">
                          <a:solidFill>
                            <a:schemeClr val="tx1"/>
                          </a:solidFill>
                          <a:effectLst/>
                          <a:latin typeface="Times New Roman" panose="02020603050405020304" pitchFamily="18" charset="0"/>
                          <a:cs typeface="Times New Roman" panose="02020603050405020304" pitchFamily="18" charset="0"/>
                        </a:rPr>
                        <a:t> juveniles among whelk predation was higher on plastic algae mimics attached to the substrate at only a single point than those fixed to the substrate at several points because fewer attachment points restricted predator access until the mussels could reach a size refuge.</a:t>
                      </a:r>
                      <a:endParaRPr lang="en-US" sz="800" b="0" i="1" u="none" strike="noStrike" dirty="0">
                        <a:solidFill>
                          <a:schemeClr val="tx1"/>
                        </a:solidFill>
                        <a:effectLst/>
                        <a:latin typeface="Times New Roman" panose="02020603050405020304" pitchFamily="18" charset="0"/>
                        <a:cs typeface="Times New Roman" panose="02020603050405020304" pitchFamily="18" charset="0"/>
                      </a:endParaRPr>
                    </a:p>
                  </a:txBody>
                  <a:tcPr marL="9525" marR="9525" marT="9525" marB="0" anchor="ctr">
                    <a:lnB w="12700" cap="flat" cmpd="sng" algn="ctr">
                      <a:solidFill>
                        <a:schemeClr val="tx1"/>
                      </a:solidFill>
                      <a:prstDash val="solid"/>
                      <a:round/>
                      <a:headEnd type="none" w="med" len="med"/>
                      <a:tailEnd type="none" w="med" len="med"/>
                    </a:lnB>
                    <a:noFill/>
                  </a:tcPr>
                </a:tc>
                <a:tc vMerge="1">
                  <a:txBody>
                    <a:bodyPr/>
                    <a:lstStyle/>
                    <a:p>
                      <a:endParaRPr lang="en-US"/>
                    </a:p>
                  </a:txBody>
                  <a:tcPr/>
                </a:tc>
                <a:extLst>
                  <a:ext uri="{0D108BD9-81ED-4DB2-BD59-A6C34878D82A}">
                    <a16:rowId xmlns:a16="http://schemas.microsoft.com/office/drawing/2014/main" val="2374334299"/>
                  </a:ext>
                </a:extLst>
              </a:tr>
            </a:tbl>
          </a:graphicData>
        </a:graphic>
      </p:graphicFrame>
      <p:sp>
        <p:nvSpPr>
          <p:cNvPr id="6" name="TextBox 5">
            <a:extLst>
              <a:ext uri="{FF2B5EF4-FFF2-40B4-BE49-F238E27FC236}">
                <a16:creationId xmlns:a16="http://schemas.microsoft.com/office/drawing/2014/main" id="{768FF950-6888-EA2B-20C0-AE4E10856D3A}"/>
              </a:ext>
            </a:extLst>
          </p:cNvPr>
          <p:cNvSpPr txBox="1"/>
          <p:nvPr/>
        </p:nvSpPr>
        <p:spPr>
          <a:xfrm>
            <a:off x="361741" y="250389"/>
            <a:ext cx="11508688" cy="584775"/>
          </a:xfrm>
          <a:prstGeom prst="rect">
            <a:avLst/>
          </a:prstGeom>
          <a:noFill/>
        </p:spPr>
        <p:txBody>
          <a:bodyPr wrap="square" rtlCol="0">
            <a:spAutoFit/>
          </a:bodyPr>
          <a:lstStyle/>
          <a:p>
            <a:r>
              <a:rPr lang="en-US" sz="800" b="1" dirty="0">
                <a:latin typeface="Times New Roman" panose="02020603050405020304" pitchFamily="18" charset="0"/>
                <a:cs typeface="Times New Roman" panose="02020603050405020304" pitchFamily="18" charset="0"/>
              </a:rPr>
              <a:t>Table 1 </a:t>
            </a:r>
            <a:r>
              <a:rPr lang="en-US" sz="800" dirty="0">
                <a:latin typeface="Times New Roman" panose="02020603050405020304" pitchFamily="18" charset="0"/>
                <a:cs typeface="Times New Roman" panose="02020603050405020304" pitchFamily="18" charset="0"/>
              </a:rPr>
              <a:t>A compilation of published studies </a:t>
            </a:r>
            <a:r>
              <a:rPr lang="en-AU" sz="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that tested (T) or discussed (D) impacts of specific structural properties of natural </a:t>
            </a:r>
            <a:r>
              <a:rPr lang="en-AU" sz="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or</a:t>
            </a:r>
            <a:r>
              <a:rPr lang="en-AU" sz="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artificial substrates on the recruitment, settlement, attachment, growth, or survival of mussels</a:t>
            </a:r>
            <a:r>
              <a:rPr lang="en-AU" sz="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Studies describing a similar physical feature of the substrate are grouped together, and the morphological equivalent of that feature on macroalgae is identified in the right-most column. </a:t>
            </a:r>
            <a:r>
              <a:rPr lang="en-US" sz="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a:t>
            </a:r>
            <a:r>
              <a:rPr lang="en-US" sz="800" dirty="0">
                <a:latin typeface="Times New Roman" panose="02020603050405020304" pitchFamily="18" charset="0"/>
                <a:cs typeface="Times New Roman" panose="02020603050405020304" pitchFamily="18" charset="0"/>
              </a:rPr>
              <a:t>he implicated morphological feature is </a:t>
            </a:r>
            <a:r>
              <a:rPr lang="en-AU" sz="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considered a potential determinant of juvenile mussel attachment on macroalgal substrates</a:t>
            </a:r>
            <a:r>
              <a:rPr lang="en-US" sz="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Studies exhibiting a D* </a:t>
            </a:r>
            <a:r>
              <a:rPr lang="en-US" sz="800" b="0" u="none" strike="noStrike" dirty="0">
                <a:solidFill>
                  <a:srgbClr val="000000"/>
                </a:solidFill>
                <a:effectLst/>
                <a:latin typeface="Times New Roman" panose="02020603050405020304" pitchFamily="18" charset="0"/>
                <a:cs typeface="Times New Roman" panose="02020603050405020304" pitchFamily="18" charset="0"/>
              </a:rPr>
              <a:t>indicate that c</a:t>
            </a:r>
            <a:r>
              <a:rPr lang="en-US" sz="800" dirty="0">
                <a:latin typeface="Times New Roman" panose="02020603050405020304" pitchFamily="18" charset="0"/>
                <a:cs typeface="Times New Roman" panose="02020603050405020304" pitchFamily="18" charset="0"/>
              </a:rPr>
              <a:t>hemical cues originating from the substrates were implicated as the cause of the study’s results, rather than the physical morphology of the substrates, but the authors indicate that the chemical cues are related to the physical proximity and/or abundance of the substrates tested.</a:t>
            </a:r>
          </a:p>
        </p:txBody>
      </p:sp>
    </p:spTree>
    <p:extLst>
      <p:ext uri="{BB962C8B-B14F-4D97-AF65-F5344CB8AC3E}">
        <p14:creationId xmlns:p14="http://schemas.microsoft.com/office/powerpoint/2010/main" val="10033196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687341-BA80-020C-0C0A-F0EE54747BF7}"/>
            </a:ext>
          </a:extLst>
        </p:cNvPr>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204B0736-9447-E77A-1B7C-B79F4FB19AA6}"/>
              </a:ext>
            </a:extLst>
          </p:cNvPr>
          <p:cNvGraphicFramePr>
            <a:graphicFrameLocks noGrp="1"/>
          </p:cNvGraphicFramePr>
          <p:nvPr>
            <p:extLst>
              <p:ext uri="{D42A27DB-BD31-4B8C-83A1-F6EECF244321}">
                <p14:modId xmlns:p14="http://schemas.microsoft.com/office/powerpoint/2010/main" val="58870396"/>
              </p:ext>
            </p:extLst>
          </p:nvPr>
        </p:nvGraphicFramePr>
        <p:xfrm>
          <a:off x="382761" y="639202"/>
          <a:ext cx="11508688" cy="5153095"/>
        </p:xfrm>
        <a:graphic>
          <a:graphicData uri="http://schemas.openxmlformats.org/drawingml/2006/table">
            <a:tbl>
              <a:tblPr firstRow="1" bandRow="1">
                <a:tableStyleId>{5C22544A-7EE6-4342-B048-85BDC9FD1C3A}</a:tableStyleId>
              </a:tblPr>
              <a:tblGrid>
                <a:gridCol w="1046645">
                  <a:extLst>
                    <a:ext uri="{9D8B030D-6E8A-4147-A177-3AD203B41FA5}">
                      <a16:colId xmlns:a16="http://schemas.microsoft.com/office/drawing/2014/main" val="2117565972"/>
                    </a:ext>
                  </a:extLst>
                </a:gridCol>
                <a:gridCol w="662152">
                  <a:extLst>
                    <a:ext uri="{9D8B030D-6E8A-4147-A177-3AD203B41FA5}">
                      <a16:colId xmlns:a16="http://schemas.microsoft.com/office/drawing/2014/main" val="1768191381"/>
                    </a:ext>
                  </a:extLst>
                </a:gridCol>
                <a:gridCol w="9101959">
                  <a:extLst>
                    <a:ext uri="{9D8B030D-6E8A-4147-A177-3AD203B41FA5}">
                      <a16:colId xmlns:a16="http://schemas.microsoft.com/office/drawing/2014/main" val="2803716561"/>
                    </a:ext>
                  </a:extLst>
                </a:gridCol>
                <a:gridCol w="697932">
                  <a:extLst>
                    <a:ext uri="{9D8B030D-6E8A-4147-A177-3AD203B41FA5}">
                      <a16:colId xmlns:a16="http://schemas.microsoft.com/office/drawing/2014/main" val="1105074480"/>
                    </a:ext>
                  </a:extLst>
                </a:gridCol>
              </a:tblGrid>
              <a:tr h="91440">
                <a:tc>
                  <a:txBody>
                    <a:bodyPr/>
                    <a:lstStyle/>
                    <a:p>
                      <a:pPr algn="ctr" fontAlgn="ctr"/>
                      <a:r>
                        <a:rPr lang="en-US" sz="800" b="1" u="none" strike="noStrike" dirty="0">
                          <a:solidFill>
                            <a:schemeClr val="tx1"/>
                          </a:solidFill>
                          <a:effectLst/>
                          <a:latin typeface="Times New Roman" panose="02020603050405020304" pitchFamily="18" charset="0"/>
                          <a:cs typeface="Times New Roman" panose="02020603050405020304" pitchFamily="18" charset="0"/>
                        </a:rPr>
                        <a:t>Literature on impact of </a:t>
                      </a:r>
                    </a:p>
                    <a:p>
                      <a:pPr algn="ctr" fontAlgn="ctr"/>
                      <a:r>
                        <a:rPr lang="en-US" sz="800" b="1" u="none" strike="noStrike" dirty="0">
                          <a:solidFill>
                            <a:schemeClr val="tx1"/>
                          </a:solidFill>
                          <a:effectLst/>
                          <a:latin typeface="Times New Roman" panose="02020603050405020304" pitchFamily="18" charset="0"/>
                          <a:cs typeface="Times New Roman" panose="02020603050405020304" pitchFamily="18" charset="0"/>
                        </a:rPr>
                        <a:t>substrate morphology </a:t>
                      </a:r>
                    </a:p>
                    <a:p>
                      <a:pPr algn="ctr" fontAlgn="ctr"/>
                      <a:r>
                        <a:rPr lang="en-US" sz="800" b="1" u="none" strike="noStrike" dirty="0">
                          <a:solidFill>
                            <a:schemeClr val="tx1"/>
                          </a:solidFill>
                          <a:effectLst/>
                          <a:latin typeface="Times New Roman" panose="02020603050405020304" pitchFamily="18" charset="0"/>
                          <a:cs typeface="Times New Roman" panose="02020603050405020304" pitchFamily="18" charset="0"/>
                        </a:rPr>
                        <a:t>on mussels</a:t>
                      </a:r>
                      <a:endParaRPr lang="en-US" sz="800" b="1" i="0" u="none" strike="noStrike" dirty="0">
                        <a:solidFill>
                          <a:schemeClr val="tx1"/>
                        </a:solidFill>
                        <a:effectLst/>
                        <a:latin typeface="Times New Roman" panose="02020603050405020304" pitchFamily="18" charset="0"/>
                        <a:cs typeface="Times New Roman" panose="02020603050405020304" pitchFamily="18" charset="0"/>
                      </a:endParaRPr>
                    </a:p>
                  </a:txBody>
                  <a:tcPr marL="3985" marR="3985" marT="398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800" b="1" u="none" strike="noStrike" dirty="0">
                          <a:solidFill>
                            <a:schemeClr val="tx1"/>
                          </a:solidFill>
                          <a:effectLst/>
                          <a:latin typeface="Times New Roman" panose="02020603050405020304" pitchFamily="18" charset="0"/>
                          <a:cs typeface="Times New Roman" panose="02020603050405020304" pitchFamily="18" charset="0"/>
                        </a:rPr>
                        <a:t>Morphology tested or discussed</a:t>
                      </a:r>
                      <a:endParaRPr lang="en-US" sz="800" b="1" i="0" u="none" strike="noStrike" dirty="0">
                        <a:solidFill>
                          <a:schemeClr val="tx1"/>
                        </a:solidFill>
                        <a:effectLst/>
                        <a:latin typeface="Times New Roman" panose="02020603050405020304" pitchFamily="18" charset="0"/>
                        <a:cs typeface="Times New Roman" panose="02020603050405020304" pitchFamily="18" charset="0"/>
                      </a:endParaRPr>
                    </a:p>
                  </a:txBody>
                  <a:tcPr marL="3985" marR="3985" marT="398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800" b="1" u="none" strike="noStrike" dirty="0">
                          <a:solidFill>
                            <a:schemeClr val="tx1"/>
                          </a:solidFill>
                          <a:effectLst/>
                          <a:latin typeface="Times New Roman" panose="02020603050405020304" pitchFamily="18" charset="0"/>
                          <a:cs typeface="Times New Roman" panose="02020603050405020304" pitchFamily="18" charset="0"/>
                        </a:rPr>
                        <a:t>Relevant findings</a:t>
                      </a:r>
                      <a:endParaRPr lang="en-US" sz="800" b="1" i="0" u="none" strike="noStrike" dirty="0">
                        <a:solidFill>
                          <a:schemeClr val="tx1"/>
                        </a:solidFill>
                        <a:effectLst/>
                        <a:latin typeface="Times New Roman" panose="02020603050405020304" pitchFamily="18" charset="0"/>
                        <a:cs typeface="Times New Roman" panose="02020603050405020304" pitchFamily="18" charset="0"/>
                      </a:endParaRPr>
                    </a:p>
                  </a:txBody>
                  <a:tcPr marL="3985" marR="3985" marT="398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800" b="1" u="none" strike="noStrike" dirty="0">
                          <a:solidFill>
                            <a:schemeClr val="tx1"/>
                          </a:solidFill>
                          <a:effectLst/>
                          <a:latin typeface="Times New Roman" panose="02020603050405020304" pitchFamily="18" charset="0"/>
                          <a:cs typeface="Times New Roman" panose="02020603050405020304" pitchFamily="18" charset="0"/>
                        </a:rPr>
                        <a:t>Morphological feature implicated</a:t>
                      </a:r>
                      <a:endParaRPr lang="en-US" sz="800" b="1" i="0" u="none" strike="noStrike" dirty="0">
                        <a:solidFill>
                          <a:schemeClr val="tx1"/>
                        </a:solidFill>
                        <a:effectLst/>
                        <a:latin typeface="Times New Roman" panose="02020603050405020304" pitchFamily="18" charset="0"/>
                        <a:cs typeface="Times New Roman" panose="02020603050405020304" pitchFamily="18" charset="0"/>
                      </a:endParaRPr>
                    </a:p>
                  </a:txBody>
                  <a:tcPr marL="3985" marR="3985" marT="398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73553438"/>
                  </a:ext>
                </a:extLst>
              </a:tr>
              <a:tr h="91440">
                <a:tc>
                  <a:txBody>
                    <a:bodyPr/>
                    <a:lstStyle/>
                    <a:p>
                      <a:pPr algn="ctr" fontAlgn="b"/>
                      <a:r>
                        <a:rPr lang="en-US" sz="800" b="0" u="none" strike="noStrike" dirty="0">
                          <a:solidFill>
                            <a:schemeClr val="tx1"/>
                          </a:solidFill>
                          <a:effectLst/>
                          <a:latin typeface="Times New Roman" panose="02020603050405020304" pitchFamily="18" charset="0"/>
                          <a:cs typeface="Times New Roman" panose="02020603050405020304" pitchFamily="18" charset="0"/>
                        </a:rPr>
                        <a:t>Lipcius &amp; Burke 2018</a:t>
                      </a:r>
                      <a:endParaRPr lang="en-US" sz="8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3985" marR="3985" marT="3985" marB="0" anchor="ctr">
                    <a:lnT w="12700" cap="flat" cmpd="sng" algn="ctr">
                      <a:solidFill>
                        <a:schemeClr val="tx1"/>
                      </a:solidFill>
                      <a:prstDash val="solid"/>
                      <a:round/>
                      <a:headEnd type="none" w="med" len="med"/>
                      <a:tailEnd type="none" w="med" len="med"/>
                    </a:lnT>
                    <a:noFill/>
                  </a:tcPr>
                </a:tc>
                <a:tc>
                  <a:txBody>
                    <a:bodyPr/>
                    <a:lstStyle/>
                    <a:p>
                      <a:pPr algn="ctr" fontAlgn="b"/>
                      <a:r>
                        <a:rPr lang="en-US" sz="800" b="0" i="0" u="none" strike="noStrike" dirty="0">
                          <a:solidFill>
                            <a:schemeClr val="tx1"/>
                          </a:solidFill>
                          <a:effectLst/>
                          <a:latin typeface="Times New Roman" panose="02020603050405020304" pitchFamily="18" charset="0"/>
                          <a:cs typeface="Times New Roman" panose="02020603050405020304" pitchFamily="18" charset="0"/>
                        </a:rPr>
                        <a:t>T</a:t>
                      </a:r>
                    </a:p>
                  </a:txBody>
                  <a:tcPr marL="3985" marR="3985" marT="3985" marB="0" anchor="ctr">
                    <a:lnT w="12700" cap="flat" cmpd="sng" algn="ctr">
                      <a:solidFill>
                        <a:schemeClr val="tx1"/>
                      </a:solidFill>
                      <a:prstDash val="solid"/>
                      <a:round/>
                      <a:headEnd type="none" w="med" len="med"/>
                      <a:tailEnd type="none" w="med" len="med"/>
                    </a:lnT>
                    <a:noFill/>
                  </a:tcPr>
                </a:tc>
                <a:tc>
                  <a:txBody>
                    <a:bodyPr/>
                    <a:lstStyle/>
                    <a:p>
                      <a:pPr algn="ctr" rtl="0" fontAlgn="ctr"/>
                      <a:r>
                        <a:rPr lang="en-US" sz="800" b="0" i="0" u="none" strike="noStrike" dirty="0">
                          <a:solidFill>
                            <a:schemeClr val="tx1"/>
                          </a:solidFill>
                          <a:effectLst/>
                          <a:latin typeface="Times New Roman" panose="02020603050405020304" pitchFamily="18" charset="0"/>
                          <a:cs typeface="Times New Roman" panose="02020603050405020304" pitchFamily="18" charset="0"/>
                        </a:rPr>
                        <a:t>Juvenile and adult </a:t>
                      </a:r>
                      <a:r>
                        <a:rPr lang="en-US" sz="800" b="0" i="1" u="none" strike="noStrike" dirty="0">
                          <a:solidFill>
                            <a:schemeClr val="tx1"/>
                          </a:solidFill>
                          <a:effectLst/>
                          <a:latin typeface="Times New Roman" panose="02020603050405020304" pitchFamily="18" charset="0"/>
                          <a:cs typeface="Times New Roman" panose="02020603050405020304" pitchFamily="18" charset="0"/>
                        </a:rPr>
                        <a:t>Ischadium recurvum </a:t>
                      </a:r>
                      <a:r>
                        <a:rPr lang="en-US" sz="800" b="0" i="0" u="none" strike="noStrike" dirty="0">
                          <a:solidFill>
                            <a:schemeClr val="tx1"/>
                          </a:solidFill>
                          <a:effectLst/>
                          <a:latin typeface="Times New Roman" panose="02020603050405020304" pitchFamily="18" charset="0"/>
                          <a:cs typeface="Times New Roman" panose="02020603050405020304" pitchFamily="18" charset="0"/>
                        </a:rPr>
                        <a:t>densities were higher on the top sides of a concrete, modular artificial reef than on the outer sides and bottoms, and better access to higher water flow and food availability on the tops of these structures were implicated as the cause of these patterns.</a:t>
                      </a:r>
                      <a:endParaRPr lang="en-US" sz="800" b="0" i="1" u="none" strike="noStrike" dirty="0">
                        <a:solidFill>
                          <a:schemeClr val="tx1"/>
                        </a:solidFill>
                        <a:effectLst/>
                        <a:latin typeface="Times New Roman" panose="02020603050405020304" pitchFamily="18" charset="0"/>
                        <a:cs typeface="Times New Roman" panose="02020603050405020304" pitchFamily="18" charset="0"/>
                      </a:endParaRPr>
                    </a:p>
                  </a:txBody>
                  <a:tcPr marL="9525" marR="9525" marT="9525" marB="0" anchor="ctr">
                    <a:lnT w="12700" cap="flat" cmpd="sng" algn="ctr">
                      <a:solidFill>
                        <a:schemeClr val="tx1"/>
                      </a:solidFill>
                      <a:prstDash val="solid"/>
                      <a:round/>
                      <a:headEnd type="none" w="med" len="med"/>
                      <a:tailEnd type="none" w="med" len="med"/>
                    </a:lnT>
                    <a:noFill/>
                  </a:tcPr>
                </a:tc>
                <a:tc rowSpan="5">
                  <a:txBody>
                    <a:bodyPr/>
                    <a:lstStyle/>
                    <a:p>
                      <a:pPr algn="ctr" fontAlgn="ctr"/>
                      <a:r>
                        <a:rPr lang="en-US" sz="800" b="1" u="none" strike="noStrike" dirty="0">
                          <a:solidFill>
                            <a:schemeClr val="tx1"/>
                          </a:solidFill>
                          <a:effectLst/>
                          <a:latin typeface="Times New Roman" panose="02020603050405020304" pitchFamily="18" charset="0"/>
                          <a:cs typeface="Times New Roman" panose="02020603050405020304" pitchFamily="18" charset="0"/>
                        </a:rPr>
                        <a:t>Canopy </a:t>
                      </a:r>
                    </a:p>
                    <a:p>
                      <a:pPr algn="ctr" fontAlgn="ctr"/>
                      <a:r>
                        <a:rPr lang="en-US" sz="800" b="1" u="none" strike="noStrike" dirty="0">
                          <a:solidFill>
                            <a:schemeClr val="tx1"/>
                          </a:solidFill>
                          <a:effectLst/>
                          <a:latin typeface="Times New Roman" panose="02020603050405020304" pitchFamily="18" charset="0"/>
                          <a:cs typeface="Times New Roman" panose="02020603050405020304" pitchFamily="18" charset="0"/>
                        </a:rPr>
                        <a:t>Height</a:t>
                      </a:r>
                      <a:endParaRPr lang="en-US" sz="800" b="1" i="0" u="none" strike="noStrike" dirty="0">
                        <a:solidFill>
                          <a:schemeClr val="tx1"/>
                        </a:solidFill>
                        <a:effectLst/>
                        <a:latin typeface="Times New Roman" panose="02020603050405020304" pitchFamily="18" charset="0"/>
                        <a:cs typeface="Times New Roman" panose="02020603050405020304" pitchFamily="18" charset="0"/>
                      </a:endParaRPr>
                    </a:p>
                  </a:txBody>
                  <a:tcPr marL="3985" marR="3985" marT="398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06719756"/>
                  </a:ext>
                </a:extLst>
              </a:tr>
              <a:tr h="91440">
                <a:tc>
                  <a:txBody>
                    <a:bodyPr/>
                    <a:lstStyle/>
                    <a:p>
                      <a:pPr algn="ctr" fontAlgn="b"/>
                      <a:r>
                        <a:rPr lang="en-US" sz="800" b="0" u="none" strike="noStrike">
                          <a:solidFill>
                            <a:schemeClr val="tx1"/>
                          </a:solidFill>
                          <a:effectLst/>
                          <a:latin typeface="Times New Roman" panose="02020603050405020304" pitchFamily="18" charset="0"/>
                          <a:cs typeface="Times New Roman" panose="02020603050405020304" pitchFamily="18" charset="0"/>
                        </a:rPr>
                        <a:t>Westerbom et al. 2008</a:t>
                      </a:r>
                      <a:endParaRPr lang="en-US" sz="800" b="0" i="0" u="none" strike="noStrike">
                        <a:solidFill>
                          <a:schemeClr val="tx1"/>
                        </a:solidFill>
                        <a:effectLst/>
                        <a:latin typeface="Times New Roman" panose="02020603050405020304" pitchFamily="18" charset="0"/>
                        <a:cs typeface="Times New Roman" panose="02020603050405020304" pitchFamily="18" charset="0"/>
                      </a:endParaRPr>
                    </a:p>
                  </a:txBody>
                  <a:tcPr marL="3985" marR="3985" marT="3985" marB="0" anchor="ctr">
                    <a:noFill/>
                  </a:tcPr>
                </a:tc>
                <a:tc>
                  <a:txBody>
                    <a:bodyPr/>
                    <a:lstStyle/>
                    <a:p>
                      <a:pPr algn="ctr" fontAlgn="b"/>
                      <a:r>
                        <a:rPr lang="en-US" sz="800" b="0" u="none" strike="noStrike" dirty="0">
                          <a:solidFill>
                            <a:schemeClr val="tx1"/>
                          </a:solidFill>
                          <a:effectLst/>
                          <a:latin typeface="Times New Roman" panose="02020603050405020304" pitchFamily="18" charset="0"/>
                          <a:cs typeface="Times New Roman" panose="02020603050405020304" pitchFamily="18" charset="0"/>
                        </a:rPr>
                        <a:t>D</a:t>
                      </a:r>
                      <a:endParaRPr lang="en-US" sz="8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3985" marR="3985" marT="3985" marB="0" anchor="ctr">
                    <a:noFill/>
                  </a:tcPr>
                </a:tc>
                <a:tc>
                  <a:txBody>
                    <a:bodyPr/>
                    <a:lstStyle/>
                    <a:p>
                      <a:pPr algn="ctr" rtl="0" fontAlgn="ctr"/>
                      <a:r>
                        <a:rPr lang="en-US" sz="800" b="0" i="0" u="none" strike="noStrike" dirty="0">
                          <a:solidFill>
                            <a:schemeClr val="tx1"/>
                          </a:solidFill>
                          <a:effectLst/>
                          <a:latin typeface="Times New Roman" panose="02020603050405020304" pitchFamily="18" charset="0"/>
                          <a:cs typeface="Times New Roman" panose="02020603050405020304" pitchFamily="18" charset="0"/>
                        </a:rPr>
                        <a:t>Subtidal </a:t>
                      </a:r>
                      <a:r>
                        <a:rPr lang="en-US" sz="800" b="0" i="1" u="none" strike="noStrike" dirty="0">
                          <a:solidFill>
                            <a:schemeClr val="tx1"/>
                          </a:solidFill>
                          <a:effectLst/>
                          <a:latin typeface="Times New Roman" panose="02020603050405020304" pitchFamily="18" charset="0"/>
                          <a:cs typeface="Times New Roman" panose="02020603050405020304" pitchFamily="18" charset="0"/>
                        </a:rPr>
                        <a:t>M. edulis</a:t>
                      </a:r>
                      <a:r>
                        <a:rPr lang="en-US" sz="800" b="0" i="0" u="none" strike="noStrike" dirty="0">
                          <a:solidFill>
                            <a:schemeClr val="tx1"/>
                          </a:solidFill>
                          <a:effectLst/>
                          <a:latin typeface="Times New Roman" panose="02020603050405020304" pitchFamily="18" charset="0"/>
                          <a:cs typeface="Times New Roman" panose="02020603050405020304" pitchFamily="18" charset="0"/>
                        </a:rPr>
                        <a:t> densities were positively correlated with higher algal cover</a:t>
                      </a:r>
                      <a:r>
                        <a:rPr lang="en-US" sz="800" b="0" i="1" u="none" strike="noStrike" dirty="0">
                          <a:solidFill>
                            <a:schemeClr val="tx1"/>
                          </a:solidFill>
                          <a:effectLst/>
                          <a:latin typeface="Times New Roman" panose="02020603050405020304" pitchFamily="18" charset="0"/>
                          <a:cs typeface="Times New Roman" panose="02020603050405020304" pitchFamily="18" charset="0"/>
                        </a:rPr>
                        <a:t> </a:t>
                      </a:r>
                      <a:r>
                        <a:rPr lang="en-US" sz="800" b="0" i="0" u="none" strike="noStrike" dirty="0">
                          <a:solidFill>
                            <a:schemeClr val="tx1"/>
                          </a:solidFill>
                          <a:effectLst/>
                          <a:latin typeface="Times New Roman" panose="02020603050405020304" pitchFamily="18" charset="0"/>
                          <a:cs typeface="Times New Roman" panose="02020603050405020304" pitchFamily="18" charset="0"/>
                        </a:rPr>
                        <a:t>and lower sedimentation, and this was hypothesized to be due to the tendency for algal substrates to lift juvenile mussels above scouring sediments and up into areas of higher water flow.</a:t>
                      </a:r>
                    </a:p>
                  </a:txBody>
                  <a:tcPr marL="9525" marR="9525" marT="9525" marB="0" anchor="ctr">
                    <a:noFill/>
                  </a:tcPr>
                </a:tc>
                <a:tc vMerge="1">
                  <a:txBody>
                    <a:bodyPr/>
                    <a:lstStyle/>
                    <a:p>
                      <a:endParaRPr lang="en-US"/>
                    </a:p>
                  </a:txBody>
                  <a:tcPr/>
                </a:tc>
                <a:extLst>
                  <a:ext uri="{0D108BD9-81ED-4DB2-BD59-A6C34878D82A}">
                    <a16:rowId xmlns:a16="http://schemas.microsoft.com/office/drawing/2014/main" val="4276406966"/>
                  </a:ext>
                </a:extLst>
              </a:tr>
              <a:tr h="91440">
                <a:tc>
                  <a:txBody>
                    <a:bodyPr/>
                    <a:lstStyle/>
                    <a:p>
                      <a:pPr algn="ctr" fontAlgn="b"/>
                      <a:r>
                        <a:rPr lang="en-US" sz="800" b="0" u="none" strike="noStrike">
                          <a:solidFill>
                            <a:schemeClr val="tx1"/>
                          </a:solidFill>
                          <a:effectLst/>
                          <a:latin typeface="Times New Roman" panose="02020603050405020304" pitchFamily="18" charset="0"/>
                          <a:cs typeface="Times New Roman" panose="02020603050405020304" pitchFamily="18" charset="0"/>
                        </a:rPr>
                        <a:t>Kobak 2001</a:t>
                      </a:r>
                      <a:endParaRPr lang="en-US" sz="800" b="0" i="0" u="none" strike="noStrike">
                        <a:solidFill>
                          <a:schemeClr val="tx1"/>
                        </a:solidFill>
                        <a:effectLst/>
                        <a:latin typeface="Times New Roman" panose="02020603050405020304" pitchFamily="18" charset="0"/>
                        <a:cs typeface="Times New Roman" panose="02020603050405020304" pitchFamily="18" charset="0"/>
                      </a:endParaRPr>
                    </a:p>
                  </a:txBody>
                  <a:tcPr marL="3985" marR="3985" marT="3985" marB="0" anchor="ctr">
                    <a:noFill/>
                  </a:tcPr>
                </a:tc>
                <a:tc>
                  <a:txBody>
                    <a:bodyPr/>
                    <a:lstStyle/>
                    <a:p>
                      <a:pPr algn="ctr" fontAlgn="b"/>
                      <a:r>
                        <a:rPr lang="en-US" sz="800" b="0" i="0" u="none" strike="noStrike" dirty="0">
                          <a:solidFill>
                            <a:schemeClr val="tx1"/>
                          </a:solidFill>
                          <a:effectLst/>
                          <a:latin typeface="Times New Roman" panose="02020603050405020304" pitchFamily="18" charset="0"/>
                          <a:cs typeface="Times New Roman" panose="02020603050405020304" pitchFamily="18" charset="0"/>
                        </a:rPr>
                        <a:t>T</a:t>
                      </a:r>
                    </a:p>
                  </a:txBody>
                  <a:tcPr marL="3985" marR="3985" marT="3985" marB="0" anchor="ctr">
                    <a:noFill/>
                  </a:tcPr>
                </a:tc>
                <a:tc>
                  <a:txBody>
                    <a:bodyPr/>
                    <a:lstStyle/>
                    <a:p>
                      <a:pPr algn="ctr" rtl="0" fontAlgn="ctr"/>
                      <a:r>
                        <a:rPr lang="en-US" sz="800" b="0" kern="1200" dirty="0">
                          <a:solidFill>
                            <a:schemeClr val="tx1"/>
                          </a:solidFill>
                          <a:effectLst/>
                          <a:latin typeface="Times New Roman" panose="02020603050405020304" pitchFamily="18" charset="0"/>
                          <a:ea typeface="+mn-ea"/>
                          <a:cs typeface="Times New Roman" panose="02020603050405020304" pitchFamily="18" charset="0"/>
                        </a:rPr>
                        <a:t>Larger </a:t>
                      </a:r>
                      <a:r>
                        <a:rPr lang="en-US" sz="800" b="0" i="1" kern="1200" dirty="0">
                          <a:solidFill>
                            <a:schemeClr val="tx1"/>
                          </a:solidFill>
                          <a:effectLst/>
                          <a:latin typeface="Times New Roman" panose="02020603050405020304" pitchFamily="18" charset="0"/>
                          <a:ea typeface="+mn-ea"/>
                          <a:cs typeface="Times New Roman" panose="02020603050405020304" pitchFamily="18" charset="0"/>
                        </a:rPr>
                        <a:t>D. polymorpha </a:t>
                      </a:r>
                      <a:r>
                        <a:rPr lang="en-US" sz="800" b="0" kern="1200" dirty="0">
                          <a:solidFill>
                            <a:schemeClr val="tx1"/>
                          </a:solidFill>
                          <a:effectLst/>
                          <a:latin typeface="Times New Roman" panose="02020603050405020304" pitchFamily="18" charset="0"/>
                          <a:ea typeface="+mn-ea"/>
                          <a:cs typeface="Times New Roman" panose="02020603050405020304" pitchFamily="18" charset="0"/>
                        </a:rPr>
                        <a:t>mussels attached to the lower portion of 145 mm-tall vertical test tubes, while smaller mussels showed no preference for attachment to the upper or lower portion of the tubes. When the tubes were inverted, smaller mussels relocated to their initial attachment locations and orientations more often than larger mussels.</a:t>
                      </a:r>
                      <a:endParaRPr lang="en-AU" sz="8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9525" marR="9525" marT="9525" marB="0" anchor="ctr">
                    <a:noFill/>
                  </a:tcPr>
                </a:tc>
                <a:tc vMerge="1">
                  <a:txBody>
                    <a:bodyPr/>
                    <a:lstStyle/>
                    <a:p>
                      <a:endParaRPr lang="en-US"/>
                    </a:p>
                  </a:txBody>
                  <a:tcPr/>
                </a:tc>
                <a:extLst>
                  <a:ext uri="{0D108BD9-81ED-4DB2-BD59-A6C34878D82A}">
                    <a16:rowId xmlns:a16="http://schemas.microsoft.com/office/drawing/2014/main" val="4196285929"/>
                  </a:ext>
                </a:extLst>
              </a:tr>
              <a:tr h="91440">
                <a:tc>
                  <a:txBody>
                    <a:bodyPr/>
                    <a:lstStyle/>
                    <a:p>
                      <a:pPr algn="ctr" fontAlgn="b"/>
                      <a:r>
                        <a:rPr lang="en-US" sz="800" b="0" u="none" strike="noStrike" dirty="0">
                          <a:solidFill>
                            <a:schemeClr val="tx1"/>
                          </a:solidFill>
                          <a:effectLst/>
                          <a:latin typeface="Times New Roman" panose="02020603050405020304" pitchFamily="18" charset="0"/>
                          <a:cs typeface="Times New Roman" panose="02020603050405020304" pitchFamily="18" charset="0"/>
                        </a:rPr>
                        <a:t>Seed &amp; Suchanek 1992</a:t>
                      </a:r>
                      <a:endParaRPr lang="en-US" sz="8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3985" marR="3985" marT="3985" marB="0" anchor="ctr">
                    <a:noFill/>
                  </a:tcPr>
                </a:tc>
                <a:tc>
                  <a:txBody>
                    <a:bodyPr/>
                    <a:lstStyle/>
                    <a:p>
                      <a:pPr algn="ctr" fontAlgn="b"/>
                      <a:r>
                        <a:rPr lang="en-US" sz="800" b="0" u="none" strike="noStrike" dirty="0">
                          <a:solidFill>
                            <a:schemeClr val="tx1"/>
                          </a:solidFill>
                          <a:effectLst/>
                          <a:latin typeface="Times New Roman" panose="02020603050405020304" pitchFamily="18" charset="0"/>
                          <a:cs typeface="Times New Roman" panose="02020603050405020304" pitchFamily="18" charset="0"/>
                        </a:rPr>
                        <a:t>D</a:t>
                      </a:r>
                      <a:endParaRPr lang="en-US" sz="8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3985" marR="3985" marT="3985" marB="0" anchor="ctr">
                    <a:noFill/>
                  </a:tcPr>
                </a:tc>
                <a:tc>
                  <a:txBody>
                    <a:bodyPr/>
                    <a:lstStyle/>
                    <a:p>
                      <a:pPr algn="ctr" rtl="0" fontAlgn="ctr"/>
                      <a:r>
                        <a:rPr lang="en-AU" sz="800" b="0" i="0" u="none" strike="noStrike" dirty="0">
                          <a:solidFill>
                            <a:schemeClr val="tx1"/>
                          </a:solidFill>
                          <a:effectLst/>
                          <a:latin typeface="Times New Roman" panose="02020603050405020304" pitchFamily="18" charset="0"/>
                          <a:cs typeface="Times New Roman" panose="02020603050405020304" pitchFamily="18" charset="0"/>
                        </a:rPr>
                        <a:t>Macroalgae, seagrass, and hydroids are hypothesized to benefit juvenile </a:t>
                      </a:r>
                      <a:r>
                        <a:rPr lang="en-AU" sz="800" b="0" i="1" u="none" strike="noStrike" dirty="0">
                          <a:solidFill>
                            <a:schemeClr val="tx1"/>
                          </a:solidFill>
                          <a:effectLst/>
                          <a:latin typeface="Times New Roman" panose="02020603050405020304" pitchFamily="18" charset="0"/>
                          <a:cs typeface="Times New Roman" panose="02020603050405020304" pitchFamily="18" charset="0"/>
                        </a:rPr>
                        <a:t>M. edulis</a:t>
                      </a:r>
                      <a:r>
                        <a:rPr lang="en-AU" sz="800" b="0" i="0" u="none" strike="noStrike" dirty="0">
                          <a:solidFill>
                            <a:schemeClr val="tx1"/>
                          </a:solidFill>
                          <a:effectLst/>
                          <a:latin typeface="Times New Roman" panose="02020603050405020304" pitchFamily="18" charset="0"/>
                          <a:cs typeface="Times New Roman" panose="02020603050405020304" pitchFamily="18" charset="0"/>
                        </a:rPr>
                        <a:t> by lifting them off the seafloor and away from predators and competition with adults.</a:t>
                      </a:r>
                    </a:p>
                  </a:txBody>
                  <a:tcPr marL="9525" marR="9525" marT="9525" marB="0" anchor="ctr">
                    <a:noFill/>
                  </a:tcPr>
                </a:tc>
                <a:tc vMerge="1">
                  <a:txBody>
                    <a:bodyPr/>
                    <a:lstStyle/>
                    <a:p>
                      <a:endParaRPr lang="en-US"/>
                    </a:p>
                  </a:txBody>
                  <a:tcPr/>
                </a:tc>
                <a:extLst>
                  <a:ext uri="{0D108BD9-81ED-4DB2-BD59-A6C34878D82A}">
                    <a16:rowId xmlns:a16="http://schemas.microsoft.com/office/drawing/2014/main" val="1015754594"/>
                  </a:ext>
                </a:extLst>
              </a:tr>
              <a:tr h="91440">
                <a:tc>
                  <a:txBody>
                    <a:bodyPr/>
                    <a:lstStyle/>
                    <a:p>
                      <a:pPr algn="ctr" fontAlgn="b"/>
                      <a:r>
                        <a:rPr lang="en-US" sz="800" b="0" u="none" strike="noStrike" dirty="0">
                          <a:solidFill>
                            <a:schemeClr val="tx1"/>
                          </a:solidFill>
                          <a:effectLst/>
                          <a:latin typeface="Times New Roman" panose="02020603050405020304" pitchFamily="18" charset="0"/>
                          <a:cs typeface="Times New Roman" panose="02020603050405020304" pitchFamily="18" charset="0"/>
                        </a:rPr>
                        <a:t>Fréchette &amp; Bourget 1985</a:t>
                      </a:r>
                      <a:endParaRPr lang="en-US" sz="8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3985" marR="3985" marT="3985" marB="0" anchor="ctr">
                    <a:lnB w="12700" cap="flat" cmpd="sng" algn="ctr">
                      <a:solidFill>
                        <a:schemeClr val="tx1"/>
                      </a:solidFill>
                      <a:prstDash val="solid"/>
                      <a:round/>
                      <a:headEnd type="none" w="med" len="med"/>
                      <a:tailEnd type="none" w="med" len="med"/>
                    </a:lnB>
                    <a:noFill/>
                  </a:tcPr>
                </a:tc>
                <a:tc>
                  <a:txBody>
                    <a:bodyPr/>
                    <a:lstStyle/>
                    <a:p>
                      <a:pPr algn="ctr" fontAlgn="b"/>
                      <a:r>
                        <a:rPr lang="en-US" sz="800" b="0" u="none" strike="noStrike" dirty="0">
                          <a:solidFill>
                            <a:schemeClr val="tx1"/>
                          </a:solidFill>
                          <a:effectLst/>
                          <a:latin typeface="Times New Roman" panose="02020603050405020304" pitchFamily="18" charset="0"/>
                          <a:cs typeface="Times New Roman" panose="02020603050405020304" pitchFamily="18" charset="0"/>
                        </a:rPr>
                        <a:t>D</a:t>
                      </a:r>
                      <a:endParaRPr lang="en-US" sz="8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3985" marR="3985" marT="3985" marB="0" anchor="ctr">
                    <a:lnB w="12700" cap="flat" cmpd="sng" algn="ctr">
                      <a:solidFill>
                        <a:schemeClr val="tx1"/>
                      </a:solidFill>
                      <a:prstDash val="solid"/>
                      <a:round/>
                      <a:headEnd type="none" w="med" len="med"/>
                      <a:tailEnd type="none" w="med" len="med"/>
                    </a:lnB>
                    <a:noFill/>
                  </a:tcPr>
                </a:tc>
                <a:tc>
                  <a:txBody>
                    <a:bodyPr/>
                    <a:lstStyle/>
                    <a:p>
                      <a:pPr algn="ctr" rtl="0" fontAlgn="ctr"/>
                      <a:r>
                        <a:rPr lang="en-US" sz="800" b="0" i="1" u="none" strike="noStrike" dirty="0">
                          <a:solidFill>
                            <a:schemeClr val="tx1"/>
                          </a:solidFill>
                          <a:effectLst/>
                          <a:latin typeface="Times New Roman" panose="02020603050405020304" pitchFamily="18" charset="0"/>
                          <a:cs typeface="Times New Roman" panose="02020603050405020304" pitchFamily="18" charset="0"/>
                        </a:rPr>
                        <a:t>M. edulis</a:t>
                      </a:r>
                      <a:r>
                        <a:rPr lang="en-US" sz="800" b="0" i="0" u="none" strike="noStrike" dirty="0">
                          <a:solidFill>
                            <a:schemeClr val="tx1"/>
                          </a:solidFill>
                          <a:effectLst/>
                          <a:latin typeface="Times New Roman" panose="02020603050405020304" pitchFamily="18" charset="0"/>
                          <a:cs typeface="Times New Roman" panose="02020603050405020304" pitchFamily="18" charset="0"/>
                        </a:rPr>
                        <a:t> placed 1 m above a mussel bed demonstrated higher growth rates than in </a:t>
                      </a:r>
                      <a:r>
                        <a:rPr lang="en-US" sz="800" b="0" i="1" u="none" strike="noStrike" dirty="0">
                          <a:solidFill>
                            <a:schemeClr val="tx1"/>
                          </a:solidFill>
                          <a:effectLst/>
                          <a:latin typeface="Times New Roman" panose="02020603050405020304" pitchFamily="18" charset="0"/>
                          <a:cs typeface="Times New Roman" panose="02020603050405020304" pitchFamily="18" charset="0"/>
                        </a:rPr>
                        <a:t>M. edulis </a:t>
                      </a:r>
                      <a:r>
                        <a:rPr lang="en-US" sz="800" b="0" i="0" u="none" strike="noStrike" dirty="0">
                          <a:solidFill>
                            <a:schemeClr val="tx1"/>
                          </a:solidFill>
                          <a:effectLst/>
                          <a:latin typeface="Times New Roman" panose="02020603050405020304" pitchFamily="18" charset="0"/>
                          <a:cs typeface="Times New Roman" panose="02020603050405020304" pitchFamily="18" charset="0"/>
                        </a:rPr>
                        <a:t>located at substrate-height.</a:t>
                      </a:r>
                      <a:endParaRPr lang="en-US" sz="800" b="0" i="1" u="none" strike="noStrike" dirty="0">
                        <a:solidFill>
                          <a:schemeClr val="tx1"/>
                        </a:solidFill>
                        <a:effectLst/>
                        <a:latin typeface="Times New Roman" panose="02020603050405020304" pitchFamily="18" charset="0"/>
                        <a:cs typeface="Times New Roman" panose="02020603050405020304" pitchFamily="18" charset="0"/>
                      </a:endParaRPr>
                    </a:p>
                  </a:txBody>
                  <a:tcPr marL="9525" marR="9525" marT="9525" marB="0" anchor="ctr">
                    <a:lnB w="12700" cap="flat" cmpd="sng" algn="ctr">
                      <a:solidFill>
                        <a:schemeClr val="tx1"/>
                      </a:solidFill>
                      <a:prstDash val="solid"/>
                      <a:round/>
                      <a:headEnd type="none" w="med" len="med"/>
                      <a:tailEnd type="none" w="med" len="med"/>
                    </a:lnB>
                    <a:noFill/>
                  </a:tcPr>
                </a:tc>
                <a:tc vMerge="1">
                  <a:txBody>
                    <a:bodyPr/>
                    <a:lstStyle/>
                    <a:p>
                      <a:endParaRPr lang="en-US"/>
                    </a:p>
                  </a:txBody>
                  <a:tcPr/>
                </a:tc>
                <a:extLst>
                  <a:ext uri="{0D108BD9-81ED-4DB2-BD59-A6C34878D82A}">
                    <a16:rowId xmlns:a16="http://schemas.microsoft.com/office/drawing/2014/main" val="4268897843"/>
                  </a:ext>
                </a:extLst>
              </a:tr>
              <a:tr h="91440">
                <a:tc>
                  <a:txBody>
                    <a:bodyPr/>
                    <a:lstStyle/>
                    <a:p>
                      <a:pPr algn="ctr" fontAlgn="b"/>
                      <a:r>
                        <a:rPr lang="en-US" sz="800" b="0" u="none" strike="noStrike" dirty="0">
                          <a:solidFill>
                            <a:schemeClr val="tx1"/>
                          </a:solidFill>
                          <a:effectLst/>
                          <a:latin typeface="Times New Roman" panose="02020603050405020304" pitchFamily="18" charset="0"/>
                          <a:cs typeface="Times New Roman" panose="02020603050405020304" pitchFamily="18" charset="0"/>
                        </a:rPr>
                        <a:t>Skelton &amp; Jeffs 2021</a:t>
                      </a:r>
                      <a:endParaRPr lang="en-US" sz="8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3985" marR="3985" marT="3985" marB="0" anchor="ctr">
                    <a:lnT w="12700" cap="flat" cmpd="sng" algn="ctr">
                      <a:solidFill>
                        <a:schemeClr val="tx1"/>
                      </a:solidFill>
                      <a:prstDash val="solid"/>
                      <a:round/>
                      <a:headEnd type="none" w="med" len="med"/>
                      <a:tailEnd type="none" w="med" len="med"/>
                    </a:lnT>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800" b="0" u="none" strike="noStrike" dirty="0">
                          <a:solidFill>
                            <a:schemeClr val="tx1"/>
                          </a:solidFill>
                          <a:effectLst/>
                          <a:latin typeface="Times New Roman" panose="02020603050405020304" pitchFamily="18" charset="0"/>
                          <a:cs typeface="Times New Roman" panose="02020603050405020304" pitchFamily="18" charset="0"/>
                        </a:rPr>
                        <a:t> D*</a:t>
                      </a:r>
                      <a:endParaRPr lang="en-US" sz="8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3985" marR="3985" marT="3985" marB="0" anchor="ctr">
                    <a:lnT w="12700" cap="flat" cmpd="sng" algn="ctr">
                      <a:solidFill>
                        <a:schemeClr val="tx1"/>
                      </a:solidFill>
                      <a:prstDash val="solid"/>
                      <a:round/>
                      <a:headEnd type="none" w="med" len="med"/>
                      <a:tailEnd type="none" w="med" len="med"/>
                    </a:lnT>
                    <a:noFill/>
                  </a:tcPr>
                </a:tc>
                <a:tc>
                  <a:txBody>
                    <a:bodyPr/>
                    <a:lstStyle/>
                    <a:p>
                      <a:pPr algn="ctr" rtl="0" fontAlgn="ctr"/>
                      <a:r>
                        <a:rPr lang="en-US" sz="800" b="0" i="0" u="none" strike="noStrike" dirty="0">
                          <a:solidFill>
                            <a:schemeClr val="tx1"/>
                          </a:solidFill>
                          <a:effectLst/>
                          <a:latin typeface="Times New Roman" panose="02020603050405020304" pitchFamily="18" charset="0"/>
                          <a:cs typeface="Times New Roman" panose="02020603050405020304" pitchFamily="18" charset="0"/>
                        </a:rPr>
                        <a:t>Retention of </a:t>
                      </a:r>
                      <a:r>
                        <a:rPr lang="en-US" sz="800" b="0" i="1" u="none" strike="noStrike" dirty="0">
                          <a:solidFill>
                            <a:schemeClr val="tx1"/>
                          </a:solidFill>
                          <a:effectLst/>
                          <a:latin typeface="Times New Roman" panose="02020603050405020304" pitchFamily="18" charset="0"/>
                          <a:cs typeface="Times New Roman" panose="02020603050405020304" pitchFamily="18" charset="0"/>
                        </a:rPr>
                        <a:t>P. canaliculus</a:t>
                      </a:r>
                      <a:r>
                        <a:rPr lang="en-US" sz="800" b="0" i="0" u="none" strike="noStrike" dirty="0">
                          <a:solidFill>
                            <a:schemeClr val="tx1"/>
                          </a:solidFill>
                          <a:effectLst/>
                          <a:latin typeface="Times New Roman" panose="02020603050405020304" pitchFamily="18" charset="0"/>
                          <a:cs typeface="Times New Roman" panose="02020603050405020304" pitchFamily="18" charset="0"/>
                        </a:rPr>
                        <a:t> juveniles on culture ropes was highest when algae was present, even where juveniles were not attached directly to the alga, and it was hypothesized that the chemical cues produced by the algae influenced the attachment of mussels of in its vicinity.</a:t>
                      </a:r>
                    </a:p>
                  </a:txBody>
                  <a:tcPr marL="9525" marR="9525" marT="9525" marB="0" anchor="ctr">
                    <a:lnT w="12700" cap="flat" cmpd="sng" algn="ctr">
                      <a:solidFill>
                        <a:schemeClr val="tx1"/>
                      </a:solidFill>
                      <a:prstDash val="solid"/>
                      <a:round/>
                      <a:headEnd type="none" w="med" len="med"/>
                      <a:tailEnd type="none" w="med" len="med"/>
                    </a:lnT>
                    <a:noFill/>
                  </a:tcPr>
                </a:tc>
                <a:tc rowSpan="3">
                  <a:txBody>
                    <a:bodyPr/>
                    <a:lstStyle/>
                    <a:p>
                      <a:pPr algn="ctr" fontAlgn="ctr"/>
                      <a:r>
                        <a:rPr lang="en-US" sz="800" b="1" u="none" strike="noStrike" dirty="0">
                          <a:solidFill>
                            <a:schemeClr val="tx1"/>
                          </a:solidFill>
                          <a:effectLst/>
                          <a:latin typeface="Times New Roman" panose="02020603050405020304" pitchFamily="18" charset="0"/>
                          <a:cs typeface="Times New Roman" panose="02020603050405020304" pitchFamily="18" charset="0"/>
                        </a:rPr>
                        <a:t>Clustering Frequency</a:t>
                      </a:r>
                      <a:endParaRPr lang="en-US" sz="800" b="1" i="0" u="none" strike="noStrike" dirty="0">
                        <a:solidFill>
                          <a:schemeClr val="tx1"/>
                        </a:solidFill>
                        <a:effectLst/>
                        <a:latin typeface="Times New Roman" panose="02020603050405020304" pitchFamily="18" charset="0"/>
                        <a:cs typeface="Times New Roman" panose="02020603050405020304" pitchFamily="18" charset="0"/>
                      </a:endParaRPr>
                    </a:p>
                  </a:txBody>
                  <a:tcPr marL="3985" marR="3985" marT="398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24095942"/>
                  </a:ext>
                </a:extLst>
              </a:tr>
              <a:tr h="91440">
                <a:tc>
                  <a:txBody>
                    <a:bodyPr/>
                    <a:lstStyle/>
                    <a:p>
                      <a:pPr algn="ctr" fontAlgn="b"/>
                      <a:r>
                        <a:rPr lang="en-US" sz="800" b="0" u="none" strike="noStrike" dirty="0">
                          <a:solidFill>
                            <a:schemeClr val="tx1"/>
                          </a:solidFill>
                          <a:effectLst/>
                          <a:latin typeface="Times New Roman" panose="02020603050405020304" pitchFamily="18" charset="0"/>
                          <a:cs typeface="Times New Roman" panose="02020603050405020304" pitchFamily="18" charset="0"/>
                        </a:rPr>
                        <a:t>Liu et al. 2017</a:t>
                      </a:r>
                      <a:endParaRPr lang="en-US" sz="8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3985" marR="3985" marT="3985" marB="0" anchor="ctr">
                    <a:noFill/>
                  </a:tcPr>
                </a:tc>
                <a:tc>
                  <a:txBody>
                    <a:bodyPr/>
                    <a:lstStyle/>
                    <a:p>
                      <a:pPr algn="ctr" fontAlgn="b"/>
                      <a:r>
                        <a:rPr lang="en-US" sz="800" b="0" i="0" u="none" strike="noStrike" dirty="0">
                          <a:solidFill>
                            <a:schemeClr val="tx1"/>
                          </a:solidFill>
                          <a:effectLst/>
                          <a:latin typeface="Times New Roman" panose="02020603050405020304" pitchFamily="18" charset="0"/>
                          <a:cs typeface="Times New Roman" panose="02020603050405020304" pitchFamily="18" charset="0"/>
                        </a:rPr>
                        <a:t>T</a:t>
                      </a:r>
                    </a:p>
                  </a:txBody>
                  <a:tcPr marL="3985" marR="3985" marT="3985" marB="0" anchor="ctr">
                    <a:noFill/>
                  </a:tcPr>
                </a:tc>
                <a:tc>
                  <a:txBody>
                    <a:bodyPr/>
                    <a:lstStyle/>
                    <a:p>
                      <a:pPr algn="ctr" rtl="0" fontAlgn="ctr"/>
                      <a:r>
                        <a:rPr lang="en-AU" sz="800" b="0" i="0" u="none" strike="noStrike" dirty="0">
                          <a:solidFill>
                            <a:schemeClr val="tx1"/>
                          </a:solidFill>
                          <a:effectLst/>
                          <a:latin typeface="Times New Roman" panose="02020603050405020304" pitchFamily="18" charset="0"/>
                          <a:cs typeface="Times New Roman" panose="02020603050405020304" pitchFamily="18" charset="0"/>
                        </a:rPr>
                        <a:t>Settlement rates of </a:t>
                      </a:r>
                      <a:r>
                        <a:rPr lang="en-AU" sz="800" b="0" i="1" u="none" strike="noStrike" dirty="0">
                          <a:solidFill>
                            <a:schemeClr val="tx1"/>
                          </a:solidFill>
                          <a:effectLst/>
                          <a:latin typeface="Times New Roman" panose="02020603050405020304" pitchFamily="18" charset="0"/>
                          <a:cs typeface="Times New Roman" panose="02020603050405020304" pitchFamily="18" charset="0"/>
                        </a:rPr>
                        <a:t>L. fortunei </a:t>
                      </a:r>
                      <a:r>
                        <a:rPr lang="en-AU" sz="800" b="0" i="0" u="none" strike="noStrike" dirty="0">
                          <a:solidFill>
                            <a:schemeClr val="tx1"/>
                          </a:solidFill>
                          <a:effectLst/>
                          <a:latin typeface="Times New Roman" panose="02020603050405020304" pitchFamily="18" charset="0"/>
                          <a:cs typeface="Times New Roman" panose="02020603050405020304" pitchFamily="18" charset="0"/>
                        </a:rPr>
                        <a:t>larvae were higher on attachment plates, comprised of hessian fibre, that were arranged more densely over a shorter distance than those that were arranged sparsely over a longer distance.</a:t>
                      </a:r>
                    </a:p>
                  </a:txBody>
                  <a:tcPr marL="9525" marR="9525" marT="9525" marB="0" anchor="ctr">
                    <a:noFill/>
                  </a:tcPr>
                </a:tc>
                <a:tc vMerge="1">
                  <a:txBody>
                    <a:bodyPr/>
                    <a:lstStyle/>
                    <a:p>
                      <a:endParaRPr lang="en-US"/>
                    </a:p>
                  </a:txBody>
                  <a:tcPr/>
                </a:tc>
                <a:extLst>
                  <a:ext uri="{0D108BD9-81ED-4DB2-BD59-A6C34878D82A}">
                    <a16:rowId xmlns:a16="http://schemas.microsoft.com/office/drawing/2014/main" val="1267755003"/>
                  </a:ext>
                </a:extLst>
              </a:tr>
              <a:tr h="91440">
                <a:tc>
                  <a:txBody>
                    <a:bodyPr/>
                    <a:lstStyle/>
                    <a:p>
                      <a:pPr algn="ctr" fontAlgn="b"/>
                      <a:r>
                        <a:rPr lang="en-US" sz="800" b="0" u="none" strike="noStrike" dirty="0">
                          <a:solidFill>
                            <a:schemeClr val="tx1"/>
                          </a:solidFill>
                          <a:effectLst/>
                          <a:latin typeface="Times New Roman" panose="02020603050405020304" pitchFamily="18" charset="0"/>
                          <a:cs typeface="Times New Roman" panose="02020603050405020304" pitchFamily="18" charset="0"/>
                        </a:rPr>
                        <a:t>Dobretsov &amp; Wahl 2001; Dobretsov 1999</a:t>
                      </a:r>
                      <a:endParaRPr lang="en-US" sz="8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3985" marR="3985" marT="3985" marB="0" anchor="ctr">
                    <a:lnB w="12700" cap="flat" cmpd="sng" algn="ctr">
                      <a:solidFill>
                        <a:schemeClr val="tx1"/>
                      </a:solidFill>
                      <a:prstDash val="solid"/>
                      <a:round/>
                      <a:headEnd type="none" w="med" len="med"/>
                      <a:tailEnd type="none" w="med" len="med"/>
                    </a:lnB>
                    <a:noFill/>
                  </a:tcPr>
                </a:tc>
                <a:tc>
                  <a:txBody>
                    <a:bodyPr/>
                    <a:lstStyle/>
                    <a:p>
                      <a:pPr algn="ctr" fontAlgn="b"/>
                      <a:r>
                        <a:rPr lang="en-US" sz="800" b="0" u="none" strike="noStrike" dirty="0">
                          <a:solidFill>
                            <a:schemeClr val="tx1"/>
                          </a:solidFill>
                          <a:effectLst/>
                          <a:latin typeface="Times New Roman" panose="02020603050405020304" pitchFamily="18" charset="0"/>
                          <a:cs typeface="Times New Roman" panose="02020603050405020304" pitchFamily="18" charset="0"/>
                        </a:rPr>
                        <a:t>D*</a:t>
                      </a:r>
                      <a:endParaRPr lang="en-US" sz="8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3985" marR="3985" marT="3985" marB="0" anchor="ctr">
                    <a:lnB w="12700" cap="flat" cmpd="sng" algn="ctr">
                      <a:solidFill>
                        <a:schemeClr val="tx1"/>
                      </a:solidFill>
                      <a:prstDash val="solid"/>
                      <a:round/>
                      <a:headEnd type="none" w="med" len="med"/>
                      <a:tailEnd type="none" w="med" len="med"/>
                    </a:lnB>
                    <a:noFill/>
                  </a:tcPr>
                </a:tc>
                <a:tc>
                  <a:txBody>
                    <a:bodyPr/>
                    <a:lstStyle/>
                    <a:p>
                      <a:pPr algn="ctr" rtl="0" fontAlgn="ctr"/>
                      <a:r>
                        <a:rPr lang="en-US" sz="800" b="0" i="0" u="none" strike="noStrike" dirty="0">
                          <a:solidFill>
                            <a:schemeClr val="tx1"/>
                          </a:solidFill>
                          <a:effectLst/>
                          <a:latin typeface="Times New Roman" panose="02020603050405020304" pitchFamily="18" charset="0"/>
                          <a:cs typeface="Times New Roman" panose="02020603050405020304" pitchFamily="18" charset="0"/>
                        </a:rPr>
                        <a:t>Chemical exudates flowing downstream from algae resulted in varied settlement of </a:t>
                      </a:r>
                      <a:r>
                        <a:rPr lang="en-US" sz="800" b="0" i="1" u="none" strike="noStrike" dirty="0">
                          <a:solidFill>
                            <a:schemeClr val="tx1"/>
                          </a:solidFill>
                          <a:effectLst/>
                          <a:latin typeface="Times New Roman" panose="02020603050405020304" pitchFamily="18" charset="0"/>
                          <a:cs typeface="Times New Roman" panose="02020603050405020304" pitchFamily="18" charset="0"/>
                        </a:rPr>
                        <a:t>M. edulis</a:t>
                      </a:r>
                      <a:r>
                        <a:rPr lang="en-US" sz="800" b="0" i="0" u="none" strike="noStrike" dirty="0">
                          <a:solidFill>
                            <a:schemeClr val="tx1"/>
                          </a:solidFill>
                          <a:effectLst/>
                          <a:latin typeface="Times New Roman" panose="02020603050405020304" pitchFamily="18" charset="0"/>
                          <a:cs typeface="Times New Roman" panose="02020603050405020304" pitchFamily="18" charset="0"/>
                        </a:rPr>
                        <a:t> larvae onto nearby settlement plates, which depended on the species of algae, and it was hypothesized that the presence of chemical cues from nearby algae can promote or deter mussel settlement.</a:t>
                      </a:r>
                    </a:p>
                  </a:txBody>
                  <a:tcPr marL="9525" marR="9525" marT="9525" marB="0" anchor="ctr">
                    <a:lnB w="12700" cap="flat" cmpd="sng" algn="ctr">
                      <a:solidFill>
                        <a:schemeClr val="tx1"/>
                      </a:solidFill>
                      <a:prstDash val="solid"/>
                      <a:round/>
                      <a:headEnd type="none" w="med" len="med"/>
                      <a:tailEnd type="none" w="med" len="med"/>
                    </a:lnB>
                    <a:noFill/>
                  </a:tcPr>
                </a:tc>
                <a:tc vMerge="1">
                  <a:txBody>
                    <a:bodyPr/>
                    <a:lstStyle/>
                    <a:p>
                      <a:endParaRPr lang="en-US"/>
                    </a:p>
                  </a:txBody>
                  <a:tcPr/>
                </a:tc>
                <a:extLst>
                  <a:ext uri="{0D108BD9-81ED-4DB2-BD59-A6C34878D82A}">
                    <a16:rowId xmlns:a16="http://schemas.microsoft.com/office/drawing/2014/main" val="3086138322"/>
                  </a:ext>
                </a:extLst>
              </a:tr>
              <a:tr h="91440">
                <a:tc>
                  <a:txBody>
                    <a:bodyPr/>
                    <a:lstStyle/>
                    <a:p>
                      <a:pPr algn="ctr" rtl="0" fontAlgn="ctr"/>
                      <a:r>
                        <a:rPr lang="en-US" sz="800" b="0" u="none" strike="noStrike" dirty="0">
                          <a:solidFill>
                            <a:schemeClr val="tx1"/>
                          </a:solidFill>
                          <a:effectLst/>
                          <a:latin typeface="Times New Roman" panose="02020603050405020304" pitchFamily="18" charset="0"/>
                          <a:cs typeface="Times New Roman" panose="02020603050405020304" pitchFamily="18" charset="0"/>
                        </a:rPr>
                        <a:t>Wu &amp; Jeffs 2025</a:t>
                      </a:r>
                      <a:endParaRPr lang="en-US" sz="8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4163" marR="4163" marT="4163" marB="0" anchor="ctr">
                    <a:lnT w="12700" cap="flat" cmpd="sng" algn="ctr">
                      <a:solidFill>
                        <a:schemeClr val="tx1"/>
                      </a:solidFill>
                      <a:prstDash val="solid"/>
                      <a:round/>
                      <a:headEnd type="none" w="med" len="med"/>
                      <a:tailEnd type="none" w="med" len="med"/>
                    </a:lnT>
                    <a:noFill/>
                  </a:tcPr>
                </a:tc>
                <a:tc>
                  <a:txBody>
                    <a:bodyPr/>
                    <a:lstStyle/>
                    <a:p>
                      <a:pPr algn="ctr" rtl="0" fontAlgn="ctr"/>
                      <a:r>
                        <a:rPr lang="en-US" sz="800" b="0" i="0" u="none" strike="noStrike" dirty="0">
                          <a:solidFill>
                            <a:schemeClr val="tx1"/>
                          </a:solidFill>
                          <a:effectLst/>
                          <a:latin typeface="Times New Roman" panose="02020603050405020304" pitchFamily="18" charset="0"/>
                          <a:cs typeface="Times New Roman" panose="02020603050405020304" pitchFamily="18" charset="0"/>
                        </a:rPr>
                        <a:t>T</a:t>
                      </a:r>
                    </a:p>
                  </a:txBody>
                  <a:tcPr marL="9525" marR="9525" marT="9525" marB="0" anchor="ctr">
                    <a:lnT w="12700" cap="flat" cmpd="sng" algn="ctr">
                      <a:solidFill>
                        <a:schemeClr val="tx1"/>
                      </a:solidFill>
                      <a:prstDash val="solid"/>
                      <a:round/>
                      <a:headEnd type="none" w="med" len="med"/>
                      <a:tailEnd type="none" w="med" len="med"/>
                    </a:lnT>
                    <a:noFill/>
                  </a:tcPr>
                </a:tc>
                <a:tc>
                  <a:txBody>
                    <a:bodyPr/>
                    <a:lstStyle/>
                    <a:p>
                      <a:pPr algn="ctr" rtl="0" fontAlgn="ctr"/>
                      <a:r>
                        <a:rPr lang="en-US" sz="800" b="0" u="none" strike="noStrike" dirty="0">
                          <a:solidFill>
                            <a:schemeClr val="tx1"/>
                          </a:solidFill>
                          <a:effectLst/>
                          <a:latin typeface="Times New Roman" panose="02020603050405020304" pitchFamily="18" charset="0"/>
                          <a:cs typeface="Times New Roman" panose="02020603050405020304" pitchFamily="18" charset="0"/>
                        </a:rPr>
                        <a:t>Settlement densities of </a:t>
                      </a:r>
                      <a:r>
                        <a:rPr lang="en-US" sz="800" b="0" i="1" u="none" strike="noStrike" dirty="0">
                          <a:solidFill>
                            <a:schemeClr val="tx1"/>
                          </a:solidFill>
                          <a:effectLst/>
                          <a:latin typeface="Times New Roman" panose="02020603050405020304" pitchFamily="18" charset="0"/>
                          <a:cs typeface="Times New Roman" panose="02020603050405020304" pitchFamily="18" charset="0"/>
                        </a:rPr>
                        <a:t>P. canaliculus </a:t>
                      </a:r>
                      <a:r>
                        <a:rPr lang="en-US" sz="800" b="0" u="none" strike="noStrike" dirty="0">
                          <a:solidFill>
                            <a:schemeClr val="tx1"/>
                          </a:solidFill>
                          <a:effectLst/>
                          <a:latin typeface="Times New Roman" panose="02020603050405020304" pitchFamily="18" charset="0"/>
                          <a:cs typeface="Times New Roman" panose="02020603050405020304" pitchFamily="18" charset="0"/>
                        </a:rPr>
                        <a:t>juveniles were higher on plastic substrates that exhibited millimetre-scale surface microtopography with shallower and wider indents, and this was only significant for smaller juveniles &lt;0.99 mm in shell length but not for juveniles &gt;1.0 mm in shell length.</a:t>
                      </a:r>
                      <a:endParaRPr lang="en-US" sz="8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4163" marR="4163" marT="4163" marB="0" anchor="ctr">
                    <a:lnT w="12700" cap="flat" cmpd="sng" algn="ctr">
                      <a:solidFill>
                        <a:schemeClr val="tx1"/>
                      </a:solidFill>
                      <a:prstDash val="solid"/>
                      <a:round/>
                      <a:headEnd type="none" w="med" len="med"/>
                      <a:tailEnd type="none" w="med" len="med"/>
                    </a:lnT>
                    <a:noFill/>
                  </a:tcPr>
                </a:tc>
                <a:tc rowSpan="6">
                  <a:txBody>
                    <a:bodyPr/>
                    <a:lstStyle/>
                    <a:p>
                      <a:pPr algn="ctr" rtl="0" fontAlgn="ctr"/>
                      <a:r>
                        <a:rPr lang="en-US" sz="800" b="1" u="none" strike="noStrike" dirty="0">
                          <a:solidFill>
                            <a:schemeClr val="tx1"/>
                          </a:solidFill>
                          <a:effectLst/>
                          <a:latin typeface="Times New Roman" panose="02020603050405020304" pitchFamily="18" charset="0"/>
                          <a:cs typeface="Times New Roman" panose="02020603050405020304" pitchFamily="18" charset="0"/>
                        </a:rPr>
                        <a:t>Branch Spacing</a:t>
                      </a:r>
                      <a:endParaRPr lang="en-US" sz="800" b="1" i="0" u="none" strike="noStrike" dirty="0">
                        <a:solidFill>
                          <a:schemeClr val="tx1"/>
                        </a:solidFill>
                        <a:effectLst/>
                        <a:latin typeface="Times New Roman" panose="02020603050405020304" pitchFamily="18" charset="0"/>
                        <a:cs typeface="Times New Roman" panose="02020603050405020304" pitchFamily="18" charset="0"/>
                      </a:endParaRPr>
                    </a:p>
                  </a:txBody>
                  <a:tcPr marL="4163" marR="4163" marT="4163"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95672013"/>
                  </a:ext>
                </a:extLst>
              </a:tr>
              <a:tr h="91440">
                <a:tc>
                  <a:txBody>
                    <a:bodyPr/>
                    <a:lstStyle/>
                    <a:p>
                      <a:pPr algn="ctr" rtl="0" fontAlgn="ctr"/>
                      <a:r>
                        <a:rPr lang="en-US" sz="800" b="0" u="none" strike="noStrike" dirty="0">
                          <a:solidFill>
                            <a:schemeClr val="tx1"/>
                          </a:solidFill>
                          <a:effectLst/>
                          <a:latin typeface="Times New Roman" panose="02020603050405020304" pitchFamily="18" charset="0"/>
                          <a:cs typeface="Times New Roman" panose="02020603050405020304" pitchFamily="18" charset="0"/>
                        </a:rPr>
                        <a:t>Wu 2018</a:t>
                      </a:r>
                      <a:endParaRPr lang="en-US" sz="8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4163" marR="4163" marT="4163" marB="0" anchor="ctr">
                    <a:noFill/>
                  </a:tcPr>
                </a:tc>
                <a:tc>
                  <a:txBody>
                    <a:bodyPr/>
                    <a:lstStyle/>
                    <a:p>
                      <a:pPr algn="ctr" rtl="0" fontAlgn="ctr"/>
                      <a:r>
                        <a:rPr lang="en-US" sz="800" b="0" i="0" u="none" strike="noStrike" dirty="0">
                          <a:solidFill>
                            <a:schemeClr val="tx1"/>
                          </a:solidFill>
                          <a:effectLst/>
                          <a:latin typeface="Times New Roman" panose="02020603050405020304" pitchFamily="18" charset="0"/>
                          <a:cs typeface="Times New Roman" panose="02020603050405020304" pitchFamily="18" charset="0"/>
                        </a:rPr>
                        <a:t>T</a:t>
                      </a:r>
                    </a:p>
                  </a:txBody>
                  <a:tcPr marL="9525" marR="9525" marT="9525" marB="0" anchor="ctr">
                    <a:noFill/>
                  </a:tcPr>
                </a:tc>
                <a:tc>
                  <a:txBody>
                    <a:bodyPr/>
                    <a:lstStyle/>
                    <a:p>
                      <a:pPr algn="ctr" rtl="0" fontAlgn="ctr"/>
                      <a:r>
                        <a:rPr lang="en-US" sz="800" b="0" u="none" strike="noStrike" dirty="0">
                          <a:solidFill>
                            <a:schemeClr val="tx1"/>
                          </a:solidFill>
                          <a:effectLst/>
                          <a:latin typeface="Times New Roman" panose="02020603050405020304" pitchFamily="18" charset="0"/>
                          <a:cs typeface="Times New Roman" panose="02020603050405020304" pitchFamily="18" charset="0"/>
                        </a:rPr>
                        <a:t>Settlement of </a:t>
                      </a:r>
                      <a:r>
                        <a:rPr lang="en-US" sz="800" b="0" i="1" u="none" strike="noStrike" dirty="0">
                          <a:solidFill>
                            <a:schemeClr val="tx1"/>
                          </a:solidFill>
                          <a:effectLst/>
                          <a:latin typeface="Times New Roman" panose="02020603050405020304" pitchFamily="18" charset="0"/>
                          <a:cs typeface="Times New Roman" panose="02020603050405020304" pitchFamily="18" charset="0"/>
                        </a:rPr>
                        <a:t>P. canaliculus </a:t>
                      </a:r>
                      <a:r>
                        <a:rPr lang="en-US" sz="800" b="0" u="none" strike="noStrike" dirty="0">
                          <a:solidFill>
                            <a:schemeClr val="tx1"/>
                          </a:solidFill>
                          <a:effectLst/>
                          <a:latin typeface="Times New Roman" panose="02020603050405020304" pitchFamily="18" charset="0"/>
                          <a:cs typeface="Times New Roman" panose="02020603050405020304" pitchFamily="18" charset="0"/>
                        </a:rPr>
                        <a:t>pediveligers on plastic analogues of macroalgae was not significantly affected by varying the distance between branches or the angle of branching.</a:t>
                      </a:r>
                      <a:endParaRPr lang="en-US" sz="8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4163" marR="4163" marT="4163" marB="0" anchor="ctr">
                    <a:noFill/>
                  </a:tcPr>
                </a:tc>
                <a:tc vMerge="1">
                  <a:txBody>
                    <a:bodyPr/>
                    <a:lstStyle/>
                    <a:p>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1702401"/>
                  </a:ext>
                </a:extLst>
              </a:tr>
              <a:tr h="91440">
                <a:tc>
                  <a:txBody>
                    <a:bodyPr/>
                    <a:lstStyle/>
                    <a:p>
                      <a:pPr algn="ctr" rtl="0" fontAlgn="ctr"/>
                      <a:r>
                        <a:rPr lang="en-US" sz="800" b="0" u="none" strike="noStrike" dirty="0">
                          <a:solidFill>
                            <a:schemeClr val="tx1"/>
                          </a:solidFill>
                          <a:effectLst/>
                          <a:latin typeface="Times New Roman" panose="02020603050405020304" pitchFamily="18" charset="0"/>
                          <a:cs typeface="Times New Roman" panose="02020603050405020304" pitchFamily="18" charset="0"/>
                        </a:rPr>
                        <a:t>Carl et al. 2012a</a:t>
                      </a:r>
                      <a:endParaRPr lang="en-US" sz="8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4163" marR="4163" marT="4163" marB="0" anchor="ctr">
                    <a:noFill/>
                  </a:tcPr>
                </a:tc>
                <a:tc>
                  <a:txBody>
                    <a:bodyPr/>
                    <a:lstStyle/>
                    <a:p>
                      <a:pPr marL="0" marR="0" lvl="0" indent="0" algn="ctr" defTabSz="756300" rtl="0" eaLnBrk="1" fontAlgn="ctr" latinLnBrk="0" hangingPunct="1">
                        <a:lnSpc>
                          <a:spcPct val="100000"/>
                        </a:lnSpc>
                        <a:spcBef>
                          <a:spcPts val="0"/>
                        </a:spcBef>
                        <a:spcAft>
                          <a:spcPts val="0"/>
                        </a:spcAft>
                        <a:buClrTx/>
                        <a:buSzTx/>
                        <a:buFontTx/>
                        <a:buNone/>
                        <a:tabLst/>
                        <a:defRPr/>
                      </a:pPr>
                      <a:r>
                        <a:rPr lang="en-US" sz="800" b="0" i="0" u="none" strike="noStrike" dirty="0">
                          <a:solidFill>
                            <a:schemeClr val="tx1"/>
                          </a:solidFill>
                          <a:effectLst/>
                          <a:latin typeface="Times New Roman" panose="02020603050405020304" pitchFamily="18" charset="0"/>
                          <a:cs typeface="Times New Roman" panose="02020603050405020304" pitchFamily="18" charset="0"/>
                        </a:rPr>
                        <a:t>T</a:t>
                      </a:r>
                    </a:p>
                  </a:txBody>
                  <a:tcPr marL="9525" marR="9525" marT="9525" marB="0" anchor="ctr">
                    <a:noFill/>
                  </a:tcPr>
                </a:tc>
                <a:tc>
                  <a:txBody>
                    <a:bodyPr/>
                    <a:lstStyle/>
                    <a:p>
                      <a:pPr algn="ctr" rtl="0" fontAlgn="ctr"/>
                      <a:r>
                        <a:rPr lang="en-US" sz="800" b="0" u="none" strike="noStrike" dirty="0">
                          <a:solidFill>
                            <a:schemeClr val="tx1"/>
                          </a:solidFill>
                          <a:effectLst/>
                          <a:latin typeface="Times New Roman" panose="02020603050405020304" pitchFamily="18" charset="0"/>
                          <a:cs typeface="Times New Roman" panose="02020603050405020304" pitchFamily="18" charset="0"/>
                        </a:rPr>
                        <a:t>Settlement of </a:t>
                      </a:r>
                      <a:r>
                        <a:rPr lang="en-US" sz="800" b="0" i="1" u="none" strike="noStrike" dirty="0">
                          <a:solidFill>
                            <a:schemeClr val="tx1"/>
                          </a:solidFill>
                          <a:effectLst/>
                          <a:latin typeface="Times New Roman" panose="02020603050405020304" pitchFamily="18" charset="0"/>
                          <a:cs typeface="Times New Roman" panose="02020603050405020304" pitchFamily="18" charset="0"/>
                        </a:rPr>
                        <a:t>M. galloprovincialis </a:t>
                      </a:r>
                      <a:r>
                        <a:rPr lang="en-US" sz="800" b="0" u="none" strike="noStrike" dirty="0">
                          <a:solidFill>
                            <a:schemeClr val="tx1"/>
                          </a:solidFill>
                          <a:effectLst/>
                          <a:latin typeface="Times New Roman" panose="02020603050405020304" pitchFamily="18" charset="0"/>
                          <a:cs typeface="Times New Roman" panose="02020603050405020304" pitchFamily="18" charset="0"/>
                        </a:rPr>
                        <a:t>pediveligers was higher on artificial surfaces with greater texture and microtopography, in which pediveligers preferred surfaces with indents 1.5x wider than their length over those with indents any smaller or larger.</a:t>
                      </a:r>
                      <a:endParaRPr lang="en-US" sz="8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4163" marR="4163" marT="4163" marB="0" anchor="ctr">
                    <a:noFill/>
                  </a:tcPr>
                </a:tc>
                <a:tc vMerge="1">
                  <a:txBody>
                    <a:bodyPr/>
                    <a:lstStyle/>
                    <a:p>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932643740"/>
                  </a:ext>
                </a:extLst>
              </a:tr>
              <a:tr h="91440">
                <a:tc>
                  <a:txBody>
                    <a:bodyPr/>
                    <a:lstStyle/>
                    <a:p>
                      <a:pPr algn="ctr" rtl="0" fontAlgn="ctr"/>
                      <a:r>
                        <a:rPr lang="en-US" sz="800" b="0" u="none" strike="noStrike" dirty="0">
                          <a:solidFill>
                            <a:schemeClr val="tx1"/>
                          </a:solidFill>
                          <a:effectLst/>
                          <a:latin typeface="Times New Roman" panose="02020603050405020304" pitchFamily="18" charset="0"/>
                          <a:cs typeface="Times New Roman" panose="02020603050405020304" pitchFamily="18" charset="0"/>
                        </a:rPr>
                        <a:t>Gribben et al. 2011</a:t>
                      </a:r>
                      <a:endParaRPr lang="en-US" sz="8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4163" marR="4163" marT="4163" marB="0" anchor="ctr">
                    <a:noFill/>
                  </a:tcPr>
                </a:tc>
                <a:tc>
                  <a:txBody>
                    <a:bodyPr/>
                    <a:lstStyle/>
                    <a:p>
                      <a:pPr algn="ctr" rtl="0" fontAlgn="ctr"/>
                      <a:r>
                        <a:rPr lang="en-US" sz="800" b="0" i="0" u="none" strike="noStrike" dirty="0">
                          <a:solidFill>
                            <a:schemeClr val="tx1"/>
                          </a:solidFill>
                          <a:effectLst/>
                          <a:latin typeface="Times New Roman" panose="02020603050405020304" pitchFamily="18" charset="0"/>
                          <a:cs typeface="Times New Roman" panose="02020603050405020304" pitchFamily="18" charset="0"/>
                        </a:rPr>
                        <a:t>T</a:t>
                      </a:r>
                    </a:p>
                  </a:txBody>
                  <a:tcPr marL="9525" marR="9525" marT="9525" marB="0" anchor="ctr">
                    <a:noFill/>
                  </a:tcPr>
                </a:tc>
                <a:tc>
                  <a:txBody>
                    <a:bodyPr/>
                    <a:lstStyle/>
                    <a:p>
                      <a:pPr algn="ctr" rtl="0" fontAlgn="ctr"/>
                      <a:r>
                        <a:rPr lang="en-US" sz="800" b="0" u="none" strike="noStrike" dirty="0">
                          <a:solidFill>
                            <a:schemeClr val="tx1"/>
                          </a:solidFill>
                          <a:effectLst/>
                          <a:latin typeface="Times New Roman" panose="02020603050405020304" pitchFamily="18" charset="0"/>
                          <a:cs typeface="Times New Roman" panose="02020603050405020304" pitchFamily="18" charset="0"/>
                        </a:rPr>
                        <a:t>Settlement of </a:t>
                      </a:r>
                      <a:r>
                        <a:rPr lang="en-US" sz="800" b="0" i="1" u="none" strike="noStrike" dirty="0">
                          <a:solidFill>
                            <a:schemeClr val="tx1"/>
                          </a:solidFill>
                          <a:effectLst/>
                          <a:latin typeface="Times New Roman" panose="02020603050405020304" pitchFamily="18" charset="0"/>
                          <a:cs typeface="Times New Roman" panose="02020603050405020304" pitchFamily="18" charset="0"/>
                        </a:rPr>
                        <a:t>P. canaliculus </a:t>
                      </a:r>
                      <a:r>
                        <a:rPr lang="en-US" sz="800" b="0" u="none" strike="noStrike" dirty="0">
                          <a:solidFill>
                            <a:schemeClr val="tx1"/>
                          </a:solidFill>
                          <a:effectLst/>
                          <a:latin typeface="Times New Roman" panose="02020603050405020304" pitchFamily="18" charset="0"/>
                          <a:cs typeface="Times New Roman" panose="02020603050405020304" pitchFamily="18" charset="0"/>
                        </a:rPr>
                        <a:t>pediveligers was higher on artificial surfaces with greater texture, in which pediveligers preferred surfaces with indents 4-5x wider than their length over surfaces without indents.</a:t>
                      </a:r>
                      <a:endParaRPr lang="en-US" sz="8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4163" marR="4163" marT="4163" marB="0" anchor="ctr">
                    <a:noFill/>
                  </a:tcPr>
                </a:tc>
                <a:tc vMerge="1">
                  <a:txBody>
                    <a:bodyPr/>
                    <a:lstStyle/>
                    <a:p>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18565839"/>
                  </a:ext>
                </a:extLst>
              </a:tr>
              <a:tr h="91440">
                <a:tc>
                  <a:txBody>
                    <a:bodyPr/>
                    <a:lstStyle/>
                    <a:p>
                      <a:pPr algn="ctr" rtl="0" fontAlgn="ctr"/>
                      <a:r>
                        <a:rPr lang="en-US" sz="800" b="0" u="none" strike="noStrike" dirty="0">
                          <a:solidFill>
                            <a:schemeClr val="tx1"/>
                          </a:solidFill>
                          <a:effectLst/>
                          <a:latin typeface="Times New Roman" panose="02020603050405020304" pitchFamily="18" charset="0"/>
                          <a:cs typeface="Times New Roman" panose="02020603050405020304" pitchFamily="18" charset="0"/>
                        </a:rPr>
                        <a:t>Kelly 2001</a:t>
                      </a:r>
                      <a:endParaRPr lang="en-US" sz="8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4163" marR="4163" marT="4163" marB="0" anchor="ctr">
                    <a:noFill/>
                  </a:tcPr>
                </a:tc>
                <a:tc>
                  <a:txBody>
                    <a:bodyPr/>
                    <a:lstStyle/>
                    <a:p>
                      <a:pPr algn="ctr" rtl="0" fontAlgn="ctr"/>
                      <a:r>
                        <a:rPr lang="en-US" sz="800" b="0" i="0" u="none" strike="noStrike" dirty="0">
                          <a:solidFill>
                            <a:schemeClr val="tx1"/>
                          </a:solidFill>
                          <a:effectLst/>
                          <a:latin typeface="Times New Roman" panose="02020603050405020304" pitchFamily="18" charset="0"/>
                          <a:cs typeface="Times New Roman" panose="02020603050405020304" pitchFamily="18" charset="0"/>
                        </a:rPr>
                        <a:t>T</a:t>
                      </a:r>
                    </a:p>
                  </a:txBody>
                  <a:tcPr marL="9525" marR="9525" marT="9525" marB="0" anchor="ctr">
                    <a:noFill/>
                  </a:tcPr>
                </a:tc>
                <a:tc>
                  <a:txBody>
                    <a:bodyPr/>
                    <a:lstStyle/>
                    <a:p>
                      <a:pPr algn="ctr" rtl="0" fontAlgn="ctr"/>
                      <a:r>
                        <a:rPr lang="en-US" sz="800" b="0" u="none" strike="noStrike" dirty="0">
                          <a:solidFill>
                            <a:schemeClr val="tx1"/>
                          </a:solidFill>
                          <a:effectLst/>
                          <a:latin typeface="Times New Roman" panose="02020603050405020304" pitchFamily="18" charset="0"/>
                          <a:cs typeface="Times New Roman" panose="02020603050405020304" pitchFamily="18" charset="0"/>
                        </a:rPr>
                        <a:t>Settlement of </a:t>
                      </a:r>
                      <a:r>
                        <a:rPr lang="en-US" sz="800" b="0" i="1" u="none" strike="noStrike" dirty="0">
                          <a:solidFill>
                            <a:schemeClr val="tx1"/>
                          </a:solidFill>
                          <a:effectLst/>
                          <a:latin typeface="Times New Roman" panose="02020603050405020304" pitchFamily="18" charset="0"/>
                          <a:cs typeface="Times New Roman" panose="02020603050405020304" pitchFamily="18" charset="0"/>
                        </a:rPr>
                        <a:t>P. canaliculus</a:t>
                      </a:r>
                      <a:r>
                        <a:rPr lang="en-US" sz="800" b="0" u="none" strike="noStrike" dirty="0">
                          <a:solidFill>
                            <a:schemeClr val="tx1"/>
                          </a:solidFill>
                          <a:effectLst/>
                          <a:latin typeface="Times New Roman" panose="02020603050405020304" pitchFamily="18" charset="0"/>
                          <a:cs typeface="Times New Roman" panose="02020603050405020304" pitchFamily="18" charset="0"/>
                        </a:rPr>
                        <a:t> larvae onto macroalgae tended to decrease as the distance between branch nodes increased, but on artificial analogues of macroalgae, varying the distance between branch nodes had no effect on settlement.</a:t>
                      </a:r>
                      <a:endParaRPr lang="en-US" sz="8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4163" marR="4163" marT="4163" marB="0" anchor="ctr">
                    <a:noFill/>
                  </a:tcPr>
                </a:tc>
                <a:tc vMerge="1">
                  <a:txBody>
                    <a:bodyPr/>
                    <a:lstStyle/>
                    <a:p>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96374492"/>
                  </a:ext>
                </a:extLst>
              </a:tr>
              <a:tr h="91440">
                <a:tc>
                  <a:txBody>
                    <a:bodyPr/>
                    <a:lstStyle/>
                    <a:p>
                      <a:pPr algn="ctr" rtl="0" fontAlgn="ctr"/>
                      <a:r>
                        <a:rPr lang="en-US" sz="800" b="0" u="none" strike="noStrike" dirty="0">
                          <a:solidFill>
                            <a:schemeClr val="tx1"/>
                          </a:solidFill>
                          <a:effectLst/>
                          <a:latin typeface="Times New Roman" panose="02020603050405020304" pitchFamily="18" charset="0"/>
                          <a:cs typeface="Times New Roman" panose="02020603050405020304" pitchFamily="18" charset="0"/>
                        </a:rPr>
                        <a:t>Bourget et al. 1994</a:t>
                      </a:r>
                      <a:endParaRPr lang="en-US" sz="8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4163" marR="4163" marT="4163" marB="0" anchor="ctr">
                    <a:lnB w="12700" cap="flat" cmpd="sng" algn="ctr">
                      <a:solidFill>
                        <a:schemeClr val="tx1"/>
                      </a:solidFill>
                      <a:prstDash val="solid"/>
                      <a:round/>
                      <a:headEnd type="none" w="med" len="med"/>
                      <a:tailEnd type="none" w="med" len="med"/>
                    </a:lnB>
                    <a:noFill/>
                  </a:tcPr>
                </a:tc>
                <a:tc>
                  <a:txBody>
                    <a:bodyPr/>
                    <a:lstStyle/>
                    <a:p>
                      <a:pPr algn="ctr" rtl="0" fontAlgn="ctr"/>
                      <a:r>
                        <a:rPr lang="en-US" sz="800" b="0" i="0" u="none" strike="noStrike" dirty="0">
                          <a:solidFill>
                            <a:schemeClr val="tx1"/>
                          </a:solidFill>
                          <a:effectLst/>
                          <a:latin typeface="Times New Roman" panose="02020603050405020304" pitchFamily="18" charset="0"/>
                          <a:cs typeface="Times New Roman" panose="02020603050405020304" pitchFamily="18" charset="0"/>
                        </a:rPr>
                        <a:t>T</a:t>
                      </a:r>
                    </a:p>
                  </a:txBody>
                  <a:tcPr marL="9525" marR="9525" marT="9525" marB="0" anchor="ctr">
                    <a:lnB w="12700" cap="flat" cmpd="sng" algn="ctr">
                      <a:solidFill>
                        <a:schemeClr val="tx1"/>
                      </a:solidFill>
                      <a:prstDash val="solid"/>
                      <a:round/>
                      <a:headEnd type="none" w="med" len="med"/>
                      <a:tailEnd type="none" w="med" len="med"/>
                    </a:lnB>
                    <a:noFill/>
                  </a:tcPr>
                </a:tc>
                <a:tc>
                  <a:txBody>
                    <a:bodyPr/>
                    <a:lstStyle/>
                    <a:p>
                      <a:pPr algn="ctr" rtl="0" fontAlgn="ctr"/>
                      <a:r>
                        <a:rPr lang="en-US" sz="800" b="0" u="none" strike="noStrike" dirty="0">
                          <a:solidFill>
                            <a:schemeClr val="tx1"/>
                          </a:solidFill>
                          <a:effectLst/>
                          <a:latin typeface="Times New Roman" panose="02020603050405020304" pitchFamily="18" charset="0"/>
                          <a:cs typeface="Times New Roman" panose="02020603050405020304" pitchFamily="18" charset="0"/>
                        </a:rPr>
                        <a:t>The percent cover of </a:t>
                      </a:r>
                      <a:r>
                        <a:rPr lang="en-US" sz="800" b="0" i="1" u="none" strike="noStrike" dirty="0">
                          <a:solidFill>
                            <a:schemeClr val="tx1"/>
                          </a:solidFill>
                          <a:effectLst/>
                          <a:latin typeface="Times New Roman" panose="02020603050405020304" pitchFamily="18" charset="0"/>
                          <a:cs typeface="Times New Roman" panose="02020603050405020304" pitchFamily="18" charset="0"/>
                        </a:rPr>
                        <a:t>M. edulis </a:t>
                      </a:r>
                      <a:r>
                        <a:rPr lang="en-US" sz="800" b="0" u="none" strike="noStrike" dirty="0">
                          <a:solidFill>
                            <a:schemeClr val="tx1"/>
                          </a:solidFill>
                          <a:effectLst/>
                          <a:latin typeface="Times New Roman" panose="02020603050405020304" pitchFamily="18" charset="0"/>
                          <a:cs typeface="Times New Roman" panose="02020603050405020304" pitchFamily="18" charset="0"/>
                        </a:rPr>
                        <a:t>juveniles on PVC panels with differing surface microtopography was highest on surfaces with 1 mm indents in the first month but became highest on surfaces with 10 mm indents in the second month, coinciding with the growth of the juveniles that settled on the panels in the first month.</a:t>
                      </a:r>
                      <a:endParaRPr lang="en-US" sz="8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4163" marR="4163" marT="4163" marB="0" anchor="ctr">
                    <a:lnB w="12700" cap="flat" cmpd="sng" algn="ctr">
                      <a:solidFill>
                        <a:schemeClr val="tx1"/>
                      </a:solidFill>
                      <a:prstDash val="solid"/>
                      <a:round/>
                      <a:headEnd type="none" w="med" len="med"/>
                      <a:tailEnd type="none" w="med" len="med"/>
                    </a:lnB>
                    <a:noFill/>
                  </a:tcPr>
                </a:tc>
                <a:tc vMerge="1">
                  <a:txBody>
                    <a:bodyPr/>
                    <a:lstStyle/>
                    <a:p>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95172973"/>
                  </a:ext>
                </a:extLst>
              </a:tr>
              <a:tr h="91440">
                <a:tc>
                  <a:txBody>
                    <a:bodyPr/>
                    <a:lstStyle/>
                    <a:p>
                      <a:pPr algn="ctr" rtl="0" fontAlgn="ctr"/>
                      <a:r>
                        <a:rPr lang="en-US" sz="800" b="0" u="none" strike="noStrike" dirty="0">
                          <a:solidFill>
                            <a:schemeClr val="tx1"/>
                          </a:solidFill>
                          <a:effectLst/>
                          <a:latin typeface="Times New Roman" panose="02020603050405020304" pitchFamily="18" charset="0"/>
                          <a:cs typeface="Times New Roman" panose="02020603050405020304" pitchFamily="18" charset="0"/>
                        </a:rPr>
                        <a:t>Loucks 2023</a:t>
                      </a:r>
                      <a:endParaRPr lang="en-US" sz="8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4163" marR="4163" marT="4163" marB="0" anchor="ctr">
                    <a:lnT w="12700" cap="flat" cmpd="sng" algn="ctr">
                      <a:solidFill>
                        <a:schemeClr val="tx1"/>
                      </a:solidFill>
                      <a:prstDash val="solid"/>
                      <a:round/>
                      <a:headEnd type="none" w="med" len="med"/>
                      <a:tailEnd type="none" w="med" len="med"/>
                    </a:lnT>
                    <a:noFill/>
                  </a:tcPr>
                </a:tc>
                <a:tc>
                  <a:txBody>
                    <a:bodyPr/>
                    <a:lstStyle/>
                    <a:p>
                      <a:pPr algn="ctr" rtl="0" fontAlgn="ctr"/>
                      <a:r>
                        <a:rPr lang="en-US" sz="800" b="0" i="0" u="none" strike="noStrike" dirty="0">
                          <a:solidFill>
                            <a:schemeClr val="tx1"/>
                          </a:solidFill>
                          <a:effectLst/>
                          <a:latin typeface="Times New Roman" panose="02020603050405020304" pitchFamily="18" charset="0"/>
                          <a:cs typeface="Times New Roman" panose="02020603050405020304" pitchFamily="18" charset="0"/>
                        </a:rPr>
                        <a:t>T</a:t>
                      </a:r>
                    </a:p>
                  </a:txBody>
                  <a:tcPr marL="9525" marR="9525" marT="9525" marB="0" anchor="ctr">
                    <a:lnT w="12700" cap="flat" cmpd="sng" algn="ctr">
                      <a:solidFill>
                        <a:schemeClr val="tx1"/>
                      </a:solidFill>
                      <a:prstDash val="solid"/>
                      <a:round/>
                      <a:headEnd type="none" w="med" len="med"/>
                      <a:tailEnd type="none" w="med" len="med"/>
                    </a:lnT>
                    <a:noFill/>
                  </a:tcPr>
                </a:tc>
                <a:tc>
                  <a:txBody>
                    <a:bodyPr/>
                    <a:lstStyle/>
                    <a:p>
                      <a:pPr algn="ctr" rtl="0" fontAlgn="ctr"/>
                      <a:r>
                        <a:rPr lang="en-US" sz="800" b="0" u="none" strike="noStrike" dirty="0">
                          <a:solidFill>
                            <a:schemeClr val="tx1"/>
                          </a:solidFill>
                          <a:effectLst/>
                          <a:latin typeface="Times New Roman" panose="02020603050405020304" pitchFamily="18" charset="0"/>
                          <a:cs typeface="Times New Roman" panose="02020603050405020304" pitchFamily="18" charset="0"/>
                        </a:rPr>
                        <a:t>Settlement of </a:t>
                      </a:r>
                      <a:r>
                        <a:rPr lang="en-US" sz="800" b="0" i="1" u="none" strike="noStrike" dirty="0">
                          <a:solidFill>
                            <a:schemeClr val="tx1"/>
                          </a:solidFill>
                          <a:effectLst/>
                          <a:latin typeface="Times New Roman" panose="02020603050405020304" pitchFamily="18" charset="0"/>
                          <a:cs typeface="Times New Roman" panose="02020603050405020304" pitchFamily="18" charset="0"/>
                        </a:rPr>
                        <a:t>P. canaliculus </a:t>
                      </a:r>
                      <a:r>
                        <a:rPr lang="en-US" sz="800" b="0" u="none" strike="noStrike" dirty="0">
                          <a:solidFill>
                            <a:schemeClr val="tx1"/>
                          </a:solidFill>
                          <a:effectLst/>
                          <a:latin typeface="Times New Roman" panose="02020603050405020304" pitchFamily="18" charset="0"/>
                          <a:cs typeface="Times New Roman" panose="02020603050405020304" pitchFamily="18" charset="0"/>
                        </a:rPr>
                        <a:t>larvae was higher on two algae species described as having a medium to high branching density, in terms of the number of branches per area and the number of planes they branch on, compared to low settlement on two algae species described as having a low branching density.</a:t>
                      </a:r>
                      <a:endParaRPr lang="en-US" sz="8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4163" marR="4163" marT="4163" marB="0" anchor="ctr">
                    <a:lnT w="12700" cap="flat" cmpd="sng" algn="ctr">
                      <a:solidFill>
                        <a:schemeClr val="tx1"/>
                      </a:solidFill>
                      <a:prstDash val="solid"/>
                      <a:round/>
                      <a:headEnd type="none" w="med" len="med"/>
                      <a:tailEnd type="none" w="med" len="med"/>
                    </a:lnT>
                    <a:noFill/>
                  </a:tcPr>
                </a:tc>
                <a:tc rowSpan="8">
                  <a:txBody>
                    <a:bodyPr/>
                    <a:lstStyle/>
                    <a:p>
                      <a:pPr algn="ctr" rtl="0" fontAlgn="ctr"/>
                      <a:r>
                        <a:rPr lang="en-US" sz="800" b="1" u="none" strike="noStrike" dirty="0">
                          <a:solidFill>
                            <a:schemeClr val="tx1"/>
                          </a:solidFill>
                          <a:effectLst/>
                          <a:latin typeface="Times New Roman" panose="02020603050405020304" pitchFamily="18" charset="0"/>
                          <a:cs typeface="Times New Roman" panose="02020603050405020304" pitchFamily="18" charset="0"/>
                        </a:rPr>
                        <a:t>Degree of Branching</a:t>
                      </a:r>
                      <a:endParaRPr lang="en-US" sz="800" b="1" i="0" u="none" strike="noStrike" dirty="0">
                        <a:solidFill>
                          <a:schemeClr val="tx1"/>
                        </a:solidFill>
                        <a:effectLst/>
                        <a:latin typeface="Times New Roman" panose="02020603050405020304" pitchFamily="18" charset="0"/>
                        <a:cs typeface="Times New Roman" panose="02020603050405020304" pitchFamily="18" charset="0"/>
                      </a:endParaRPr>
                    </a:p>
                  </a:txBody>
                  <a:tcPr marL="4163" marR="4163" marT="4163"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08145588"/>
                  </a:ext>
                </a:extLst>
              </a:tr>
              <a:tr h="91440">
                <a:tc>
                  <a:txBody>
                    <a:bodyPr/>
                    <a:lstStyle/>
                    <a:p>
                      <a:pPr algn="ctr" rtl="0" fontAlgn="ctr"/>
                      <a:r>
                        <a:rPr lang="en-US" sz="800" b="0" i="0" u="none" strike="noStrike" dirty="0">
                          <a:solidFill>
                            <a:schemeClr val="tx1"/>
                          </a:solidFill>
                          <a:effectLst/>
                          <a:latin typeface="Times New Roman" panose="02020603050405020304" pitchFamily="18" charset="0"/>
                          <a:cs typeface="Times New Roman" panose="02020603050405020304" pitchFamily="18" charset="0"/>
                        </a:rPr>
                        <a:t>Skelton &amp; Jeffs 2020</a:t>
                      </a:r>
                    </a:p>
                  </a:txBody>
                  <a:tcPr marL="4163" marR="4163" marT="4163" marB="0" anchor="ctr">
                    <a:noFill/>
                  </a:tcPr>
                </a:tc>
                <a:tc>
                  <a:txBody>
                    <a:bodyPr/>
                    <a:lstStyle/>
                    <a:p>
                      <a:pPr algn="ctr" rtl="0" fontAlgn="ctr"/>
                      <a:r>
                        <a:rPr lang="en-US" sz="800" b="0" i="0" u="none" strike="noStrike" dirty="0">
                          <a:solidFill>
                            <a:schemeClr val="tx1"/>
                          </a:solidFill>
                          <a:effectLst/>
                          <a:latin typeface="Times New Roman" panose="02020603050405020304" pitchFamily="18" charset="0"/>
                          <a:cs typeface="Times New Roman" panose="02020603050405020304" pitchFamily="18" charset="0"/>
                        </a:rPr>
                        <a:t>T</a:t>
                      </a:r>
                    </a:p>
                  </a:txBody>
                  <a:tcPr marL="9525" marR="9525" marT="9525" marB="0" anchor="ctr">
                    <a:noFill/>
                  </a:tcPr>
                </a:tc>
                <a:tc>
                  <a:txBody>
                    <a:bodyPr/>
                    <a:lstStyle/>
                    <a:p>
                      <a:pPr algn="ctr" rtl="0" fontAlgn="ctr"/>
                      <a:r>
                        <a:rPr lang="en-US" sz="800" b="0" i="0" u="none" strike="noStrike" dirty="0">
                          <a:solidFill>
                            <a:schemeClr val="tx1"/>
                          </a:solidFill>
                          <a:effectLst/>
                          <a:latin typeface="Times New Roman" panose="02020603050405020304" pitchFamily="18" charset="0"/>
                          <a:cs typeface="Times New Roman" panose="02020603050405020304" pitchFamily="18" charset="0"/>
                        </a:rPr>
                        <a:t>Retention of </a:t>
                      </a:r>
                      <a:r>
                        <a:rPr lang="en-US" sz="800" b="0" i="1" u="none" strike="noStrike" dirty="0">
                          <a:solidFill>
                            <a:schemeClr val="tx1"/>
                          </a:solidFill>
                          <a:effectLst/>
                          <a:latin typeface="Times New Roman" panose="02020603050405020304" pitchFamily="18" charset="0"/>
                          <a:cs typeface="Times New Roman" panose="02020603050405020304" pitchFamily="18" charset="0"/>
                        </a:rPr>
                        <a:t>P. canaliculus </a:t>
                      </a:r>
                      <a:r>
                        <a:rPr lang="en-US" sz="800" b="0" i="0" u="none" strike="noStrike" dirty="0">
                          <a:solidFill>
                            <a:schemeClr val="tx1"/>
                          </a:solidFill>
                          <a:effectLst/>
                          <a:latin typeface="Times New Roman" panose="02020603050405020304" pitchFamily="18" charset="0"/>
                          <a:cs typeface="Times New Roman" panose="02020603050405020304" pitchFamily="18" charset="0"/>
                        </a:rPr>
                        <a:t>juveniles attached to culture ropes did not differ significantly between ropes with differing degrees of branching surface area and complexity.</a:t>
                      </a:r>
                    </a:p>
                  </a:txBody>
                  <a:tcPr marL="4163" marR="4163" marT="4163" marB="0" anchor="ctr">
                    <a:noFill/>
                  </a:tcPr>
                </a:tc>
                <a:tc vMerge="1">
                  <a:txBody>
                    <a:bodyPr/>
                    <a:lstStyle/>
                    <a:p>
                      <a:endParaRPr lang="en-US"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45581495"/>
                  </a:ext>
                </a:extLst>
              </a:tr>
              <a:tr h="91440">
                <a:tc>
                  <a:txBody>
                    <a:bodyPr/>
                    <a:lstStyle/>
                    <a:p>
                      <a:pPr algn="ctr" rtl="0" fontAlgn="ctr"/>
                      <a:r>
                        <a:rPr lang="en-US" sz="800" b="0" u="none" strike="noStrike" dirty="0">
                          <a:solidFill>
                            <a:schemeClr val="tx1"/>
                          </a:solidFill>
                          <a:effectLst/>
                          <a:latin typeface="Times New Roman" panose="02020603050405020304" pitchFamily="18" charset="0"/>
                          <a:cs typeface="Times New Roman" panose="02020603050405020304" pitchFamily="18" charset="0"/>
                        </a:rPr>
                        <a:t>Wu 2018</a:t>
                      </a:r>
                      <a:endParaRPr lang="en-US" sz="8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4163" marR="4163" marT="4163" marB="0" anchor="ctr">
                    <a:noFill/>
                  </a:tcPr>
                </a:tc>
                <a:tc>
                  <a:txBody>
                    <a:bodyPr/>
                    <a:lstStyle/>
                    <a:p>
                      <a:pPr algn="ctr" rtl="0" fontAlgn="ctr"/>
                      <a:r>
                        <a:rPr lang="en-US" sz="800" b="0" i="0" u="none" strike="noStrike" dirty="0">
                          <a:solidFill>
                            <a:schemeClr val="tx1"/>
                          </a:solidFill>
                          <a:effectLst/>
                          <a:latin typeface="Times New Roman" panose="02020603050405020304" pitchFamily="18" charset="0"/>
                          <a:cs typeface="Times New Roman" panose="02020603050405020304" pitchFamily="18" charset="0"/>
                        </a:rPr>
                        <a:t>T</a:t>
                      </a:r>
                    </a:p>
                  </a:txBody>
                  <a:tcPr marL="9525" marR="9525" marT="9525" marB="0" anchor="ctr">
                    <a:noFill/>
                  </a:tcPr>
                </a:tc>
                <a:tc>
                  <a:txBody>
                    <a:bodyPr/>
                    <a:lstStyle/>
                    <a:p>
                      <a:pPr algn="ctr" rtl="0" fontAlgn="ctr"/>
                      <a:r>
                        <a:rPr lang="en-US" sz="800" b="0" u="none" strike="noStrike" dirty="0">
                          <a:solidFill>
                            <a:schemeClr val="tx1"/>
                          </a:solidFill>
                          <a:effectLst/>
                          <a:latin typeface="Times New Roman" panose="02020603050405020304" pitchFamily="18" charset="0"/>
                          <a:cs typeface="Times New Roman" panose="02020603050405020304" pitchFamily="18" charset="0"/>
                        </a:rPr>
                        <a:t>Settlement of </a:t>
                      </a:r>
                      <a:r>
                        <a:rPr lang="en-US" sz="800" b="0" i="1" u="none" strike="noStrike" dirty="0">
                          <a:solidFill>
                            <a:schemeClr val="tx1"/>
                          </a:solidFill>
                          <a:effectLst/>
                          <a:latin typeface="Times New Roman" panose="02020603050405020304" pitchFamily="18" charset="0"/>
                          <a:cs typeface="Times New Roman" panose="02020603050405020304" pitchFamily="18" charset="0"/>
                        </a:rPr>
                        <a:t>P. canaliculus </a:t>
                      </a:r>
                      <a:r>
                        <a:rPr lang="en-US" sz="800" b="0" u="none" strike="noStrike" dirty="0">
                          <a:solidFill>
                            <a:schemeClr val="tx1"/>
                          </a:solidFill>
                          <a:effectLst/>
                          <a:latin typeface="Times New Roman" panose="02020603050405020304" pitchFamily="18" charset="0"/>
                          <a:cs typeface="Times New Roman" panose="02020603050405020304" pitchFamily="18" charset="0"/>
                        </a:rPr>
                        <a:t>pediveligers onto plastic analogues of macroalgae was not significantly affected by varying the degree of branching.</a:t>
                      </a:r>
                      <a:endParaRPr lang="en-US" sz="8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4163" marR="4163" marT="4163" marB="0" anchor="ctr">
                    <a:noFill/>
                  </a:tcPr>
                </a:tc>
                <a:tc vMerge="1">
                  <a:txBody>
                    <a:bodyPr/>
                    <a:lstStyle/>
                    <a:p>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49218550"/>
                  </a:ext>
                </a:extLst>
              </a:tr>
              <a:tr h="91440">
                <a:tc>
                  <a:txBody>
                    <a:bodyPr/>
                    <a:lstStyle/>
                    <a:p>
                      <a:pPr algn="ctr" rtl="0" fontAlgn="ctr"/>
                      <a:r>
                        <a:rPr lang="en-US" sz="800" b="0" u="none" strike="noStrike" dirty="0">
                          <a:solidFill>
                            <a:schemeClr val="tx1"/>
                          </a:solidFill>
                          <a:effectLst/>
                          <a:latin typeface="Times New Roman" panose="02020603050405020304" pitchFamily="18" charset="0"/>
                          <a:cs typeface="Times New Roman" panose="02020603050405020304" pitchFamily="18" charset="0"/>
                        </a:rPr>
                        <a:t>Brenner &amp; Buck 2010</a:t>
                      </a:r>
                      <a:endParaRPr lang="en-US" sz="8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4163" marR="4163" marT="4163" marB="0" anchor="ctr">
                    <a:noFill/>
                  </a:tcPr>
                </a:tc>
                <a:tc>
                  <a:txBody>
                    <a:bodyPr/>
                    <a:lstStyle/>
                    <a:p>
                      <a:pPr algn="ctr" rtl="0" fontAlgn="ctr"/>
                      <a:r>
                        <a:rPr lang="en-US" sz="800" b="0" i="0" u="none" strike="noStrike" dirty="0">
                          <a:solidFill>
                            <a:schemeClr val="tx1"/>
                          </a:solidFill>
                          <a:effectLst/>
                          <a:latin typeface="Times New Roman" panose="02020603050405020304" pitchFamily="18" charset="0"/>
                          <a:cs typeface="Times New Roman" panose="02020603050405020304" pitchFamily="18" charset="0"/>
                        </a:rPr>
                        <a:t>T</a:t>
                      </a:r>
                    </a:p>
                  </a:txBody>
                  <a:tcPr marL="9525" marR="9525" marT="9525" marB="0" anchor="ctr">
                    <a:noFill/>
                  </a:tcPr>
                </a:tc>
                <a:tc>
                  <a:txBody>
                    <a:bodyPr/>
                    <a:lstStyle/>
                    <a:p>
                      <a:pPr algn="ctr" rtl="0" fontAlgn="ctr"/>
                      <a:r>
                        <a:rPr lang="en-US" sz="800" b="0" u="none" strike="noStrike" dirty="0">
                          <a:solidFill>
                            <a:schemeClr val="tx1"/>
                          </a:solidFill>
                          <a:effectLst/>
                          <a:latin typeface="Times New Roman" panose="02020603050405020304" pitchFamily="18" charset="0"/>
                          <a:cs typeface="Times New Roman" panose="02020603050405020304" pitchFamily="18" charset="0"/>
                        </a:rPr>
                        <a:t>Retention of </a:t>
                      </a:r>
                      <a:r>
                        <a:rPr lang="en-US" sz="800" b="0" i="1" u="none" strike="noStrike" dirty="0">
                          <a:solidFill>
                            <a:schemeClr val="tx1"/>
                          </a:solidFill>
                          <a:effectLst/>
                          <a:latin typeface="Times New Roman" panose="02020603050405020304" pitchFamily="18" charset="0"/>
                          <a:cs typeface="Times New Roman" panose="02020603050405020304" pitchFamily="18" charset="0"/>
                        </a:rPr>
                        <a:t>M. edulis</a:t>
                      </a:r>
                      <a:r>
                        <a:rPr lang="en-US" sz="800" b="0" u="none" strike="noStrike" dirty="0">
                          <a:solidFill>
                            <a:schemeClr val="tx1"/>
                          </a:solidFill>
                          <a:effectLst/>
                          <a:latin typeface="Times New Roman" panose="02020603050405020304" pitchFamily="18" charset="0"/>
                          <a:cs typeface="Times New Roman" panose="02020603050405020304" pitchFamily="18" charset="0"/>
                        </a:rPr>
                        <a:t> juveniles under hydrodynamically stressful conditions was highest on artificial substrates with numerous filaments that allowed mussels on the periphery of the substrate to form strong, interwoven “mussel-substrate conglomerates” with attachments to both the filaments and each other, which reduced losses to dislodgement as mussels grew larger.</a:t>
                      </a:r>
                      <a:endParaRPr lang="en-US" sz="8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4163" marR="4163" marT="4163" marB="0" anchor="ctr">
                    <a:noFill/>
                  </a:tcPr>
                </a:tc>
                <a:tc vMerge="1">
                  <a:txBody>
                    <a:bodyPr/>
                    <a:lstStyle/>
                    <a:p>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986063991"/>
                  </a:ext>
                </a:extLst>
              </a:tr>
              <a:tr h="91440">
                <a:tc>
                  <a:txBody>
                    <a:bodyPr/>
                    <a:lstStyle/>
                    <a:p>
                      <a:pPr algn="ctr" rtl="0" fontAlgn="ctr"/>
                      <a:r>
                        <a:rPr lang="en-US" sz="800" b="0" u="none" strike="noStrike">
                          <a:solidFill>
                            <a:schemeClr val="tx1"/>
                          </a:solidFill>
                          <a:effectLst/>
                          <a:latin typeface="Times New Roman" panose="02020603050405020304" pitchFamily="18" charset="0"/>
                          <a:cs typeface="Times New Roman" panose="02020603050405020304" pitchFamily="18" charset="0"/>
                        </a:rPr>
                        <a:t>Alfaro et al. 2004</a:t>
                      </a:r>
                      <a:endParaRPr lang="en-US" sz="800" b="0" i="0" u="none" strike="noStrike">
                        <a:solidFill>
                          <a:schemeClr val="tx1"/>
                        </a:solidFill>
                        <a:effectLst/>
                        <a:latin typeface="Times New Roman" panose="02020603050405020304" pitchFamily="18" charset="0"/>
                        <a:cs typeface="Times New Roman" panose="02020603050405020304" pitchFamily="18" charset="0"/>
                      </a:endParaRPr>
                    </a:p>
                  </a:txBody>
                  <a:tcPr marL="4163" marR="4163" marT="4163" marB="0" anchor="ctr">
                    <a:noFill/>
                  </a:tcPr>
                </a:tc>
                <a:tc>
                  <a:txBody>
                    <a:bodyPr/>
                    <a:lstStyle/>
                    <a:p>
                      <a:pPr algn="ctr" rtl="0" fontAlgn="ctr"/>
                      <a:r>
                        <a:rPr lang="en-US" sz="800" b="0" i="0" u="none" strike="noStrike" dirty="0">
                          <a:solidFill>
                            <a:schemeClr val="tx1"/>
                          </a:solidFill>
                          <a:effectLst/>
                          <a:latin typeface="Times New Roman" panose="02020603050405020304" pitchFamily="18" charset="0"/>
                          <a:cs typeface="Times New Roman" panose="02020603050405020304" pitchFamily="18" charset="0"/>
                        </a:rPr>
                        <a:t>T</a:t>
                      </a:r>
                    </a:p>
                  </a:txBody>
                  <a:tcPr marL="9525" marR="9525" marT="9525" marB="0" anchor="ctr">
                    <a:noFill/>
                  </a:tcPr>
                </a:tc>
                <a:tc>
                  <a:txBody>
                    <a:bodyPr/>
                    <a:lstStyle/>
                    <a:p>
                      <a:pPr algn="ctr" rtl="0" fontAlgn="ctr"/>
                      <a:r>
                        <a:rPr lang="en-US" sz="800" b="0" u="none" strike="noStrike" dirty="0">
                          <a:solidFill>
                            <a:schemeClr val="tx1"/>
                          </a:solidFill>
                          <a:effectLst/>
                          <a:latin typeface="Times New Roman" panose="02020603050405020304" pitchFamily="18" charset="0"/>
                          <a:cs typeface="Times New Roman" panose="02020603050405020304" pitchFamily="18" charset="0"/>
                        </a:rPr>
                        <a:t>The attachment of different sizes of juvenile </a:t>
                      </a:r>
                      <a:r>
                        <a:rPr lang="en-US" sz="800" b="0" i="1" u="none" strike="noStrike" dirty="0">
                          <a:solidFill>
                            <a:schemeClr val="tx1"/>
                          </a:solidFill>
                          <a:effectLst/>
                          <a:latin typeface="Times New Roman" panose="02020603050405020304" pitchFamily="18" charset="0"/>
                          <a:cs typeface="Times New Roman" panose="02020603050405020304" pitchFamily="18" charset="0"/>
                        </a:rPr>
                        <a:t>P. canaliculus </a:t>
                      </a:r>
                      <a:r>
                        <a:rPr lang="en-US" sz="800" b="0" u="none" strike="noStrike" dirty="0">
                          <a:solidFill>
                            <a:schemeClr val="tx1"/>
                          </a:solidFill>
                          <a:effectLst/>
                          <a:latin typeface="Times New Roman" panose="02020603050405020304" pitchFamily="18" charset="0"/>
                          <a:cs typeface="Times New Roman" panose="02020603050405020304" pitchFamily="18" charset="0"/>
                        </a:rPr>
                        <a:t>to drifting macroalgae varied depending on the location of sampling, in which juvenile size was positively correlated with the degree of branching of drifting macroalgal substrates collected progressively northward along the shore. </a:t>
                      </a:r>
                      <a:endParaRPr lang="en-US" sz="8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4163" marR="4163" marT="4163" marB="0" anchor="ctr">
                    <a:noFill/>
                  </a:tcPr>
                </a:tc>
                <a:tc vMerge="1">
                  <a:txBody>
                    <a:bodyPr/>
                    <a:lstStyle/>
                    <a:p>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97345689"/>
                  </a:ext>
                </a:extLst>
              </a:tr>
              <a:tr h="91440">
                <a:tc>
                  <a:txBody>
                    <a:bodyPr/>
                    <a:lstStyle/>
                    <a:p>
                      <a:pPr algn="ctr" rtl="0" fontAlgn="ctr"/>
                      <a:r>
                        <a:rPr lang="en-US" sz="800" b="0" u="none" strike="noStrike" dirty="0">
                          <a:solidFill>
                            <a:schemeClr val="tx1"/>
                          </a:solidFill>
                          <a:effectLst/>
                          <a:latin typeface="Times New Roman" panose="02020603050405020304" pitchFamily="18" charset="0"/>
                          <a:cs typeface="Times New Roman" panose="02020603050405020304" pitchFamily="18" charset="0"/>
                        </a:rPr>
                        <a:t>Alfaro &amp; Jeffs 2002 </a:t>
                      </a:r>
                      <a:endParaRPr lang="en-US" sz="8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4163" marR="4163" marT="4163" marB="0" anchor="ctr">
                    <a:noFill/>
                  </a:tcPr>
                </a:tc>
                <a:tc>
                  <a:txBody>
                    <a:bodyPr/>
                    <a:lstStyle/>
                    <a:p>
                      <a:pPr algn="ctr" rtl="0" fontAlgn="ctr"/>
                      <a:r>
                        <a:rPr lang="en-US" sz="800" b="0" i="0" u="none" strike="noStrike" dirty="0">
                          <a:solidFill>
                            <a:schemeClr val="tx1"/>
                          </a:solidFill>
                          <a:effectLst/>
                          <a:latin typeface="Times New Roman" panose="02020603050405020304" pitchFamily="18" charset="0"/>
                          <a:cs typeface="Times New Roman" panose="02020603050405020304" pitchFamily="18" charset="0"/>
                        </a:rPr>
                        <a:t>T</a:t>
                      </a:r>
                    </a:p>
                  </a:txBody>
                  <a:tcPr marL="9525" marR="9525" marT="9525" marB="0" anchor="ctr">
                    <a:noFill/>
                  </a:tcPr>
                </a:tc>
                <a:tc>
                  <a:txBody>
                    <a:bodyPr/>
                    <a:lstStyle/>
                    <a:p>
                      <a:pPr algn="ctr" rtl="0" fontAlgn="ctr"/>
                      <a:r>
                        <a:rPr lang="en-US" sz="800" b="0" u="none" strike="noStrike" dirty="0">
                          <a:solidFill>
                            <a:schemeClr val="tx1"/>
                          </a:solidFill>
                          <a:effectLst/>
                          <a:latin typeface="Times New Roman" panose="02020603050405020304" pitchFamily="18" charset="0"/>
                          <a:cs typeface="Times New Roman" panose="02020603050405020304" pitchFamily="18" charset="0"/>
                        </a:rPr>
                        <a:t>Juvenile </a:t>
                      </a:r>
                      <a:r>
                        <a:rPr lang="en-US" sz="800" b="0" i="1" u="none" strike="noStrike" dirty="0">
                          <a:solidFill>
                            <a:schemeClr val="tx1"/>
                          </a:solidFill>
                          <a:effectLst/>
                          <a:latin typeface="Times New Roman" panose="02020603050405020304" pitchFamily="18" charset="0"/>
                          <a:cs typeface="Times New Roman" panose="02020603050405020304" pitchFamily="18" charset="0"/>
                        </a:rPr>
                        <a:t>P. canaliculus </a:t>
                      </a:r>
                      <a:r>
                        <a:rPr lang="en-US" sz="800" b="0" u="none" strike="noStrike" dirty="0">
                          <a:solidFill>
                            <a:schemeClr val="tx1"/>
                          </a:solidFill>
                          <a:effectLst/>
                          <a:latin typeface="Times New Roman" panose="02020603050405020304" pitchFamily="18" charset="0"/>
                          <a:cs typeface="Times New Roman" panose="02020603050405020304" pitchFamily="18" charset="0"/>
                        </a:rPr>
                        <a:t>attached to macroalgae and plastic aquarium plants more frequently on the areas around the branch nodes than on the areas between branch nodes. Also, smaller juveniles were predominantly attached to macroalgae and plastic plants described as having a higher degree of branching, while larger juveniles were predominantly attached to substrates described as having a lower degree of branching.</a:t>
                      </a:r>
                      <a:endParaRPr lang="en-US" sz="8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4163" marR="4163" marT="4163" marB="0" anchor="ctr">
                    <a:noFill/>
                  </a:tcPr>
                </a:tc>
                <a:tc vMerge="1">
                  <a:txBody>
                    <a:bodyPr/>
                    <a:lstStyle/>
                    <a:p>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32422047"/>
                  </a:ext>
                </a:extLst>
              </a:tr>
              <a:tr h="91440">
                <a:tc>
                  <a:txBody>
                    <a:bodyPr/>
                    <a:lstStyle/>
                    <a:p>
                      <a:pPr algn="ctr" rtl="0" fontAlgn="ctr"/>
                      <a:r>
                        <a:rPr lang="en-US" sz="800" b="0" u="none" strike="noStrike" dirty="0">
                          <a:solidFill>
                            <a:schemeClr val="tx1"/>
                          </a:solidFill>
                          <a:effectLst/>
                          <a:latin typeface="Times New Roman" panose="02020603050405020304" pitchFamily="18" charset="0"/>
                          <a:cs typeface="Times New Roman" panose="02020603050405020304" pitchFamily="18" charset="0"/>
                        </a:rPr>
                        <a:t>Kelly 2001</a:t>
                      </a:r>
                      <a:endParaRPr lang="en-US" sz="8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4163" marR="4163" marT="4163" marB="0" anchor="ctr">
                    <a:noFill/>
                  </a:tcPr>
                </a:tc>
                <a:tc>
                  <a:txBody>
                    <a:bodyPr/>
                    <a:lstStyle/>
                    <a:p>
                      <a:pPr algn="ctr" rtl="0" fontAlgn="ctr"/>
                      <a:r>
                        <a:rPr lang="en-US" sz="800" b="0" i="0" u="none" strike="noStrike" dirty="0">
                          <a:solidFill>
                            <a:schemeClr val="tx1"/>
                          </a:solidFill>
                          <a:effectLst/>
                          <a:latin typeface="Times New Roman" panose="02020603050405020304" pitchFamily="18" charset="0"/>
                          <a:cs typeface="Times New Roman" panose="02020603050405020304" pitchFamily="18" charset="0"/>
                        </a:rPr>
                        <a:t>T</a:t>
                      </a:r>
                    </a:p>
                  </a:txBody>
                  <a:tcPr marL="9525" marR="9525" marT="9525" marB="0" anchor="ctr">
                    <a:noFill/>
                  </a:tcPr>
                </a:tc>
                <a:tc>
                  <a:txBody>
                    <a:bodyPr/>
                    <a:lstStyle/>
                    <a:p>
                      <a:pPr algn="ctr" rtl="0" fontAlgn="ctr"/>
                      <a:r>
                        <a:rPr lang="en-US" sz="800" b="0" u="none" strike="noStrike" dirty="0">
                          <a:solidFill>
                            <a:schemeClr val="tx1"/>
                          </a:solidFill>
                          <a:effectLst/>
                          <a:latin typeface="Times New Roman" panose="02020603050405020304" pitchFamily="18" charset="0"/>
                          <a:cs typeface="Times New Roman" panose="02020603050405020304" pitchFamily="18" charset="0"/>
                        </a:rPr>
                        <a:t>Settlement of </a:t>
                      </a:r>
                      <a:r>
                        <a:rPr lang="en-US" sz="800" b="0" i="1" u="none" strike="noStrike" dirty="0">
                          <a:solidFill>
                            <a:schemeClr val="tx1"/>
                          </a:solidFill>
                          <a:effectLst/>
                          <a:latin typeface="Times New Roman" panose="02020603050405020304" pitchFamily="18" charset="0"/>
                          <a:cs typeface="Times New Roman" panose="02020603050405020304" pitchFamily="18" charset="0"/>
                        </a:rPr>
                        <a:t>P. canaliculus </a:t>
                      </a:r>
                      <a:r>
                        <a:rPr lang="en-US" sz="800" b="0" u="none" strike="noStrike" dirty="0">
                          <a:solidFill>
                            <a:schemeClr val="tx1"/>
                          </a:solidFill>
                          <a:effectLst/>
                          <a:latin typeface="Times New Roman" panose="02020603050405020304" pitchFamily="18" charset="0"/>
                          <a:cs typeface="Times New Roman" panose="02020603050405020304" pitchFamily="18" charset="0"/>
                        </a:rPr>
                        <a:t>pediveligers onto plastic analogues of macroalgae was not significantly affected by varying the frequency of branching, but attachment was concentrated around the branch nodes of the substrates.</a:t>
                      </a:r>
                      <a:endParaRPr lang="en-US" sz="8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4163" marR="4163" marT="4163" marB="0" anchor="ctr">
                    <a:noFill/>
                  </a:tcPr>
                </a:tc>
                <a:tc vMerge="1">
                  <a:txBody>
                    <a:bodyPr/>
                    <a:lstStyle/>
                    <a:p>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04098626"/>
                  </a:ext>
                </a:extLst>
              </a:tr>
              <a:tr h="91440">
                <a:tc>
                  <a:txBody>
                    <a:bodyPr/>
                    <a:lstStyle/>
                    <a:p>
                      <a:pPr algn="ctr" rtl="0" fontAlgn="ctr"/>
                      <a:r>
                        <a:rPr lang="en-US" sz="800" b="0" u="none" strike="noStrike" dirty="0">
                          <a:solidFill>
                            <a:schemeClr val="tx1"/>
                          </a:solidFill>
                          <a:effectLst/>
                          <a:latin typeface="Times New Roman" panose="02020603050405020304" pitchFamily="18" charset="0"/>
                          <a:cs typeface="Times New Roman" panose="02020603050405020304" pitchFamily="18" charset="0"/>
                        </a:rPr>
                        <a:t>Harvey et al. 1995</a:t>
                      </a:r>
                      <a:endParaRPr lang="en-US" sz="8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4163" marR="4163" marT="4163" marB="0" anchor="ctr">
                    <a:lnB w="12700" cap="flat" cmpd="sng" algn="ctr">
                      <a:solidFill>
                        <a:schemeClr val="tx1"/>
                      </a:solidFill>
                      <a:prstDash val="solid"/>
                      <a:round/>
                      <a:headEnd type="none" w="med" len="med"/>
                      <a:tailEnd type="none" w="med" len="med"/>
                    </a:lnB>
                    <a:noFill/>
                  </a:tcPr>
                </a:tc>
                <a:tc>
                  <a:txBody>
                    <a:bodyPr/>
                    <a:lstStyle/>
                    <a:p>
                      <a:pPr algn="ctr" rtl="0" fontAlgn="ctr"/>
                      <a:r>
                        <a:rPr lang="en-US" sz="800" b="0" i="0" u="none" strike="noStrike" dirty="0">
                          <a:solidFill>
                            <a:schemeClr val="tx1"/>
                          </a:solidFill>
                          <a:effectLst/>
                          <a:latin typeface="Times New Roman" panose="02020603050405020304" pitchFamily="18" charset="0"/>
                          <a:cs typeface="Times New Roman" panose="02020603050405020304" pitchFamily="18" charset="0"/>
                        </a:rPr>
                        <a:t>T</a:t>
                      </a:r>
                    </a:p>
                  </a:txBody>
                  <a:tcPr marL="9525" marR="9525" marT="9525" marB="0" anchor="ctr">
                    <a:lnB w="12700" cap="flat" cmpd="sng" algn="ctr">
                      <a:solidFill>
                        <a:schemeClr val="tx1"/>
                      </a:solidFill>
                      <a:prstDash val="solid"/>
                      <a:round/>
                      <a:headEnd type="none" w="med" len="med"/>
                      <a:tailEnd type="none" w="med" len="med"/>
                    </a:lnB>
                    <a:noFill/>
                  </a:tcPr>
                </a:tc>
                <a:tc>
                  <a:txBody>
                    <a:bodyPr/>
                    <a:lstStyle/>
                    <a:p>
                      <a:pPr algn="ctr" rtl="0" fontAlgn="ctr"/>
                      <a:r>
                        <a:rPr lang="en-US" sz="800" b="0" u="none" strike="noStrike" dirty="0">
                          <a:solidFill>
                            <a:schemeClr val="tx1"/>
                          </a:solidFill>
                          <a:effectLst/>
                          <a:latin typeface="Times New Roman" panose="02020603050405020304" pitchFamily="18" charset="0"/>
                          <a:cs typeface="Times New Roman" panose="02020603050405020304" pitchFamily="18" charset="0"/>
                        </a:rPr>
                        <a:t>Settlement of </a:t>
                      </a:r>
                      <a:r>
                        <a:rPr lang="en-US" sz="800" b="0" i="1" u="none" strike="noStrike" dirty="0">
                          <a:solidFill>
                            <a:schemeClr val="tx1"/>
                          </a:solidFill>
                          <a:effectLst/>
                          <a:latin typeface="Times New Roman" panose="02020603050405020304" pitchFamily="18" charset="0"/>
                          <a:cs typeface="Times New Roman" panose="02020603050405020304" pitchFamily="18" charset="0"/>
                        </a:rPr>
                        <a:t>M. edulis </a:t>
                      </a:r>
                      <a:r>
                        <a:rPr lang="en-US" sz="800" b="0" u="none" strike="noStrike" dirty="0">
                          <a:solidFill>
                            <a:schemeClr val="tx1"/>
                          </a:solidFill>
                          <a:effectLst/>
                          <a:latin typeface="Times New Roman" panose="02020603050405020304" pitchFamily="18" charset="0"/>
                          <a:cs typeface="Times New Roman" panose="02020603050405020304" pitchFamily="18" charset="0"/>
                        </a:rPr>
                        <a:t>larvae was highest on plastic analogues of macroalgae with a lower degree of branching in a field experiment, and the same settlement patterns occurred for inert PVC microparticles suspended in a flume experiment, suggesting that passive, hydrodynamic processes operating around the branches of a substrate may be largely responsible for the settlement patterns of mussel larvae.</a:t>
                      </a:r>
                      <a:endParaRPr lang="en-US" sz="8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4163" marR="4163" marT="4163" marB="0" anchor="ctr">
                    <a:lnB w="12700" cap="flat" cmpd="sng" algn="ctr">
                      <a:solidFill>
                        <a:schemeClr val="tx1"/>
                      </a:solidFill>
                      <a:prstDash val="solid"/>
                      <a:round/>
                      <a:headEnd type="none" w="med" len="med"/>
                      <a:tailEnd type="none" w="med" len="med"/>
                    </a:lnB>
                    <a:noFill/>
                  </a:tcPr>
                </a:tc>
                <a:tc vMerge="1">
                  <a:txBody>
                    <a:bodyPr/>
                    <a:lstStyle/>
                    <a:p>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59673879"/>
                  </a:ext>
                </a:extLst>
              </a:tr>
            </a:tbl>
          </a:graphicData>
        </a:graphic>
      </p:graphicFrame>
      <p:sp>
        <p:nvSpPr>
          <p:cNvPr id="4" name="TextBox 3">
            <a:extLst>
              <a:ext uri="{FF2B5EF4-FFF2-40B4-BE49-F238E27FC236}">
                <a16:creationId xmlns:a16="http://schemas.microsoft.com/office/drawing/2014/main" id="{8489662C-2AE7-B77F-5485-D79AB4DED838}"/>
              </a:ext>
            </a:extLst>
          </p:cNvPr>
          <p:cNvSpPr txBox="1"/>
          <p:nvPr/>
        </p:nvSpPr>
        <p:spPr>
          <a:xfrm>
            <a:off x="361741" y="358583"/>
            <a:ext cx="11508688" cy="215444"/>
          </a:xfrm>
          <a:prstGeom prst="rect">
            <a:avLst/>
          </a:prstGeom>
          <a:noFill/>
        </p:spPr>
        <p:txBody>
          <a:bodyPr wrap="square" rtlCol="0">
            <a:spAutoFit/>
          </a:bodyPr>
          <a:lstStyle/>
          <a:p>
            <a:r>
              <a:rPr lang="en-US" sz="800" b="1" dirty="0">
                <a:latin typeface="Times New Roman" panose="02020603050405020304" pitchFamily="18" charset="0"/>
                <a:cs typeface="Times New Roman" panose="02020603050405020304" pitchFamily="18" charset="0"/>
              </a:rPr>
              <a:t>Table 1 (Continued)</a:t>
            </a:r>
          </a:p>
        </p:txBody>
      </p:sp>
    </p:spTree>
    <p:extLst>
      <p:ext uri="{BB962C8B-B14F-4D97-AF65-F5344CB8AC3E}">
        <p14:creationId xmlns:p14="http://schemas.microsoft.com/office/powerpoint/2010/main" val="21913388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424029-D63A-5062-11C0-BF59BE4873CD}"/>
            </a:ext>
          </a:extLst>
        </p:cNvPr>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6963CE09-C5BB-EF9C-9443-46866A861FF4}"/>
              </a:ext>
            </a:extLst>
          </p:cNvPr>
          <p:cNvGraphicFramePr>
            <a:graphicFrameLocks noGrp="1"/>
          </p:cNvGraphicFramePr>
          <p:nvPr>
            <p:extLst>
              <p:ext uri="{D42A27DB-BD31-4B8C-83A1-F6EECF244321}">
                <p14:modId xmlns:p14="http://schemas.microsoft.com/office/powerpoint/2010/main" val="3029704274"/>
              </p:ext>
            </p:extLst>
          </p:nvPr>
        </p:nvGraphicFramePr>
        <p:xfrm>
          <a:off x="382761" y="639202"/>
          <a:ext cx="11508688" cy="4848686"/>
        </p:xfrm>
        <a:graphic>
          <a:graphicData uri="http://schemas.openxmlformats.org/drawingml/2006/table">
            <a:tbl>
              <a:tblPr firstRow="1" bandRow="1">
                <a:tableStyleId>{5C22544A-7EE6-4342-B048-85BDC9FD1C3A}</a:tableStyleId>
              </a:tblPr>
              <a:tblGrid>
                <a:gridCol w="1046645">
                  <a:extLst>
                    <a:ext uri="{9D8B030D-6E8A-4147-A177-3AD203B41FA5}">
                      <a16:colId xmlns:a16="http://schemas.microsoft.com/office/drawing/2014/main" val="2117565972"/>
                    </a:ext>
                  </a:extLst>
                </a:gridCol>
                <a:gridCol w="662152">
                  <a:extLst>
                    <a:ext uri="{9D8B030D-6E8A-4147-A177-3AD203B41FA5}">
                      <a16:colId xmlns:a16="http://schemas.microsoft.com/office/drawing/2014/main" val="1768191381"/>
                    </a:ext>
                  </a:extLst>
                </a:gridCol>
                <a:gridCol w="9101959">
                  <a:extLst>
                    <a:ext uri="{9D8B030D-6E8A-4147-A177-3AD203B41FA5}">
                      <a16:colId xmlns:a16="http://schemas.microsoft.com/office/drawing/2014/main" val="2803716561"/>
                    </a:ext>
                  </a:extLst>
                </a:gridCol>
                <a:gridCol w="697932">
                  <a:extLst>
                    <a:ext uri="{9D8B030D-6E8A-4147-A177-3AD203B41FA5}">
                      <a16:colId xmlns:a16="http://schemas.microsoft.com/office/drawing/2014/main" val="1105074480"/>
                    </a:ext>
                  </a:extLst>
                </a:gridCol>
              </a:tblGrid>
              <a:tr h="91440">
                <a:tc>
                  <a:txBody>
                    <a:bodyPr/>
                    <a:lstStyle/>
                    <a:p>
                      <a:pPr algn="ctr" fontAlgn="ctr"/>
                      <a:r>
                        <a:rPr lang="en-US" sz="800" b="1" u="none" strike="noStrike" dirty="0">
                          <a:solidFill>
                            <a:schemeClr val="tx1"/>
                          </a:solidFill>
                          <a:effectLst/>
                          <a:latin typeface="Times New Roman" panose="02020603050405020304" pitchFamily="18" charset="0"/>
                          <a:cs typeface="Times New Roman" panose="02020603050405020304" pitchFamily="18" charset="0"/>
                        </a:rPr>
                        <a:t>Literature on impact of </a:t>
                      </a:r>
                    </a:p>
                    <a:p>
                      <a:pPr algn="ctr" fontAlgn="ctr"/>
                      <a:r>
                        <a:rPr lang="en-US" sz="800" b="1" u="none" strike="noStrike" dirty="0">
                          <a:solidFill>
                            <a:schemeClr val="tx1"/>
                          </a:solidFill>
                          <a:effectLst/>
                          <a:latin typeface="Times New Roman" panose="02020603050405020304" pitchFamily="18" charset="0"/>
                          <a:cs typeface="Times New Roman" panose="02020603050405020304" pitchFamily="18" charset="0"/>
                        </a:rPr>
                        <a:t>substrate morphology </a:t>
                      </a:r>
                    </a:p>
                    <a:p>
                      <a:pPr algn="ctr" fontAlgn="ctr"/>
                      <a:r>
                        <a:rPr lang="en-US" sz="800" b="1" u="none" strike="noStrike" dirty="0">
                          <a:solidFill>
                            <a:schemeClr val="tx1"/>
                          </a:solidFill>
                          <a:effectLst/>
                          <a:latin typeface="Times New Roman" panose="02020603050405020304" pitchFamily="18" charset="0"/>
                          <a:cs typeface="Times New Roman" panose="02020603050405020304" pitchFamily="18" charset="0"/>
                        </a:rPr>
                        <a:t>on mussels</a:t>
                      </a:r>
                      <a:endParaRPr lang="en-US" sz="800" b="1" i="0" u="none" strike="noStrike" dirty="0">
                        <a:solidFill>
                          <a:schemeClr val="tx1"/>
                        </a:solidFill>
                        <a:effectLst/>
                        <a:latin typeface="Times New Roman" panose="02020603050405020304" pitchFamily="18" charset="0"/>
                        <a:cs typeface="Times New Roman" panose="02020603050405020304" pitchFamily="18" charset="0"/>
                      </a:endParaRPr>
                    </a:p>
                  </a:txBody>
                  <a:tcPr marL="3985" marR="3985" marT="398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800" b="1" u="none" strike="noStrike" dirty="0">
                          <a:solidFill>
                            <a:schemeClr val="tx1"/>
                          </a:solidFill>
                          <a:effectLst/>
                          <a:latin typeface="Times New Roman" panose="02020603050405020304" pitchFamily="18" charset="0"/>
                          <a:cs typeface="Times New Roman" panose="02020603050405020304" pitchFamily="18" charset="0"/>
                        </a:rPr>
                        <a:t>Morphology tested or discussed</a:t>
                      </a:r>
                      <a:endParaRPr lang="en-US" sz="800" b="1" i="0" u="none" strike="noStrike" dirty="0">
                        <a:solidFill>
                          <a:schemeClr val="tx1"/>
                        </a:solidFill>
                        <a:effectLst/>
                        <a:latin typeface="Times New Roman" panose="02020603050405020304" pitchFamily="18" charset="0"/>
                        <a:cs typeface="Times New Roman" panose="02020603050405020304" pitchFamily="18" charset="0"/>
                      </a:endParaRPr>
                    </a:p>
                  </a:txBody>
                  <a:tcPr marL="3985" marR="3985" marT="398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800" b="1" u="none" strike="noStrike" dirty="0">
                          <a:solidFill>
                            <a:schemeClr val="tx1"/>
                          </a:solidFill>
                          <a:effectLst/>
                          <a:latin typeface="Times New Roman" panose="02020603050405020304" pitchFamily="18" charset="0"/>
                          <a:cs typeface="Times New Roman" panose="02020603050405020304" pitchFamily="18" charset="0"/>
                        </a:rPr>
                        <a:t>Relevant findings</a:t>
                      </a:r>
                      <a:endParaRPr lang="en-US" sz="800" b="1" i="0" u="none" strike="noStrike" dirty="0">
                        <a:solidFill>
                          <a:schemeClr val="tx1"/>
                        </a:solidFill>
                        <a:effectLst/>
                        <a:latin typeface="Times New Roman" panose="02020603050405020304" pitchFamily="18" charset="0"/>
                        <a:cs typeface="Times New Roman" panose="02020603050405020304" pitchFamily="18" charset="0"/>
                      </a:endParaRPr>
                    </a:p>
                  </a:txBody>
                  <a:tcPr marL="3985" marR="3985" marT="398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800" b="1" u="none" strike="noStrike" dirty="0">
                          <a:solidFill>
                            <a:schemeClr val="tx1"/>
                          </a:solidFill>
                          <a:effectLst/>
                          <a:latin typeface="Times New Roman" panose="02020603050405020304" pitchFamily="18" charset="0"/>
                          <a:cs typeface="Times New Roman" panose="02020603050405020304" pitchFamily="18" charset="0"/>
                        </a:rPr>
                        <a:t>Morphological feature implicated</a:t>
                      </a:r>
                      <a:endParaRPr lang="en-US" sz="800" b="1" i="0" u="none" strike="noStrike" dirty="0">
                        <a:solidFill>
                          <a:schemeClr val="tx1"/>
                        </a:solidFill>
                        <a:effectLst/>
                        <a:latin typeface="Times New Roman" panose="02020603050405020304" pitchFamily="18" charset="0"/>
                        <a:cs typeface="Times New Roman" panose="02020603050405020304" pitchFamily="18" charset="0"/>
                      </a:endParaRPr>
                    </a:p>
                  </a:txBody>
                  <a:tcPr marL="3985" marR="3985" marT="398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73553438"/>
                  </a:ext>
                </a:extLst>
              </a:tr>
              <a:tr h="91440">
                <a:tc>
                  <a:txBody>
                    <a:bodyPr/>
                    <a:lstStyle/>
                    <a:p>
                      <a:pPr algn="ctr" rtl="0" fontAlgn="ctr"/>
                      <a:r>
                        <a:rPr lang="en-US" sz="800" b="0" u="none" strike="noStrike" dirty="0">
                          <a:solidFill>
                            <a:schemeClr val="tx1"/>
                          </a:solidFill>
                          <a:effectLst/>
                          <a:latin typeface="Times New Roman" panose="02020603050405020304" pitchFamily="18" charset="0"/>
                          <a:cs typeface="Times New Roman" panose="02020603050405020304" pitchFamily="18" charset="0"/>
                        </a:rPr>
                        <a:t>Protopopescu &amp; Beal 2015 </a:t>
                      </a:r>
                      <a:endParaRPr lang="en-US" sz="8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4163" marR="4163" marT="4163" marB="0" anchor="ctr">
                    <a:lnT w="12700" cap="flat" cmpd="sng" algn="ctr">
                      <a:solidFill>
                        <a:schemeClr val="tx1"/>
                      </a:solidFill>
                      <a:prstDash val="solid"/>
                      <a:round/>
                      <a:headEnd type="none" w="med" len="med"/>
                      <a:tailEnd type="none" w="med" len="med"/>
                    </a:lnT>
                    <a:noFill/>
                  </a:tcPr>
                </a:tc>
                <a:tc>
                  <a:txBody>
                    <a:bodyPr/>
                    <a:lstStyle/>
                    <a:p>
                      <a:pPr algn="ctr" rtl="0" fontAlgn="ctr"/>
                      <a:r>
                        <a:rPr lang="en-US" sz="800" b="0" i="0" u="none" strike="noStrike" dirty="0">
                          <a:solidFill>
                            <a:schemeClr val="tx1"/>
                          </a:solidFill>
                          <a:effectLst/>
                          <a:latin typeface="Times New Roman" panose="02020603050405020304" pitchFamily="18" charset="0"/>
                          <a:cs typeface="Times New Roman" panose="02020603050405020304" pitchFamily="18" charset="0"/>
                        </a:rPr>
                        <a:t>T</a:t>
                      </a:r>
                    </a:p>
                  </a:txBody>
                  <a:tcPr marL="9525" marR="9525" marT="9525" marB="0" anchor="ctr">
                    <a:lnT w="12700" cap="flat" cmpd="sng" algn="ctr">
                      <a:solidFill>
                        <a:schemeClr val="tx1"/>
                      </a:solidFill>
                      <a:prstDash val="solid"/>
                      <a:round/>
                      <a:headEnd type="none" w="med" len="med"/>
                      <a:tailEnd type="none" w="med" len="med"/>
                    </a:lnT>
                    <a:noFill/>
                  </a:tcPr>
                </a:tc>
                <a:tc>
                  <a:txBody>
                    <a:bodyPr/>
                    <a:lstStyle/>
                    <a:p>
                      <a:pPr algn="ctr" rtl="0" fontAlgn="ctr"/>
                      <a:r>
                        <a:rPr lang="en-US" sz="800" b="0" u="none" strike="noStrike" dirty="0">
                          <a:solidFill>
                            <a:schemeClr val="tx1"/>
                          </a:solidFill>
                          <a:effectLst/>
                          <a:latin typeface="Times New Roman" panose="02020603050405020304" pitchFamily="18" charset="0"/>
                          <a:cs typeface="Times New Roman" panose="02020603050405020304" pitchFamily="18" charset="0"/>
                        </a:rPr>
                        <a:t>Settlement of </a:t>
                      </a:r>
                      <a:r>
                        <a:rPr lang="en-US" sz="800" b="0" i="1" u="none" strike="noStrike" dirty="0">
                          <a:solidFill>
                            <a:schemeClr val="tx1"/>
                          </a:solidFill>
                          <a:effectLst/>
                          <a:latin typeface="Times New Roman" panose="02020603050405020304" pitchFamily="18" charset="0"/>
                          <a:cs typeface="Times New Roman" panose="02020603050405020304" pitchFamily="18" charset="0"/>
                        </a:rPr>
                        <a:t>M. edulis </a:t>
                      </a:r>
                      <a:r>
                        <a:rPr lang="en-US" sz="800" b="0" u="none" strike="noStrike" dirty="0">
                          <a:solidFill>
                            <a:schemeClr val="tx1"/>
                          </a:solidFill>
                          <a:effectLst/>
                          <a:latin typeface="Times New Roman" panose="02020603050405020304" pitchFamily="18" charset="0"/>
                          <a:cs typeface="Times New Roman" panose="02020603050405020304" pitchFamily="18" charset="0"/>
                        </a:rPr>
                        <a:t>larvae was higher on culture ropes that exhibited greater structural complexity with looped, rather than straight, filaments.</a:t>
                      </a:r>
                      <a:endParaRPr lang="en-US" sz="8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4163" marR="4163" marT="4163" marB="0" anchor="ctr">
                    <a:lnT w="12700" cap="flat" cmpd="sng" algn="ctr">
                      <a:solidFill>
                        <a:schemeClr val="tx1"/>
                      </a:solidFill>
                      <a:prstDash val="solid"/>
                      <a:round/>
                      <a:headEnd type="none" w="med" len="med"/>
                      <a:tailEnd type="none" w="med" len="med"/>
                    </a:lnT>
                    <a:noFill/>
                  </a:tcPr>
                </a:tc>
                <a:tc rowSpan="5">
                  <a:txBody>
                    <a:bodyPr/>
                    <a:lstStyle/>
                    <a:p>
                      <a:pPr algn="ctr" rtl="0" fontAlgn="ctr"/>
                      <a:r>
                        <a:rPr lang="en-US" sz="800" b="1" i="0" u="none" strike="noStrike" dirty="0">
                          <a:solidFill>
                            <a:schemeClr val="tx1"/>
                          </a:solidFill>
                          <a:effectLst/>
                          <a:latin typeface="Times New Roman" panose="02020603050405020304" pitchFamily="18" charset="0"/>
                          <a:cs typeface="Times New Roman" panose="02020603050405020304" pitchFamily="18" charset="0"/>
                        </a:rPr>
                        <a:t>Planes of Branching</a:t>
                      </a:r>
                    </a:p>
                  </a:txBody>
                  <a:tcPr marL="4163" marR="4163" marT="4163"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06719756"/>
                  </a:ext>
                </a:extLst>
              </a:tr>
              <a:tr h="91440">
                <a:tc>
                  <a:txBody>
                    <a:bodyPr/>
                    <a:lstStyle/>
                    <a:p>
                      <a:pPr algn="ctr" rtl="0" fontAlgn="ctr"/>
                      <a:r>
                        <a:rPr lang="en-US" sz="800" b="0" u="none" strike="noStrike" dirty="0">
                          <a:solidFill>
                            <a:schemeClr val="tx1"/>
                          </a:solidFill>
                          <a:effectLst/>
                          <a:latin typeface="Times New Roman" panose="02020603050405020304" pitchFamily="18" charset="0"/>
                          <a:cs typeface="Times New Roman" panose="02020603050405020304" pitchFamily="18" charset="0"/>
                        </a:rPr>
                        <a:t>Brenner &amp; Buck 2010</a:t>
                      </a:r>
                      <a:endParaRPr lang="en-US" sz="8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4163" marR="4163" marT="4163" marB="0" anchor="ctr">
                    <a:noFill/>
                  </a:tcPr>
                </a:tc>
                <a:tc>
                  <a:txBody>
                    <a:bodyPr/>
                    <a:lstStyle/>
                    <a:p>
                      <a:pPr algn="ctr" rtl="0" fontAlgn="ctr"/>
                      <a:r>
                        <a:rPr lang="en-US" sz="800" b="0" i="0" u="none" strike="noStrike" dirty="0">
                          <a:solidFill>
                            <a:schemeClr val="tx1"/>
                          </a:solidFill>
                          <a:effectLst/>
                          <a:latin typeface="Times New Roman" panose="02020603050405020304" pitchFamily="18" charset="0"/>
                          <a:cs typeface="Times New Roman" panose="02020603050405020304" pitchFamily="18" charset="0"/>
                        </a:rPr>
                        <a:t>T</a:t>
                      </a:r>
                    </a:p>
                  </a:txBody>
                  <a:tcPr marL="9525" marR="9525" marT="9525" marB="0" anchor="ctr">
                    <a:noFill/>
                  </a:tcPr>
                </a:tc>
                <a:tc>
                  <a:txBody>
                    <a:bodyPr/>
                    <a:lstStyle/>
                    <a:p>
                      <a:pPr algn="ctr" rtl="0" fontAlgn="ctr"/>
                      <a:r>
                        <a:rPr lang="en-US" sz="800" b="0" u="none" strike="noStrike" dirty="0">
                          <a:solidFill>
                            <a:schemeClr val="tx1"/>
                          </a:solidFill>
                          <a:effectLst/>
                          <a:latin typeface="Times New Roman" panose="02020603050405020304" pitchFamily="18" charset="0"/>
                          <a:cs typeface="Times New Roman" panose="02020603050405020304" pitchFamily="18" charset="0"/>
                        </a:rPr>
                        <a:t>Retention of </a:t>
                      </a:r>
                      <a:r>
                        <a:rPr lang="en-US" sz="800" b="0" i="1" u="none" strike="noStrike" dirty="0">
                          <a:solidFill>
                            <a:schemeClr val="tx1"/>
                          </a:solidFill>
                          <a:effectLst/>
                          <a:latin typeface="Times New Roman" panose="02020603050405020304" pitchFamily="18" charset="0"/>
                          <a:cs typeface="Times New Roman" panose="02020603050405020304" pitchFamily="18" charset="0"/>
                        </a:rPr>
                        <a:t>M. edulis </a:t>
                      </a:r>
                      <a:r>
                        <a:rPr lang="en-US" sz="800" b="0" u="none" strike="noStrike" dirty="0">
                          <a:solidFill>
                            <a:schemeClr val="tx1"/>
                          </a:solidFill>
                          <a:effectLst/>
                          <a:latin typeface="Times New Roman" panose="02020603050405020304" pitchFamily="18" charset="0"/>
                          <a:cs typeface="Times New Roman" panose="02020603050405020304" pitchFamily="18" charset="0"/>
                        </a:rPr>
                        <a:t>juveniles under exposed conditions was highest on artificial substrates with multi-layered filaments, which allowed mussels to attach to both the filaments and each other, while substrates with no filaments or filaments on fewer planes resulted in higher dislodgement of mussels at the periphery, which were only partially attached to the substrate or solely to each other.</a:t>
                      </a:r>
                      <a:endParaRPr lang="en-US" sz="8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4163" marR="4163" marT="4163" marB="0" anchor="ctr">
                    <a:noFill/>
                  </a:tcPr>
                </a:tc>
                <a:tc vMerge="1">
                  <a:txBody>
                    <a:bodyPr/>
                    <a:lstStyle/>
                    <a:p>
                      <a:pPr algn="ctr" rtl="0" fontAlgn="ctr"/>
                      <a:endParaRPr lang="en-US" sz="7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163" marR="4163" marT="4163" marB="0" anchor="ctr"/>
                </a:tc>
                <a:extLst>
                  <a:ext uri="{0D108BD9-81ED-4DB2-BD59-A6C34878D82A}">
                    <a16:rowId xmlns:a16="http://schemas.microsoft.com/office/drawing/2014/main" val="4276406966"/>
                  </a:ext>
                </a:extLst>
              </a:tr>
              <a:tr h="91440">
                <a:tc>
                  <a:txBody>
                    <a:bodyPr/>
                    <a:lstStyle/>
                    <a:p>
                      <a:pPr algn="ctr" rtl="0" fontAlgn="ctr"/>
                      <a:r>
                        <a:rPr lang="en-US" sz="800" b="0" u="none" strike="noStrike">
                          <a:solidFill>
                            <a:schemeClr val="tx1"/>
                          </a:solidFill>
                          <a:effectLst/>
                          <a:latin typeface="Times New Roman" panose="02020603050405020304" pitchFamily="18" charset="0"/>
                          <a:cs typeface="Times New Roman" panose="02020603050405020304" pitchFamily="18" charset="0"/>
                        </a:rPr>
                        <a:t>Dobretsov &amp; Wahl 2008</a:t>
                      </a:r>
                      <a:endParaRPr lang="en-US" sz="800" b="0" i="0" u="none" strike="noStrike">
                        <a:solidFill>
                          <a:schemeClr val="tx1"/>
                        </a:solidFill>
                        <a:effectLst/>
                        <a:latin typeface="Times New Roman" panose="02020603050405020304" pitchFamily="18" charset="0"/>
                        <a:cs typeface="Times New Roman" panose="02020603050405020304" pitchFamily="18" charset="0"/>
                      </a:endParaRPr>
                    </a:p>
                  </a:txBody>
                  <a:tcPr marL="4163" marR="4163" marT="4163" marB="0" anchor="ctr">
                    <a:noFill/>
                  </a:tcPr>
                </a:tc>
                <a:tc>
                  <a:txBody>
                    <a:bodyPr/>
                    <a:lstStyle/>
                    <a:p>
                      <a:pPr algn="ctr" rtl="0" fontAlgn="ctr"/>
                      <a:r>
                        <a:rPr lang="en-US" sz="800" b="0" i="0" u="none" strike="noStrike" dirty="0">
                          <a:solidFill>
                            <a:schemeClr val="tx1"/>
                          </a:solidFill>
                          <a:effectLst/>
                          <a:latin typeface="Times New Roman" panose="02020603050405020304" pitchFamily="18" charset="0"/>
                          <a:cs typeface="Times New Roman" panose="02020603050405020304" pitchFamily="18" charset="0"/>
                        </a:rPr>
                        <a:t>T</a:t>
                      </a:r>
                    </a:p>
                  </a:txBody>
                  <a:tcPr marL="9525" marR="9525" marT="9525" marB="0" anchor="ctr">
                    <a:noFill/>
                  </a:tcPr>
                </a:tc>
                <a:tc>
                  <a:txBody>
                    <a:bodyPr/>
                    <a:lstStyle/>
                    <a:p>
                      <a:pPr algn="ctr" rtl="0" fontAlgn="ctr"/>
                      <a:r>
                        <a:rPr lang="en-US" sz="800" b="0" u="none" strike="noStrike" dirty="0">
                          <a:solidFill>
                            <a:schemeClr val="tx1"/>
                          </a:solidFill>
                          <a:effectLst/>
                          <a:latin typeface="Times New Roman" panose="02020603050405020304" pitchFamily="18" charset="0"/>
                          <a:cs typeface="Times New Roman" panose="02020603050405020304" pitchFamily="18" charset="0"/>
                        </a:rPr>
                        <a:t>Settlement of </a:t>
                      </a:r>
                      <a:r>
                        <a:rPr lang="en-US" sz="800" b="0" i="1" u="none" strike="noStrike" dirty="0">
                          <a:solidFill>
                            <a:schemeClr val="tx1"/>
                          </a:solidFill>
                          <a:effectLst/>
                          <a:latin typeface="Times New Roman" panose="02020603050405020304" pitchFamily="18" charset="0"/>
                          <a:cs typeface="Times New Roman" panose="02020603050405020304" pitchFamily="18" charset="0"/>
                        </a:rPr>
                        <a:t>M. edulis </a:t>
                      </a:r>
                      <a:r>
                        <a:rPr lang="en-US" sz="800" b="0" u="none" strike="noStrike" dirty="0">
                          <a:solidFill>
                            <a:schemeClr val="tx1"/>
                          </a:solidFill>
                          <a:effectLst/>
                          <a:latin typeface="Times New Roman" panose="02020603050405020304" pitchFamily="18" charset="0"/>
                          <a:cs typeface="Times New Roman" panose="02020603050405020304" pitchFamily="18" charset="0"/>
                        </a:rPr>
                        <a:t>larvae onto plastic panels was initially highest where turbulence and shear stress was reduced at the centre of the planes, but larvae that were allowed to re-settle migrated into areas of higher shear stress at the edges of the planes, suggesting that settlement behaviour is influenced by microscale variations in water flow over each plane of the substrate.</a:t>
                      </a:r>
                      <a:endParaRPr lang="en-US" sz="8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4163" marR="4163" marT="4163" marB="0" anchor="ctr">
                    <a:noFill/>
                  </a:tcPr>
                </a:tc>
                <a:tc vMerge="1">
                  <a:txBody>
                    <a:bodyPr/>
                    <a:lstStyle/>
                    <a:p>
                      <a:pPr algn="ctr" rtl="0" fontAlgn="ctr"/>
                      <a:endParaRPr lang="en-US" sz="7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163" marR="4163" marT="4163" marB="0" anchor="ctr"/>
                </a:tc>
                <a:extLst>
                  <a:ext uri="{0D108BD9-81ED-4DB2-BD59-A6C34878D82A}">
                    <a16:rowId xmlns:a16="http://schemas.microsoft.com/office/drawing/2014/main" val="4196285929"/>
                  </a:ext>
                </a:extLst>
              </a:tr>
              <a:tr h="91440">
                <a:tc>
                  <a:txBody>
                    <a:bodyPr/>
                    <a:lstStyle/>
                    <a:p>
                      <a:pPr algn="ctr" rtl="0" fontAlgn="ctr"/>
                      <a:r>
                        <a:rPr lang="en-US" sz="800" b="0" u="none" strike="noStrike" dirty="0">
                          <a:solidFill>
                            <a:schemeClr val="tx1"/>
                          </a:solidFill>
                          <a:effectLst/>
                          <a:latin typeface="Times New Roman" panose="02020603050405020304" pitchFamily="18" charset="0"/>
                          <a:cs typeface="Times New Roman" panose="02020603050405020304" pitchFamily="18" charset="0"/>
                        </a:rPr>
                        <a:t>Filgueira et al. 2007</a:t>
                      </a:r>
                      <a:endParaRPr lang="en-US" sz="8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4163" marR="4163" marT="4163" marB="0" anchor="ctr">
                    <a:noFill/>
                  </a:tcPr>
                </a:tc>
                <a:tc>
                  <a:txBody>
                    <a:bodyPr/>
                    <a:lstStyle/>
                    <a:p>
                      <a:pPr algn="ctr" rtl="0" fontAlgn="ctr"/>
                      <a:r>
                        <a:rPr lang="en-US" sz="800" b="0" i="0" u="none" strike="noStrike" dirty="0">
                          <a:solidFill>
                            <a:schemeClr val="tx1"/>
                          </a:solidFill>
                          <a:effectLst/>
                          <a:latin typeface="Times New Roman" panose="02020603050405020304" pitchFamily="18" charset="0"/>
                          <a:cs typeface="Times New Roman" panose="02020603050405020304" pitchFamily="18" charset="0"/>
                        </a:rPr>
                        <a:t>T</a:t>
                      </a:r>
                    </a:p>
                  </a:txBody>
                  <a:tcPr marL="9525" marR="9525" marT="9525" marB="0" anchor="ctr">
                    <a:noFill/>
                  </a:tcPr>
                </a:tc>
                <a:tc>
                  <a:txBody>
                    <a:bodyPr/>
                    <a:lstStyle/>
                    <a:p>
                      <a:pPr algn="ctr" rtl="0" fontAlgn="ctr"/>
                      <a:r>
                        <a:rPr lang="en-US" sz="800" b="0" u="none" strike="noStrike" dirty="0">
                          <a:solidFill>
                            <a:schemeClr val="tx1"/>
                          </a:solidFill>
                          <a:effectLst/>
                          <a:latin typeface="Times New Roman" panose="02020603050405020304" pitchFamily="18" charset="0"/>
                          <a:cs typeface="Times New Roman" panose="02020603050405020304" pitchFamily="18" charset="0"/>
                        </a:rPr>
                        <a:t>Settlement of </a:t>
                      </a:r>
                      <a:r>
                        <a:rPr lang="en-US" sz="800" b="0" i="1" u="none" strike="noStrike" dirty="0">
                          <a:solidFill>
                            <a:schemeClr val="tx1"/>
                          </a:solidFill>
                          <a:effectLst/>
                          <a:latin typeface="Times New Roman" panose="02020603050405020304" pitchFamily="18" charset="0"/>
                          <a:cs typeface="Times New Roman" panose="02020603050405020304" pitchFamily="18" charset="0"/>
                        </a:rPr>
                        <a:t>M. galloprovincialis </a:t>
                      </a:r>
                      <a:r>
                        <a:rPr lang="en-US" sz="800" b="0" u="none" strike="noStrike" dirty="0">
                          <a:solidFill>
                            <a:schemeClr val="tx1"/>
                          </a:solidFill>
                          <a:effectLst/>
                          <a:latin typeface="Times New Roman" panose="02020603050405020304" pitchFamily="18" charset="0"/>
                          <a:cs typeface="Times New Roman" panose="02020603050405020304" pitchFamily="18" charset="0"/>
                        </a:rPr>
                        <a:t>larvae was higher on culture ropes with loops than on ropes without loops, and larger mussels were present on looped ropes, which was hypothesized to be the result of looped filaments offering more complex surface area for attachment, encouraging aggregation and creating greater refuge from predation and dislodgement.</a:t>
                      </a:r>
                      <a:endParaRPr lang="en-US" sz="8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4163" marR="4163" marT="4163" marB="0" anchor="ctr">
                    <a:noFill/>
                  </a:tcPr>
                </a:tc>
                <a:tc vMerge="1">
                  <a:txBody>
                    <a:bodyPr/>
                    <a:lstStyle/>
                    <a:p>
                      <a:pPr algn="ctr" rtl="0" fontAlgn="ctr"/>
                      <a:endParaRPr lang="en-US" sz="7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163" marR="4163" marT="4163" marB="0" anchor="ctr"/>
                </a:tc>
                <a:extLst>
                  <a:ext uri="{0D108BD9-81ED-4DB2-BD59-A6C34878D82A}">
                    <a16:rowId xmlns:a16="http://schemas.microsoft.com/office/drawing/2014/main" val="1015754594"/>
                  </a:ext>
                </a:extLst>
              </a:tr>
              <a:tr h="91440">
                <a:tc>
                  <a:txBody>
                    <a:bodyPr/>
                    <a:lstStyle/>
                    <a:p>
                      <a:pPr algn="ctr" rtl="0" fontAlgn="ctr"/>
                      <a:r>
                        <a:rPr lang="en-US" sz="800" b="0" u="none" strike="noStrike" dirty="0">
                          <a:solidFill>
                            <a:schemeClr val="tx1"/>
                          </a:solidFill>
                          <a:effectLst/>
                          <a:latin typeface="Times New Roman" panose="02020603050405020304" pitchFamily="18" charset="0"/>
                          <a:cs typeface="Times New Roman" panose="02020603050405020304" pitchFamily="18" charset="0"/>
                        </a:rPr>
                        <a:t>Walter &amp; Liebezeit 2003 </a:t>
                      </a:r>
                      <a:endParaRPr lang="en-US" sz="8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4163" marR="4163" marT="4163" marB="0" anchor="ctr">
                    <a:lnB w="12700" cap="flat" cmpd="sng" algn="ctr">
                      <a:solidFill>
                        <a:schemeClr val="tx1"/>
                      </a:solidFill>
                      <a:prstDash val="solid"/>
                      <a:round/>
                      <a:headEnd type="none" w="med" len="med"/>
                      <a:tailEnd type="none" w="med" len="med"/>
                    </a:lnB>
                    <a:noFill/>
                  </a:tcPr>
                </a:tc>
                <a:tc>
                  <a:txBody>
                    <a:bodyPr/>
                    <a:lstStyle/>
                    <a:p>
                      <a:pPr algn="ctr" rtl="0" fontAlgn="ctr"/>
                      <a:r>
                        <a:rPr lang="en-US" sz="800" b="0" i="0" u="none" strike="noStrike" dirty="0">
                          <a:solidFill>
                            <a:schemeClr val="tx1"/>
                          </a:solidFill>
                          <a:effectLst/>
                          <a:latin typeface="Times New Roman" panose="02020603050405020304" pitchFamily="18" charset="0"/>
                          <a:cs typeface="Times New Roman" panose="02020603050405020304" pitchFamily="18" charset="0"/>
                        </a:rPr>
                        <a:t>T</a:t>
                      </a:r>
                    </a:p>
                  </a:txBody>
                  <a:tcPr marL="9525" marR="9525" marT="9525" marB="0" anchor="ctr">
                    <a:lnB w="12700" cap="flat" cmpd="sng" algn="ctr">
                      <a:solidFill>
                        <a:schemeClr val="tx1"/>
                      </a:solidFill>
                      <a:prstDash val="solid"/>
                      <a:round/>
                      <a:headEnd type="none" w="med" len="med"/>
                      <a:tailEnd type="none" w="med" len="med"/>
                    </a:lnB>
                    <a:noFill/>
                  </a:tcPr>
                </a:tc>
                <a:tc>
                  <a:txBody>
                    <a:bodyPr/>
                    <a:lstStyle/>
                    <a:p>
                      <a:pPr algn="ctr" rtl="0" fontAlgn="ctr"/>
                      <a:r>
                        <a:rPr lang="en-US" sz="800" b="0" u="none" strike="noStrike" dirty="0">
                          <a:solidFill>
                            <a:schemeClr val="tx1"/>
                          </a:solidFill>
                          <a:effectLst/>
                          <a:latin typeface="Times New Roman" panose="02020603050405020304" pitchFamily="18" charset="0"/>
                          <a:cs typeface="Times New Roman" panose="02020603050405020304" pitchFamily="18" charset="0"/>
                        </a:rPr>
                        <a:t>Settlement of </a:t>
                      </a:r>
                      <a:r>
                        <a:rPr lang="en-US" sz="800" b="0" i="1" u="none" strike="noStrike" dirty="0">
                          <a:solidFill>
                            <a:schemeClr val="tx1"/>
                          </a:solidFill>
                          <a:effectLst/>
                          <a:latin typeface="Times New Roman" panose="02020603050405020304" pitchFamily="18" charset="0"/>
                          <a:cs typeface="Times New Roman" panose="02020603050405020304" pitchFamily="18" charset="0"/>
                        </a:rPr>
                        <a:t>M. edulis </a:t>
                      </a:r>
                      <a:r>
                        <a:rPr lang="en-US" sz="800" b="0" u="none" strike="noStrike" dirty="0">
                          <a:solidFill>
                            <a:schemeClr val="tx1"/>
                          </a:solidFill>
                          <a:effectLst/>
                          <a:latin typeface="Times New Roman" panose="02020603050405020304" pitchFamily="18" charset="0"/>
                          <a:cs typeface="Times New Roman" panose="02020603050405020304" pitchFamily="18" charset="0"/>
                        </a:rPr>
                        <a:t>larvae was higher on artificial substrates comprised of densely packed, thin filaments that branched across multiple planes, compared to substrates with wider branches comprised of mesh panels or wooden pegs secured to ropes across a single plane.</a:t>
                      </a:r>
                      <a:endParaRPr lang="en-US" sz="8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4163" marR="4163" marT="4163" marB="0" anchor="ctr">
                    <a:lnB w="12700" cap="flat" cmpd="sng" algn="ctr">
                      <a:solidFill>
                        <a:schemeClr val="tx1"/>
                      </a:solidFill>
                      <a:prstDash val="solid"/>
                      <a:round/>
                      <a:headEnd type="none" w="med" len="med"/>
                      <a:tailEnd type="none" w="med" len="med"/>
                    </a:lnB>
                    <a:noFill/>
                  </a:tcPr>
                </a:tc>
                <a:tc vMerge="1">
                  <a:txBody>
                    <a:bodyPr/>
                    <a:lstStyle/>
                    <a:p>
                      <a:pPr algn="ctr" rtl="0" fontAlgn="ctr"/>
                      <a:endParaRPr lang="en-US" sz="7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163" marR="4163" marT="4163" marB="0" anchor="ctr"/>
                </a:tc>
                <a:extLst>
                  <a:ext uri="{0D108BD9-81ED-4DB2-BD59-A6C34878D82A}">
                    <a16:rowId xmlns:a16="http://schemas.microsoft.com/office/drawing/2014/main" val="4268897843"/>
                  </a:ext>
                </a:extLst>
              </a:tr>
              <a:tr h="91440">
                <a:tc>
                  <a:txBody>
                    <a:bodyPr/>
                    <a:lstStyle/>
                    <a:p>
                      <a:pPr algn="ctr" rtl="0" fontAlgn="b"/>
                      <a:r>
                        <a:rPr lang="en-US" sz="800" b="0" u="none" strike="noStrike" dirty="0">
                          <a:solidFill>
                            <a:schemeClr val="tx1"/>
                          </a:solidFill>
                          <a:effectLst/>
                          <a:latin typeface="Times New Roman" panose="02020603050405020304" pitchFamily="18" charset="0"/>
                          <a:cs typeface="Times New Roman" panose="02020603050405020304" pitchFamily="18" charset="0"/>
                        </a:rPr>
                        <a:t>Wu &amp; Jeffs 2025; Wu et al. 2025</a:t>
                      </a:r>
                      <a:endParaRPr lang="en-US" sz="8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4163" marR="4163" marT="4163" marB="0" anchor="ctr">
                    <a:lnT w="12700" cap="flat" cmpd="sng" algn="ctr">
                      <a:solidFill>
                        <a:schemeClr val="tx1"/>
                      </a:solidFill>
                      <a:prstDash val="solid"/>
                      <a:round/>
                      <a:headEnd type="none" w="med" len="med"/>
                      <a:tailEnd type="none" w="med" len="med"/>
                    </a:lnT>
                    <a:noFill/>
                  </a:tcPr>
                </a:tc>
                <a:tc>
                  <a:txBody>
                    <a:bodyPr/>
                    <a:lstStyle/>
                    <a:p>
                      <a:pPr algn="ctr" rtl="0" fontAlgn="ctr"/>
                      <a:r>
                        <a:rPr lang="en-US" sz="800" b="0" i="0" u="none" strike="noStrike" dirty="0">
                          <a:solidFill>
                            <a:schemeClr val="tx1"/>
                          </a:solidFill>
                          <a:effectLst/>
                          <a:latin typeface="Times New Roman" panose="02020603050405020304" pitchFamily="18" charset="0"/>
                          <a:cs typeface="Times New Roman" panose="02020603050405020304" pitchFamily="18" charset="0"/>
                        </a:rPr>
                        <a:t>T</a:t>
                      </a:r>
                    </a:p>
                  </a:txBody>
                  <a:tcPr marL="9525" marR="9525" marT="9525" marB="0" anchor="ctr">
                    <a:lnT w="12700" cap="flat" cmpd="sng" algn="ctr">
                      <a:solidFill>
                        <a:schemeClr val="tx1"/>
                      </a:solidFill>
                      <a:prstDash val="solid"/>
                      <a:round/>
                      <a:headEnd type="none" w="med" len="med"/>
                      <a:tailEnd type="none" w="med" len="med"/>
                    </a:lnT>
                    <a:noFill/>
                  </a:tcPr>
                </a:tc>
                <a:tc>
                  <a:txBody>
                    <a:bodyPr/>
                    <a:lstStyle/>
                    <a:p>
                      <a:pPr algn="ctr" rtl="0" fontAlgn="ctr"/>
                      <a:r>
                        <a:rPr lang="en-US" sz="800" b="0" u="none" strike="noStrike" dirty="0">
                          <a:solidFill>
                            <a:schemeClr val="tx1"/>
                          </a:solidFill>
                          <a:effectLst/>
                          <a:latin typeface="Times New Roman" panose="02020603050405020304" pitchFamily="18" charset="0"/>
                          <a:cs typeface="Times New Roman" panose="02020603050405020304" pitchFamily="18" charset="0"/>
                        </a:rPr>
                        <a:t>Settlement of </a:t>
                      </a:r>
                      <a:r>
                        <a:rPr lang="en-US" sz="800" b="0" i="1" u="none" strike="noStrike" dirty="0">
                          <a:solidFill>
                            <a:schemeClr val="tx1"/>
                          </a:solidFill>
                          <a:effectLst/>
                          <a:latin typeface="Times New Roman" panose="02020603050405020304" pitchFamily="18" charset="0"/>
                          <a:cs typeface="Times New Roman" panose="02020603050405020304" pitchFamily="18" charset="0"/>
                        </a:rPr>
                        <a:t>P. canaliculus </a:t>
                      </a:r>
                      <a:r>
                        <a:rPr lang="en-US" sz="800" b="0" u="none" strike="noStrike" dirty="0">
                          <a:solidFill>
                            <a:schemeClr val="tx1"/>
                          </a:solidFill>
                          <a:effectLst/>
                          <a:latin typeface="Times New Roman" panose="02020603050405020304" pitchFamily="18" charset="0"/>
                          <a:cs typeface="Times New Roman" panose="02020603050405020304" pitchFamily="18" charset="0"/>
                        </a:rPr>
                        <a:t>pediveligers onto plastic analogues of macroalgae increased with decreasing branch width.</a:t>
                      </a:r>
                      <a:endParaRPr lang="en-US" sz="8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4163" marR="4163" marT="4163" marB="0" anchor="ctr">
                    <a:lnT w="12700" cap="flat" cmpd="sng" algn="ctr">
                      <a:solidFill>
                        <a:schemeClr val="tx1"/>
                      </a:solidFill>
                      <a:prstDash val="solid"/>
                      <a:round/>
                      <a:headEnd type="none" w="med" len="med"/>
                      <a:tailEnd type="none" w="med" len="med"/>
                    </a:lnT>
                    <a:noFill/>
                  </a:tcPr>
                </a:tc>
                <a:tc rowSpan="14">
                  <a:txBody>
                    <a:bodyPr/>
                    <a:lstStyle/>
                    <a:p>
                      <a:pPr algn="ctr" rtl="0" fontAlgn="ctr"/>
                      <a:r>
                        <a:rPr lang="en-US" sz="800" b="1" u="none" strike="noStrike" dirty="0">
                          <a:solidFill>
                            <a:schemeClr val="tx1"/>
                          </a:solidFill>
                          <a:effectLst/>
                          <a:latin typeface="Times New Roman" panose="02020603050405020304" pitchFamily="18" charset="0"/>
                          <a:cs typeface="Times New Roman" panose="02020603050405020304" pitchFamily="18" charset="0"/>
                        </a:rPr>
                        <a:t>Branch Width</a:t>
                      </a:r>
                      <a:endParaRPr lang="en-US" sz="800" b="1" i="0" u="none" strike="noStrike" dirty="0">
                        <a:solidFill>
                          <a:schemeClr val="tx1"/>
                        </a:solidFill>
                        <a:effectLst/>
                        <a:latin typeface="Times New Roman" panose="02020603050405020304" pitchFamily="18" charset="0"/>
                        <a:cs typeface="Times New Roman" panose="02020603050405020304" pitchFamily="18" charset="0"/>
                      </a:endParaRPr>
                    </a:p>
                  </a:txBody>
                  <a:tcPr marL="4163" marR="4163" marT="4163"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24095942"/>
                  </a:ext>
                </a:extLst>
              </a:tr>
              <a:tr h="0">
                <a:tc>
                  <a:txBody>
                    <a:bodyPr/>
                    <a:lstStyle/>
                    <a:p>
                      <a:pPr algn="ctr" rtl="0" fontAlgn="ctr"/>
                      <a:r>
                        <a:rPr lang="en-US" sz="800" b="0" u="none" strike="noStrike">
                          <a:solidFill>
                            <a:schemeClr val="tx1"/>
                          </a:solidFill>
                          <a:effectLst/>
                          <a:latin typeface="Times New Roman" panose="02020603050405020304" pitchFamily="18" charset="0"/>
                          <a:cs typeface="Times New Roman" panose="02020603050405020304" pitchFamily="18" charset="0"/>
                        </a:rPr>
                        <a:t>Wu 2018</a:t>
                      </a:r>
                      <a:endParaRPr lang="en-US" sz="800" b="0" i="0" u="none" strike="noStrike">
                        <a:solidFill>
                          <a:schemeClr val="tx1"/>
                        </a:solidFill>
                        <a:effectLst/>
                        <a:latin typeface="Times New Roman" panose="02020603050405020304" pitchFamily="18" charset="0"/>
                        <a:cs typeface="Times New Roman" panose="02020603050405020304" pitchFamily="18" charset="0"/>
                      </a:endParaRPr>
                    </a:p>
                  </a:txBody>
                  <a:tcPr marL="4163" marR="4163" marT="4163" marB="0" anchor="ctr">
                    <a:lnB w="12700" cmpd="sng">
                      <a:noFill/>
                    </a:lnB>
                    <a:noFill/>
                  </a:tcPr>
                </a:tc>
                <a:tc>
                  <a:txBody>
                    <a:bodyPr/>
                    <a:lstStyle/>
                    <a:p>
                      <a:pPr algn="ctr" rtl="0" fontAlgn="ctr"/>
                      <a:r>
                        <a:rPr lang="en-US" sz="800" b="0" i="0" u="none" strike="noStrike" dirty="0">
                          <a:solidFill>
                            <a:schemeClr val="tx1"/>
                          </a:solidFill>
                          <a:effectLst/>
                          <a:latin typeface="Times New Roman" panose="02020603050405020304" pitchFamily="18" charset="0"/>
                          <a:cs typeface="Times New Roman" panose="02020603050405020304" pitchFamily="18" charset="0"/>
                        </a:rPr>
                        <a:t>T</a:t>
                      </a:r>
                    </a:p>
                  </a:txBody>
                  <a:tcPr marL="9525" marR="9525" marT="9525" marB="0" anchor="ctr">
                    <a:lnB w="12700" cmpd="sng">
                      <a:noFill/>
                    </a:lnB>
                    <a:noFill/>
                  </a:tcPr>
                </a:tc>
                <a:tc>
                  <a:txBody>
                    <a:bodyPr/>
                    <a:lstStyle/>
                    <a:p>
                      <a:pPr algn="ctr" rtl="0" fontAlgn="ctr"/>
                      <a:r>
                        <a:rPr lang="en-US" sz="800" b="0" i="1" u="none" strike="noStrike" dirty="0">
                          <a:solidFill>
                            <a:schemeClr val="tx1"/>
                          </a:solidFill>
                          <a:effectLst/>
                          <a:latin typeface="Times New Roman" panose="02020603050405020304" pitchFamily="18" charset="0"/>
                          <a:cs typeface="Times New Roman" panose="02020603050405020304" pitchFamily="18" charset="0"/>
                        </a:rPr>
                        <a:t>P. canaliculus </a:t>
                      </a:r>
                      <a:r>
                        <a:rPr lang="en-US" sz="800" b="0" u="none" strike="noStrike" dirty="0">
                          <a:solidFill>
                            <a:schemeClr val="tx1"/>
                          </a:solidFill>
                          <a:effectLst/>
                          <a:latin typeface="Times New Roman" panose="02020603050405020304" pitchFamily="18" charset="0"/>
                          <a:cs typeface="Times New Roman" panose="02020603050405020304" pitchFamily="18" charset="0"/>
                        </a:rPr>
                        <a:t>pediveligers settled in a more clustered distribution on plastic analogues of macroalgae with narrower branch widths but settled in a more dispersed distribution on substrates with broader branch widths, despite no difference in settlement densities. In another experiment, settlement densities were higher on the textured sides, compared to the smooth sides, of the widest branches but not for the narrower branches. </a:t>
                      </a:r>
                      <a:endParaRPr lang="en-US" sz="800" b="0" i="1" u="none" strike="noStrike" dirty="0">
                        <a:solidFill>
                          <a:schemeClr val="tx1"/>
                        </a:solidFill>
                        <a:effectLst/>
                        <a:latin typeface="Times New Roman" panose="02020603050405020304" pitchFamily="18" charset="0"/>
                        <a:cs typeface="Times New Roman" panose="02020603050405020304" pitchFamily="18" charset="0"/>
                      </a:endParaRPr>
                    </a:p>
                  </a:txBody>
                  <a:tcPr marL="4163" marR="4163" marT="4163" marB="0" anchor="ctr">
                    <a:lnB w="12700" cmpd="sng">
                      <a:noFill/>
                    </a:lnB>
                    <a:noFill/>
                  </a:tcPr>
                </a:tc>
                <a:tc vMerge="1">
                  <a:txBody>
                    <a:bodyPr/>
                    <a:lstStyle/>
                    <a:p>
                      <a:endParaRPr lang="en-US"/>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267755003"/>
                  </a:ext>
                </a:extLst>
              </a:tr>
              <a:tr h="0">
                <a:tc>
                  <a:txBody>
                    <a:bodyPr/>
                    <a:lstStyle/>
                    <a:p>
                      <a:pPr algn="ctr" rtl="0" fontAlgn="ctr"/>
                      <a:r>
                        <a:rPr lang="en-US" sz="800" b="0" u="none" strike="noStrike" dirty="0">
                          <a:solidFill>
                            <a:schemeClr val="tx1"/>
                          </a:solidFill>
                          <a:effectLst/>
                          <a:latin typeface="Times New Roman" panose="02020603050405020304" pitchFamily="18" charset="0"/>
                          <a:cs typeface="Times New Roman" panose="02020603050405020304" pitchFamily="18" charset="0"/>
                        </a:rPr>
                        <a:t>Aghzar et al. 2012</a:t>
                      </a:r>
                      <a:endParaRPr lang="en-US" sz="8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4163" marR="4163" marT="4163" marB="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r>
                        <a:rPr lang="en-US" sz="800" b="0" i="0" u="none" strike="noStrike" dirty="0">
                          <a:solidFill>
                            <a:schemeClr val="tx1"/>
                          </a:solidFill>
                          <a:effectLst/>
                          <a:latin typeface="Times New Roman" panose="02020603050405020304" pitchFamily="18" charset="0"/>
                          <a:cs typeface="Times New Roman" panose="02020603050405020304" pitchFamily="18" charset="0"/>
                        </a:rPr>
                        <a:t>T</a:t>
                      </a:r>
                    </a:p>
                  </a:txBody>
                  <a:tcPr marL="9525" marR="9525" marT="9525" marB="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r>
                        <a:rPr lang="en-US" sz="800" b="0" u="none" strike="noStrike" dirty="0">
                          <a:solidFill>
                            <a:schemeClr val="tx1"/>
                          </a:solidFill>
                          <a:effectLst/>
                          <a:latin typeface="Times New Roman" panose="02020603050405020304" pitchFamily="18" charset="0"/>
                          <a:cs typeface="Times New Roman" panose="02020603050405020304" pitchFamily="18" charset="0"/>
                        </a:rPr>
                        <a:t>Settlement of </a:t>
                      </a:r>
                      <a:r>
                        <a:rPr lang="en-US" sz="800" b="0" i="1" u="none" strike="noStrike" dirty="0">
                          <a:solidFill>
                            <a:schemeClr val="tx1"/>
                          </a:solidFill>
                          <a:effectLst/>
                          <a:latin typeface="Times New Roman" panose="02020603050405020304" pitchFamily="18" charset="0"/>
                          <a:cs typeface="Times New Roman" panose="02020603050405020304" pitchFamily="18" charset="0"/>
                        </a:rPr>
                        <a:t>M. galloprovincialis </a:t>
                      </a:r>
                      <a:r>
                        <a:rPr lang="en-US" sz="800" b="0" u="none" strike="noStrike" dirty="0">
                          <a:solidFill>
                            <a:schemeClr val="tx1"/>
                          </a:solidFill>
                          <a:effectLst/>
                          <a:latin typeface="Times New Roman" panose="02020603050405020304" pitchFamily="18" charset="0"/>
                          <a:cs typeface="Times New Roman" panose="02020603050405020304" pitchFamily="18" charset="0"/>
                        </a:rPr>
                        <a:t>larvae was higher onto braided nylon ropes with thicker diameters than onto ropes with thin diameters.</a:t>
                      </a:r>
                      <a:endParaRPr lang="en-US" sz="8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4163" marR="4163" marT="4163" marB="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endParaRPr lang="en-US"/>
                    </a:p>
                  </a:txBody>
                  <a:tcPr/>
                </a:tc>
                <a:extLst>
                  <a:ext uri="{0D108BD9-81ED-4DB2-BD59-A6C34878D82A}">
                    <a16:rowId xmlns:a16="http://schemas.microsoft.com/office/drawing/2014/main" val="3086138322"/>
                  </a:ext>
                </a:extLst>
              </a:tr>
              <a:tr h="91440">
                <a:tc>
                  <a:txBody>
                    <a:bodyPr/>
                    <a:lstStyle/>
                    <a:p>
                      <a:pPr algn="ctr" rtl="0" fontAlgn="ctr"/>
                      <a:r>
                        <a:rPr lang="en-US" sz="800" b="0" u="none" strike="noStrike">
                          <a:solidFill>
                            <a:schemeClr val="tx1"/>
                          </a:solidFill>
                          <a:effectLst/>
                          <a:latin typeface="Times New Roman" panose="02020603050405020304" pitchFamily="18" charset="0"/>
                          <a:cs typeface="Times New Roman" panose="02020603050405020304" pitchFamily="18" charset="0"/>
                        </a:rPr>
                        <a:t>Brenner &amp; Buck 2010</a:t>
                      </a:r>
                      <a:endParaRPr lang="en-US" sz="800" b="0" i="0" u="none" strike="noStrike">
                        <a:solidFill>
                          <a:schemeClr val="tx1"/>
                        </a:solidFill>
                        <a:effectLst/>
                        <a:latin typeface="Times New Roman" panose="02020603050405020304" pitchFamily="18" charset="0"/>
                        <a:cs typeface="Times New Roman" panose="02020603050405020304" pitchFamily="18" charset="0"/>
                      </a:endParaRPr>
                    </a:p>
                  </a:txBody>
                  <a:tcPr marL="4163" marR="4163" marT="4163" marB="0" anchor="ctr">
                    <a:lnT w="12700" cap="flat" cmpd="sng" algn="ctr">
                      <a:noFill/>
                      <a:prstDash val="solid"/>
                      <a:round/>
                      <a:headEnd type="none" w="med" len="med"/>
                      <a:tailEnd type="none" w="med" len="med"/>
                    </a:lnT>
                    <a:noFill/>
                  </a:tcPr>
                </a:tc>
                <a:tc>
                  <a:txBody>
                    <a:bodyPr/>
                    <a:lstStyle/>
                    <a:p>
                      <a:pPr algn="ctr" rtl="0" fontAlgn="ctr"/>
                      <a:r>
                        <a:rPr lang="en-US" sz="800" b="0" i="0" u="none" strike="noStrike" dirty="0">
                          <a:solidFill>
                            <a:schemeClr val="tx1"/>
                          </a:solidFill>
                          <a:effectLst/>
                          <a:latin typeface="Times New Roman" panose="02020603050405020304" pitchFamily="18" charset="0"/>
                          <a:cs typeface="Times New Roman" panose="02020603050405020304" pitchFamily="18" charset="0"/>
                        </a:rPr>
                        <a:t>T</a:t>
                      </a:r>
                    </a:p>
                  </a:txBody>
                  <a:tcPr marL="9525" marR="9525" marT="9525" marB="0" anchor="ctr">
                    <a:lnT w="12700" cap="flat" cmpd="sng" algn="ctr">
                      <a:noFill/>
                      <a:prstDash val="solid"/>
                      <a:round/>
                      <a:headEnd type="none" w="med" len="med"/>
                      <a:tailEnd type="none" w="med" len="med"/>
                    </a:lnT>
                    <a:noFill/>
                  </a:tcPr>
                </a:tc>
                <a:tc>
                  <a:txBody>
                    <a:bodyPr/>
                    <a:lstStyle/>
                    <a:p>
                      <a:pPr algn="ctr" rtl="0" fontAlgn="ctr"/>
                      <a:r>
                        <a:rPr lang="en-US" sz="800" b="0" u="none" strike="noStrike" dirty="0">
                          <a:solidFill>
                            <a:schemeClr val="tx1"/>
                          </a:solidFill>
                          <a:effectLst/>
                          <a:latin typeface="Times New Roman" panose="02020603050405020304" pitchFamily="18" charset="0"/>
                          <a:cs typeface="Times New Roman" panose="02020603050405020304" pitchFamily="18" charset="0"/>
                        </a:rPr>
                        <a:t>Settlement of </a:t>
                      </a:r>
                      <a:r>
                        <a:rPr lang="en-US" sz="800" b="0" i="1" u="none" strike="noStrike" dirty="0">
                          <a:solidFill>
                            <a:schemeClr val="tx1"/>
                          </a:solidFill>
                          <a:effectLst/>
                          <a:latin typeface="Times New Roman" panose="02020603050405020304" pitchFamily="18" charset="0"/>
                          <a:cs typeface="Times New Roman" panose="02020603050405020304" pitchFamily="18" charset="0"/>
                        </a:rPr>
                        <a:t>M. edulis </a:t>
                      </a:r>
                      <a:r>
                        <a:rPr lang="en-US" sz="800" b="0" u="none" strike="noStrike" dirty="0">
                          <a:solidFill>
                            <a:schemeClr val="tx1"/>
                          </a:solidFill>
                          <a:effectLst/>
                          <a:latin typeface="Times New Roman" panose="02020603050405020304" pitchFamily="18" charset="0"/>
                          <a:cs typeface="Times New Roman" panose="02020603050405020304" pitchFamily="18" charset="0"/>
                        </a:rPr>
                        <a:t>larvae was highest on artificial substrates made of fleece or felt-like material comprised of thin, tightly interwoven filaments than on substrates made from thicker rope or natural coconut fibres, but fleece substrates demonstrated greater loss of mussels to hydrodynamic dislodgement than rope substrates as mussels grew larger because the larger filaments provided sturdier attachment.</a:t>
                      </a:r>
                      <a:endParaRPr lang="en-US" sz="8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4163" marR="4163" marT="4163" marB="0" anchor="ctr">
                    <a:lnT w="12700" cap="flat" cmpd="sng" algn="ctr">
                      <a:noFill/>
                      <a:prstDash val="solid"/>
                      <a:round/>
                      <a:headEnd type="none" w="med" len="med"/>
                      <a:tailEnd type="none" w="med" len="med"/>
                    </a:lnT>
                    <a:noFill/>
                  </a:tcPr>
                </a:tc>
                <a:tc vMerge="1">
                  <a:txBody>
                    <a:bodyPr/>
                    <a:lstStyle/>
                    <a:p>
                      <a:endParaRPr lang="en-US"/>
                    </a:p>
                  </a:txBody>
                  <a:tcPr>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95672013"/>
                  </a:ext>
                </a:extLst>
              </a:tr>
              <a:tr h="0">
                <a:tc>
                  <a:txBody>
                    <a:bodyPr/>
                    <a:lstStyle/>
                    <a:p>
                      <a:pPr algn="ctr" rtl="0" fontAlgn="ctr"/>
                      <a:r>
                        <a:rPr lang="en-US" sz="800" b="0" u="none" strike="noStrike">
                          <a:solidFill>
                            <a:schemeClr val="tx1"/>
                          </a:solidFill>
                          <a:effectLst/>
                          <a:latin typeface="Times New Roman" panose="02020603050405020304" pitchFamily="18" charset="0"/>
                          <a:cs typeface="Times New Roman" panose="02020603050405020304" pitchFamily="18" charset="0"/>
                        </a:rPr>
                        <a:t>Yang et al. 2007</a:t>
                      </a:r>
                      <a:endParaRPr lang="en-US" sz="800" b="0" i="0" u="none" strike="noStrike">
                        <a:solidFill>
                          <a:schemeClr val="tx1"/>
                        </a:solidFill>
                        <a:effectLst/>
                        <a:latin typeface="Times New Roman" panose="02020603050405020304" pitchFamily="18" charset="0"/>
                        <a:cs typeface="Times New Roman" panose="02020603050405020304" pitchFamily="18" charset="0"/>
                      </a:endParaRPr>
                    </a:p>
                  </a:txBody>
                  <a:tcPr marL="4163" marR="4163" marT="4163" marB="0" anchor="ctr">
                    <a:noFill/>
                  </a:tcPr>
                </a:tc>
                <a:tc>
                  <a:txBody>
                    <a:bodyPr/>
                    <a:lstStyle/>
                    <a:p>
                      <a:pPr algn="ctr" rtl="0" fontAlgn="ctr"/>
                      <a:r>
                        <a:rPr lang="en-US" sz="800" b="0" i="0" u="none" strike="noStrike" dirty="0">
                          <a:solidFill>
                            <a:schemeClr val="tx1"/>
                          </a:solidFill>
                          <a:effectLst/>
                          <a:latin typeface="Times New Roman" panose="02020603050405020304" pitchFamily="18" charset="0"/>
                          <a:cs typeface="Times New Roman" panose="02020603050405020304" pitchFamily="18" charset="0"/>
                        </a:rPr>
                        <a:t>T</a:t>
                      </a:r>
                    </a:p>
                  </a:txBody>
                  <a:tcPr marL="9525" marR="9525" marT="9525" marB="0" anchor="ctr">
                    <a:noFill/>
                  </a:tcPr>
                </a:tc>
                <a:tc>
                  <a:txBody>
                    <a:bodyPr/>
                    <a:lstStyle/>
                    <a:p>
                      <a:pPr algn="ctr" rtl="0" fontAlgn="ctr"/>
                      <a:r>
                        <a:rPr lang="en-US" sz="800" b="0" u="none" strike="noStrike" dirty="0">
                          <a:solidFill>
                            <a:schemeClr val="tx1"/>
                          </a:solidFill>
                          <a:effectLst/>
                          <a:latin typeface="Times New Roman" panose="02020603050405020304" pitchFamily="18" charset="0"/>
                          <a:cs typeface="Times New Roman" panose="02020603050405020304" pitchFamily="18" charset="0"/>
                        </a:rPr>
                        <a:t>Settlement densities of </a:t>
                      </a:r>
                      <a:r>
                        <a:rPr lang="en-US" sz="800" b="0" i="1" u="none" strike="noStrike" dirty="0">
                          <a:solidFill>
                            <a:schemeClr val="tx1"/>
                          </a:solidFill>
                          <a:effectLst/>
                          <a:latin typeface="Times New Roman" panose="02020603050405020304" pitchFamily="18" charset="0"/>
                          <a:cs typeface="Times New Roman" panose="02020603050405020304" pitchFamily="18" charset="0"/>
                        </a:rPr>
                        <a:t>M. galloprovincialis </a:t>
                      </a:r>
                      <a:r>
                        <a:rPr lang="en-US" sz="800" b="0" u="none" strike="noStrike" dirty="0">
                          <a:solidFill>
                            <a:schemeClr val="tx1"/>
                          </a:solidFill>
                          <a:effectLst/>
                          <a:latin typeface="Times New Roman" panose="02020603050405020304" pitchFamily="18" charset="0"/>
                          <a:cs typeface="Times New Roman" panose="02020603050405020304" pitchFamily="18" charset="0"/>
                        </a:rPr>
                        <a:t>larvae were highest on "filamentous" algae species that have narrower branch widths than algae described as having “cylindrical,” “phylloid,” “flabellate,” “palmate,” or “pinnate” branch shapes.</a:t>
                      </a:r>
                      <a:endParaRPr lang="en-US" sz="8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4163" marR="4163" marT="4163" marB="0" anchor="ctr">
                    <a:noFill/>
                  </a:tcPr>
                </a:tc>
                <a:tc vMerge="1">
                  <a:txBody>
                    <a:bodyPr/>
                    <a:lstStyle/>
                    <a:p>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1702401"/>
                  </a:ext>
                </a:extLst>
              </a:tr>
              <a:tr h="0">
                <a:tc>
                  <a:txBody>
                    <a:bodyPr/>
                    <a:lstStyle/>
                    <a:p>
                      <a:pPr algn="ctr" rtl="0" fontAlgn="ctr"/>
                      <a:r>
                        <a:rPr lang="en-US" sz="800" b="0" u="none" strike="noStrike">
                          <a:solidFill>
                            <a:schemeClr val="tx1"/>
                          </a:solidFill>
                          <a:effectLst/>
                          <a:latin typeface="Times New Roman" panose="02020603050405020304" pitchFamily="18" charset="0"/>
                          <a:cs typeface="Times New Roman" panose="02020603050405020304" pitchFamily="18" charset="0"/>
                        </a:rPr>
                        <a:t>Walter &amp; Liebezeit 2003 </a:t>
                      </a:r>
                      <a:endParaRPr lang="en-US" sz="800" b="0" i="0" u="none" strike="noStrike">
                        <a:solidFill>
                          <a:schemeClr val="tx1"/>
                        </a:solidFill>
                        <a:effectLst/>
                        <a:latin typeface="Times New Roman" panose="02020603050405020304" pitchFamily="18" charset="0"/>
                        <a:cs typeface="Times New Roman" panose="02020603050405020304" pitchFamily="18" charset="0"/>
                      </a:endParaRPr>
                    </a:p>
                  </a:txBody>
                  <a:tcPr marL="4163" marR="4163" marT="4163" marB="0" anchor="ctr">
                    <a:noFill/>
                  </a:tcPr>
                </a:tc>
                <a:tc>
                  <a:txBody>
                    <a:bodyPr/>
                    <a:lstStyle/>
                    <a:p>
                      <a:pPr algn="ctr" rtl="0" fontAlgn="ctr"/>
                      <a:r>
                        <a:rPr lang="en-US" sz="800" b="0" i="0" u="none" strike="noStrike" dirty="0">
                          <a:solidFill>
                            <a:schemeClr val="tx1"/>
                          </a:solidFill>
                          <a:effectLst/>
                          <a:latin typeface="Times New Roman" panose="02020603050405020304" pitchFamily="18" charset="0"/>
                          <a:cs typeface="Times New Roman" panose="02020603050405020304" pitchFamily="18" charset="0"/>
                        </a:rPr>
                        <a:t>T</a:t>
                      </a:r>
                    </a:p>
                  </a:txBody>
                  <a:tcPr marL="9525" marR="9525" marT="9525" marB="0" anchor="ctr">
                    <a:noFill/>
                  </a:tcPr>
                </a:tc>
                <a:tc>
                  <a:txBody>
                    <a:bodyPr/>
                    <a:lstStyle/>
                    <a:p>
                      <a:pPr algn="ctr" rtl="0" fontAlgn="ctr"/>
                      <a:r>
                        <a:rPr lang="en-US" sz="800" b="0" u="none" strike="noStrike" dirty="0">
                          <a:solidFill>
                            <a:schemeClr val="tx1"/>
                          </a:solidFill>
                          <a:effectLst/>
                          <a:latin typeface="Times New Roman" panose="02020603050405020304" pitchFamily="18" charset="0"/>
                          <a:cs typeface="Times New Roman" panose="02020603050405020304" pitchFamily="18" charset="0"/>
                        </a:rPr>
                        <a:t>Settlement of </a:t>
                      </a:r>
                      <a:r>
                        <a:rPr lang="en-US" sz="800" b="0" i="1" u="none" strike="noStrike" dirty="0">
                          <a:solidFill>
                            <a:schemeClr val="tx1"/>
                          </a:solidFill>
                          <a:effectLst/>
                          <a:latin typeface="Times New Roman" panose="02020603050405020304" pitchFamily="18" charset="0"/>
                          <a:cs typeface="Times New Roman" panose="02020603050405020304" pitchFamily="18" charset="0"/>
                        </a:rPr>
                        <a:t>M. edulis </a:t>
                      </a:r>
                      <a:r>
                        <a:rPr lang="en-US" sz="800" b="0" u="none" strike="noStrike" dirty="0">
                          <a:solidFill>
                            <a:schemeClr val="tx1"/>
                          </a:solidFill>
                          <a:effectLst/>
                          <a:latin typeface="Times New Roman" panose="02020603050405020304" pitchFamily="18" charset="0"/>
                          <a:cs typeface="Times New Roman" panose="02020603050405020304" pitchFamily="18" charset="0"/>
                        </a:rPr>
                        <a:t>larvae was higher on artificial substrates comprised of densely packed, thin filaments that branched across multiple planes, compared to substrates with wider branches comprised of mesh panels or wooden pegs secured to ropes across a single plane.</a:t>
                      </a:r>
                      <a:endParaRPr lang="en-US" sz="8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4163" marR="4163" marT="4163" marB="0" anchor="ctr">
                    <a:noFill/>
                  </a:tcPr>
                </a:tc>
                <a:tc vMerge="1">
                  <a:txBody>
                    <a:bodyPr/>
                    <a:lstStyle/>
                    <a:p>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932643740"/>
                  </a:ext>
                </a:extLst>
              </a:tr>
              <a:tr h="0">
                <a:tc>
                  <a:txBody>
                    <a:bodyPr/>
                    <a:lstStyle/>
                    <a:p>
                      <a:pPr algn="ctr" rtl="0" fontAlgn="ctr"/>
                      <a:r>
                        <a:rPr lang="en-US" sz="800" b="0" u="none" strike="noStrike">
                          <a:solidFill>
                            <a:schemeClr val="tx1"/>
                          </a:solidFill>
                          <a:effectLst/>
                          <a:latin typeface="Times New Roman" panose="02020603050405020304" pitchFamily="18" charset="0"/>
                          <a:cs typeface="Times New Roman" panose="02020603050405020304" pitchFamily="18" charset="0"/>
                        </a:rPr>
                        <a:t>Alfaro &amp; Jeffs 2002</a:t>
                      </a:r>
                      <a:endParaRPr lang="en-US" sz="800" b="0" i="0" u="none" strike="noStrike">
                        <a:solidFill>
                          <a:schemeClr val="tx1"/>
                        </a:solidFill>
                        <a:effectLst/>
                        <a:latin typeface="Times New Roman" panose="02020603050405020304" pitchFamily="18" charset="0"/>
                        <a:cs typeface="Times New Roman" panose="02020603050405020304" pitchFamily="18" charset="0"/>
                      </a:endParaRPr>
                    </a:p>
                  </a:txBody>
                  <a:tcPr marL="4163" marR="4163" marT="4163" marB="0" anchor="ctr">
                    <a:noFill/>
                  </a:tcPr>
                </a:tc>
                <a:tc>
                  <a:txBody>
                    <a:bodyPr/>
                    <a:lstStyle/>
                    <a:p>
                      <a:pPr algn="ctr" rtl="0" fontAlgn="ctr"/>
                      <a:r>
                        <a:rPr lang="en-US" sz="800" b="0" i="0" u="none" strike="noStrike" dirty="0">
                          <a:solidFill>
                            <a:schemeClr val="tx1"/>
                          </a:solidFill>
                          <a:effectLst/>
                          <a:latin typeface="Times New Roman" panose="02020603050405020304" pitchFamily="18" charset="0"/>
                          <a:cs typeface="Times New Roman" panose="02020603050405020304" pitchFamily="18" charset="0"/>
                        </a:rPr>
                        <a:t>T</a:t>
                      </a:r>
                    </a:p>
                  </a:txBody>
                  <a:tcPr marL="9525" marR="9525" marT="9525" marB="0" anchor="ctr">
                    <a:noFill/>
                  </a:tcPr>
                </a:tc>
                <a:tc>
                  <a:txBody>
                    <a:bodyPr/>
                    <a:lstStyle/>
                    <a:p>
                      <a:pPr algn="ctr" rtl="0" fontAlgn="ctr"/>
                      <a:r>
                        <a:rPr lang="en-US" sz="800" b="0" u="none" strike="noStrike" dirty="0">
                          <a:solidFill>
                            <a:schemeClr val="tx1"/>
                          </a:solidFill>
                          <a:effectLst/>
                          <a:latin typeface="Times New Roman" panose="02020603050405020304" pitchFamily="18" charset="0"/>
                          <a:cs typeface="Times New Roman" panose="02020603050405020304" pitchFamily="18" charset="0"/>
                        </a:rPr>
                        <a:t>Smaller </a:t>
                      </a:r>
                      <a:r>
                        <a:rPr lang="en-US" sz="800" b="0" i="1" u="none" strike="noStrike" dirty="0">
                          <a:solidFill>
                            <a:schemeClr val="tx1"/>
                          </a:solidFill>
                          <a:effectLst/>
                          <a:latin typeface="Times New Roman" panose="02020603050405020304" pitchFamily="18" charset="0"/>
                          <a:cs typeface="Times New Roman" panose="02020603050405020304" pitchFamily="18" charset="0"/>
                        </a:rPr>
                        <a:t>P. canaliculus </a:t>
                      </a:r>
                      <a:r>
                        <a:rPr lang="en-US" sz="800" b="0" u="none" strike="noStrike" dirty="0">
                          <a:solidFill>
                            <a:schemeClr val="tx1"/>
                          </a:solidFill>
                          <a:effectLst/>
                          <a:latin typeface="Times New Roman" panose="02020603050405020304" pitchFamily="18" charset="0"/>
                          <a:cs typeface="Times New Roman" panose="02020603050405020304" pitchFamily="18" charset="0"/>
                        </a:rPr>
                        <a:t>juveniles were predominantly attached to macroalgae species and plastic aquarium plants described as "fine-branching" with presumably thinner branch widths, while larger juveniles were predominantly attached to macroalgal and artificial substrates described as "coarse-branching” with presumably wider branches.</a:t>
                      </a:r>
                      <a:endParaRPr lang="en-US" sz="8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4163" marR="4163" marT="4163" marB="0" anchor="ctr">
                    <a:noFill/>
                  </a:tcPr>
                </a:tc>
                <a:tc vMerge="1">
                  <a:txBody>
                    <a:bodyPr/>
                    <a:lstStyle/>
                    <a:p>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18565839"/>
                  </a:ext>
                </a:extLst>
              </a:tr>
              <a:tr h="0">
                <a:tc>
                  <a:txBody>
                    <a:bodyPr/>
                    <a:lstStyle/>
                    <a:p>
                      <a:pPr algn="ctr" rtl="0" fontAlgn="ctr"/>
                      <a:r>
                        <a:rPr lang="en-US" sz="800" b="0" u="none" strike="noStrike" dirty="0">
                          <a:solidFill>
                            <a:schemeClr val="tx1"/>
                          </a:solidFill>
                          <a:effectLst/>
                          <a:latin typeface="Times New Roman" panose="02020603050405020304" pitchFamily="18" charset="0"/>
                          <a:cs typeface="Times New Roman" panose="02020603050405020304" pitchFamily="18" charset="0"/>
                        </a:rPr>
                        <a:t>Kelly 2001</a:t>
                      </a:r>
                      <a:endParaRPr lang="en-US" sz="8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4163" marR="4163" marT="4163" marB="0" anchor="ctr">
                    <a:lnB w="12700" cmpd="sng">
                      <a:noFill/>
                    </a:lnB>
                    <a:noFill/>
                  </a:tcPr>
                </a:tc>
                <a:tc>
                  <a:txBody>
                    <a:bodyPr/>
                    <a:lstStyle/>
                    <a:p>
                      <a:pPr algn="ctr" rtl="0" fontAlgn="ctr"/>
                      <a:r>
                        <a:rPr lang="en-US" sz="800" b="0" i="0" u="none" strike="noStrike" dirty="0">
                          <a:solidFill>
                            <a:schemeClr val="tx1"/>
                          </a:solidFill>
                          <a:effectLst/>
                          <a:latin typeface="Times New Roman" panose="02020603050405020304" pitchFamily="18" charset="0"/>
                          <a:cs typeface="Times New Roman" panose="02020603050405020304" pitchFamily="18" charset="0"/>
                        </a:rPr>
                        <a:t>T</a:t>
                      </a:r>
                    </a:p>
                  </a:txBody>
                  <a:tcPr marL="9525" marR="9525" marT="9525" marB="0" anchor="ctr">
                    <a:lnB w="12700" cmpd="sng">
                      <a:noFill/>
                    </a:lnB>
                    <a:noFill/>
                  </a:tcPr>
                </a:tc>
                <a:tc>
                  <a:txBody>
                    <a:bodyPr/>
                    <a:lstStyle/>
                    <a:p>
                      <a:pPr algn="ctr" rtl="0" fontAlgn="ctr"/>
                      <a:r>
                        <a:rPr lang="en-US" sz="800" b="0" u="none" strike="noStrike" dirty="0">
                          <a:solidFill>
                            <a:schemeClr val="tx1"/>
                          </a:solidFill>
                          <a:effectLst/>
                          <a:latin typeface="Times New Roman" panose="02020603050405020304" pitchFamily="18" charset="0"/>
                          <a:cs typeface="Times New Roman" panose="02020603050405020304" pitchFamily="18" charset="0"/>
                        </a:rPr>
                        <a:t>Settlement of </a:t>
                      </a:r>
                      <a:r>
                        <a:rPr lang="en-US" sz="800" b="0" i="1" u="none" strike="noStrike" dirty="0">
                          <a:solidFill>
                            <a:schemeClr val="tx1"/>
                          </a:solidFill>
                          <a:effectLst/>
                          <a:latin typeface="Times New Roman" panose="02020603050405020304" pitchFamily="18" charset="0"/>
                          <a:cs typeface="Times New Roman" panose="02020603050405020304" pitchFamily="18" charset="0"/>
                        </a:rPr>
                        <a:t>P. canaliculus </a:t>
                      </a:r>
                      <a:r>
                        <a:rPr lang="en-US" sz="800" b="0" u="none" strike="noStrike" dirty="0">
                          <a:solidFill>
                            <a:schemeClr val="tx1"/>
                          </a:solidFill>
                          <a:effectLst/>
                          <a:latin typeface="Times New Roman" panose="02020603050405020304" pitchFamily="18" charset="0"/>
                          <a:cs typeface="Times New Roman" panose="02020603050405020304" pitchFamily="18" charset="0"/>
                        </a:rPr>
                        <a:t>pediveligers onto macroalgae and artificial analogues increased with decreasing primary branch width (measured at the branch node) and distal branch width (measured at the branch tip). Also, smaller juveniles settled in higher densities on macroalgae species with generally thinner branches, while larger juveniles settled in higher densities on macroalgae species with generally wider branches.</a:t>
                      </a:r>
                      <a:endParaRPr lang="en-US" sz="8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4163" marR="4163" marT="4163" marB="0" anchor="ctr">
                    <a:lnB w="12700" cmpd="sng">
                      <a:noFill/>
                    </a:lnB>
                    <a:noFill/>
                  </a:tcPr>
                </a:tc>
                <a:tc vMerge="1">
                  <a:txBody>
                    <a:bodyPr/>
                    <a:lstStyle/>
                    <a:p>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96374492"/>
                  </a:ext>
                </a:extLst>
              </a:tr>
              <a:tr h="0">
                <a:tc>
                  <a:txBody>
                    <a:bodyPr/>
                    <a:lstStyle/>
                    <a:p>
                      <a:pPr algn="ctr" rtl="0" fontAlgn="ctr"/>
                      <a:r>
                        <a:rPr lang="en-US" sz="800" b="0" u="none" strike="noStrike" dirty="0">
                          <a:solidFill>
                            <a:schemeClr val="tx1"/>
                          </a:solidFill>
                          <a:effectLst/>
                          <a:latin typeface="Times New Roman" panose="02020603050405020304" pitchFamily="18" charset="0"/>
                          <a:cs typeface="Times New Roman" panose="02020603050405020304" pitchFamily="18" charset="0"/>
                        </a:rPr>
                        <a:t>Dobretsov &amp; Wahl 2001</a:t>
                      </a:r>
                      <a:endParaRPr lang="en-US" sz="8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4163" marR="4163" marT="4163" marB="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r>
                        <a:rPr lang="en-US" sz="800" b="0" i="0" u="none" strike="noStrike" dirty="0">
                          <a:solidFill>
                            <a:schemeClr val="tx1"/>
                          </a:solidFill>
                          <a:effectLst/>
                          <a:latin typeface="Times New Roman" panose="02020603050405020304" pitchFamily="18" charset="0"/>
                          <a:cs typeface="Times New Roman" panose="02020603050405020304" pitchFamily="18" charset="0"/>
                        </a:rPr>
                        <a:t>T</a:t>
                      </a:r>
                    </a:p>
                  </a:txBody>
                  <a:tcPr marL="9525" marR="9525" marT="9525" marB="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r>
                        <a:rPr lang="en-US" sz="800" b="0" u="none" strike="noStrike" dirty="0">
                          <a:solidFill>
                            <a:schemeClr val="tx1"/>
                          </a:solidFill>
                          <a:effectLst/>
                          <a:latin typeface="Times New Roman" panose="02020603050405020304" pitchFamily="18" charset="0"/>
                          <a:cs typeface="Times New Roman" panose="02020603050405020304" pitchFamily="18" charset="0"/>
                        </a:rPr>
                        <a:t>Settlement of </a:t>
                      </a:r>
                      <a:r>
                        <a:rPr lang="en-US" sz="800" b="0" i="1" u="none" strike="noStrike" dirty="0">
                          <a:solidFill>
                            <a:schemeClr val="tx1"/>
                          </a:solidFill>
                          <a:effectLst/>
                          <a:latin typeface="Times New Roman" panose="02020603050405020304" pitchFamily="18" charset="0"/>
                          <a:cs typeface="Times New Roman" panose="02020603050405020304" pitchFamily="18" charset="0"/>
                        </a:rPr>
                        <a:t>M. edulis </a:t>
                      </a:r>
                      <a:r>
                        <a:rPr lang="en-US" sz="800" b="0" u="none" strike="noStrike" dirty="0">
                          <a:solidFill>
                            <a:schemeClr val="tx1"/>
                          </a:solidFill>
                          <a:effectLst/>
                          <a:latin typeface="Times New Roman" panose="02020603050405020304" pitchFamily="18" charset="0"/>
                          <a:cs typeface="Times New Roman" panose="02020603050405020304" pitchFamily="18" charset="0"/>
                        </a:rPr>
                        <a:t>larvae was higher on macroalgae species described as "filamentous" with thinner branch widths than onto macroalgae described as “broadly foliose” with wider branches.</a:t>
                      </a:r>
                      <a:endParaRPr lang="en-US" sz="8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4163" marR="4163" marT="4163" marB="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95172973"/>
                  </a:ext>
                </a:extLst>
              </a:tr>
              <a:tr h="91440">
                <a:tc>
                  <a:txBody>
                    <a:bodyPr/>
                    <a:lstStyle/>
                    <a:p>
                      <a:pPr algn="ctr" rtl="0" fontAlgn="ctr"/>
                      <a:r>
                        <a:rPr lang="en-US" sz="800" b="0" u="none" strike="noStrike" dirty="0">
                          <a:solidFill>
                            <a:schemeClr val="tx1"/>
                          </a:solidFill>
                          <a:effectLst/>
                          <a:latin typeface="Times New Roman" panose="02020603050405020304" pitchFamily="18" charset="0"/>
                          <a:cs typeface="Times New Roman" panose="02020603050405020304" pitchFamily="18" charset="0"/>
                        </a:rPr>
                        <a:t>Buchanan &amp; Babcock 1997</a:t>
                      </a:r>
                      <a:endParaRPr lang="en-US" sz="8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4163" marR="4163" marT="4163" marB="0" anchor="ctr">
                    <a:lnT w="12700" cap="flat" cmpd="sng" algn="ctr">
                      <a:noFill/>
                      <a:prstDash val="solid"/>
                      <a:round/>
                      <a:headEnd type="none" w="med" len="med"/>
                      <a:tailEnd type="none" w="med" len="med"/>
                    </a:lnT>
                    <a:noFill/>
                  </a:tcPr>
                </a:tc>
                <a:tc>
                  <a:txBody>
                    <a:bodyPr/>
                    <a:lstStyle/>
                    <a:p>
                      <a:pPr marL="0" marR="0" lvl="0" indent="0" algn="ctr" defTabSz="756300" rtl="0" eaLnBrk="1" fontAlgn="ctr" latinLnBrk="0" hangingPunct="1">
                        <a:lnSpc>
                          <a:spcPct val="100000"/>
                        </a:lnSpc>
                        <a:spcBef>
                          <a:spcPts val="0"/>
                        </a:spcBef>
                        <a:spcAft>
                          <a:spcPts val="0"/>
                        </a:spcAft>
                        <a:buClrTx/>
                        <a:buSzTx/>
                        <a:buFontTx/>
                        <a:buNone/>
                        <a:tabLst/>
                        <a:defRPr/>
                      </a:pPr>
                      <a:r>
                        <a:rPr lang="en-US" sz="800" b="0" i="0" u="none" strike="noStrike" dirty="0">
                          <a:solidFill>
                            <a:schemeClr val="tx1"/>
                          </a:solidFill>
                          <a:effectLst/>
                          <a:latin typeface="Times New Roman" panose="02020603050405020304" pitchFamily="18" charset="0"/>
                          <a:cs typeface="Times New Roman" panose="02020603050405020304" pitchFamily="18" charset="0"/>
                        </a:rPr>
                        <a:t>D</a:t>
                      </a:r>
                    </a:p>
                  </a:txBody>
                  <a:tcPr marL="9525" marR="9525" marT="9525" marB="0" anchor="ctr">
                    <a:lnT w="12700" cap="flat" cmpd="sng" algn="ctr">
                      <a:noFill/>
                      <a:prstDash val="solid"/>
                      <a:round/>
                      <a:headEnd type="none" w="med" len="med"/>
                      <a:tailEnd type="none" w="med" len="med"/>
                    </a:lnT>
                    <a:noFill/>
                  </a:tcPr>
                </a:tc>
                <a:tc>
                  <a:txBody>
                    <a:bodyPr/>
                    <a:lstStyle/>
                    <a:p>
                      <a:pPr algn="ctr" rtl="0" fontAlgn="ctr"/>
                      <a:r>
                        <a:rPr lang="en-US" sz="800" b="0" u="none" strike="noStrike" dirty="0">
                          <a:solidFill>
                            <a:schemeClr val="tx1"/>
                          </a:solidFill>
                          <a:effectLst/>
                          <a:latin typeface="Times New Roman" panose="02020603050405020304" pitchFamily="18" charset="0"/>
                          <a:cs typeface="Times New Roman" panose="02020603050405020304" pitchFamily="18" charset="0"/>
                        </a:rPr>
                        <a:t>Smaller </a:t>
                      </a:r>
                      <a:r>
                        <a:rPr lang="en-US" sz="800" b="0" i="1" u="none" strike="noStrike" dirty="0">
                          <a:solidFill>
                            <a:schemeClr val="tx1"/>
                          </a:solidFill>
                          <a:effectLst/>
                          <a:latin typeface="Times New Roman" panose="02020603050405020304" pitchFamily="18" charset="0"/>
                          <a:cs typeface="Times New Roman" panose="02020603050405020304" pitchFamily="18" charset="0"/>
                        </a:rPr>
                        <a:t>P. canaliculus </a:t>
                      </a:r>
                      <a:r>
                        <a:rPr lang="en-US" sz="800" b="0" u="none" strike="noStrike" dirty="0">
                          <a:solidFill>
                            <a:schemeClr val="tx1"/>
                          </a:solidFill>
                          <a:effectLst/>
                          <a:latin typeface="Times New Roman" panose="02020603050405020304" pitchFamily="18" charset="0"/>
                          <a:cs typeface="Times New Roman" panose="02020603050405020304" pitchFamily="18" charset="0"/>
                        </a:rPr>
                        <a:t>juveniles were predominantly attached to macroalgae species described as "filamentous” and "finer" branching, while larger juveniles were predominantly attached to macroalgae algae species described as "thicker branched” in both lab and field experiments.</a:t>
                      </a:r>
                      <a:endParaRPr lang="en-US" sz="8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4163" marR="4163" marT="4163" marB="0" anchor="ctr">
                    <a:lnT w="12700" cap="flat" cmpd="sng" algn="ctr">
                      <a:noFill/>
                      <a:prstDash val="solid"/>
                      <a:round/>
                      <a:headEnd type="none" w="med" len="med"/>
                      <a:tailEnd type="none" w="med" len="med"/>
                    </a:lnT>
                    <a:noFill/>
                  </a:tcPr>
                </a:tc>
                <a:tc vMerge="1">
                  <a:txBody>
                    <a:bodyPr/>
                    <a:lstStyle/>
                    <a:p>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08145588"/>
                  </a:ext>
                </a:extLst>
              </a:tr>
              <a:tr h="0">
                <a:tc>
                  <a:txBody>
                    <a:bodyPr/>
                    <a:lstStyle/>
                    <a:p>
                      <a:pPr algn="ctr" rtl="0" fontAlgn="ctr"/>
                      <a:r>
                        <a:rPr lang="en-US" sz="800" b="0" u="none" strike="noStrike" dirty="0">
                          <a:solidFill>
                            <a:schemeClr val="tx1"/>
                          </a:solidFill>
                          <a:effectLst/>
                          <a:latin typeface="Times New Roman" panose="02020603050405020304" pitchFamily="18" charset="0"/>
                          <a:cs typeface="Times New Roman" panose="02020603050405020304" pitchFamily="18" charset="0"/>
                        </a:rPr>
                        <a:t>Hunt &amp; Scheibling 1996</a:t>
                      </a:r>
                      <a:endParaRPr lang="en-US" sz="8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4163" marR="4163" marT="4163" marB="0" anchor="ctr">
                    <a:noFill/>
                  </a:tcPr>
                </a:tc>
                <a:tc>
                  <a:txBody>
                    <a:bodyPr/>
                    <a:lstStyle/>
                    <a:p>
                      <a:pPr algn="ctr" rtl="0" fontAlgn="ctr"/>
                      <a:r>
                        <a:rPr lang="en-US" sz="800" b="0" i="0" u="none" strike="noStrike" dirty="0">
                          <a:solidFill>
                            <a:schemeClr val="tx1"/>
                          </a:solidFill>
                          <a:effectLst/>
                          <a:latin typeface="Times New Roman" panose="02020603050405020304" pitchFamily="18" charset="0"/>
                          <a:cs typeface="Times New Roman" panose="02020603050405020304" pitchFamily="18" charset="0"/>
                        </a:rPr>
                        <a:t>D</a:t>
                      </a:r>
                    </a:p>
                  </a:txBody>
                  <a:tcPr marL="9525" marR="9525" marT="9525" marB="0" anchor="ctr">
                    <a:noFill/>
                  </a:tcPr>
                </a:tc>
                <a:tc>
                  <a:txBody>
                    <a:bodyPr/>
                    <a:lstStyle/>
                    <a:p>
                      <a:pPr algn="ctr" rtl="0" fontAlgn="ctr"/>
                      <a:r>
                        <a:rPr lang="en-US" sz="800" b="0" u="none" strike="noStrike" dirty="0">
                          <a:solidFill>
                            <a:schemeClr val="tx1"/>
                          </a:solidFill>
                          <a:effectLst/>
                          <a:latin typeface="Times New Roman" panose="02020603050405020304" pitchFamily="18" charset="0"/>
                          <a:cs typeface="Times New Roman" panose="02020603050405020304" pitchFamily="18" charset="0"/>
                        </a:rPr>
                        <a:t>Settlement densities of </a:t>
                      </a:r>
                      <a:r>
                        <a:rPr lang="en-US" sz="800" b="0" i="1" u="none" strike="noStrike" dirty="0">
                          <a:solidFill>
                            <a:schemeClr val="tx1"/>
                          </a:solidFill>
                          <a:effectLst/>
                          <a:latin typeface="Times New Roman" panose="02020603050405020304" pitchFamily="18" charset="0"/>
                          <a:cs typeface="Times New Roman" panose="02020603050405020304" pitchFamily="18" charset="0"/>
                        </a:rPr>
                        <a:t>M. trossulus </a:t>
                      </a:r>
                      <a:r>
                        <a:rPr lang="en-US" sz="800" b="0" u="none" strike="noStrike" dirty="0">
                          <a:solidFill>
                            <a:schemeClr val="tx1"/>
                          </a:solidFill>
                          <a:effectLst/>
                          <a:latin typeface="Times New Roman" panose="02020603050405020304" pitchFamily="18" charset="0"/>
                          <a:cs typeface="Times New Roman" panose="02020603050405020304" pitchFamily="18" charset="0"/>
                        </a:rPr>
                        <a:t>and </a:t>
                      </a:r>
                      <a:r>
                        <a:rPr lang="en-US" sz="800" b="0" i="1" u="none" strike="noStrike" dirty="0">
                          <a:solidFill>
                            <a:schemeClr val="tx1"/>
                          </a:solidFill>
                          <a:effectLst/>
                          <a:latin typeface="Times New Roman" panose="02020603050405020304" pitchFamily="18" charset="0"/>
                          <a:cs typeface="Times New Roman" panose="02020603050405020304" pitchFamily="18" charset="0"/>
                        </a:rPr>
                        <a:t>M. edulis </a:t>
                      </a:r>
                      <a:r>
                        <a:rPr lang="en-US" sz="800" b="0" u="none" strike="noStrike" dirty="0">
                          <a:solidFill>
                            <a:schemeClr val="tx1"/>
                          </a:solidFill>
                          <a:effectLst/>
                          <a:latin typeface="Times New Roman" panose="02020603050405020304" pitchFamily="18" charset="0"/>
                          <a:cs typeface="Times New Roman" panose="02020603050405020304" pitchFamily="18" charset="0"/>
                        </a:rPr>
                        <a:t>larvae were highest on macroalgae species described as “filamentous” with narrower branch widths than on "coarsely branched" or “thick leathery” macroalgae with wider branches.</a:t>
                      </a:r>
                      <a:endParaRPr lang="en-US" sz="8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4163" marR="4163" marT="4163" marB="0" anchor="ctr">
                    <a:noFill/>
                  </a:tcPr>
                </a:tc>
                <a:tc vMerge="1">
                  <a:txBody>
                    <a:bodyPr/>
                    <a:lstStyle/>
                    <a:p>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45581495"/>
                  </a:ext>
                </a:extLst>
              </a:tr>
              <a:tr h="0">
                <a:tc>
                  <a:txBody>
                    <a:bodyPr/>
                    <a:lstStyle/>
                    <a:p>
                      <a:pPr algn="ctr" rtl="0" fontAlgn="ctr"/>
                      <a:r>
                        <a:rPr lang="en-US" sz="800" b="0" u="none" strike="noStrike" dirty="0">
                          <a:solidFill>
                            <a:schemeClr val="tx1"/>
                          </a:solidFill>
                          <a:effectLst/>
                          <a:latin typeface="Times New Roman" panose="02020603050405020304" pitchFamily="18" charset="0"/>
                          <a:cs typeface="Times New Roman" panose="02020603050405020304" pitchFamily="18" charset="0"/>
                        </a:rPr>
                        <a:t>Hunt &amp; Scheibling 1995</a:t>
                      </a:r>
                      <a:endParaRPr lang="en-US" sz="8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4163" marR="4163" marT="4163" marB="0" anchor="ctr">
                    <a:noFill/>
                  </a:tcPr>
                </a:tc>
                <a:tc>
                  <a:txBody>
                    <a:bodyPr/>
                    <a:lstStyle/>
                    <a:p>
                      <a:pPr algn="ctr" rtl="0" fontAlgn="ctr"/>
                      <a:r>
                        <a:rPr lang="en-US" sz="800" b="0" i="0" u="none" strike="noStrike" dirty="0">
                          <a:solidFill>
                            <a:schemeClr val="tx1"/>
                          </a:solidFill>
                          <a:effectLst/>
                          <a:latin typeface="Times New Roman" panose="02020603050405020304" pitchFamily="18" charset="0"/>
                          <a:cs typeface="Times New Roman" panose="02020603050405020304" pitchFamily="18" charset="0"/>
                        </a:rPr>
                        <a:t>D </a:t>
                      </a:r>
                    </a:p>
                  </a:txBody>
                  <a:tcPr marL="9525" marR="9525" marT="9525" marB="0" anchor="ctr">
                    <a:noFill/>
                  </a:tcPr>
                </a:tc>
                <a:tc>
                  <a:txBody>
                    <a:bodyPr/>
                    <a:lstStyle/>
                    <a:p>
                      <a:pPr algn="ctr" rtl="0" fontAlgn="ctr"/>
                      <a:r>
                        <a:rPr lang="en-US" sz="800" b="0" i="1" u="none" strike="noStrike" dirty="0">
                          <a:solidFill>
                            <a:schemeClr val="tx1"/>
                          </a:solidFill>
                          <a:effectLst/>
                          <a:latin typeface="Times New Roman" panose="02020603050405020304" pitchFamily="18" charset="0"/>
                          <a:cs typeface="Times New Roman" panose="02020603050405020304" pitchFamily="18" charset="0"/>
                        </a:rPr>
                        <a:t>M. trossulus </a:t>
                      </a:r>
                      <a:r>
                        <a:rPr lang="en-US" sz="800" b="0" u="none" strike="noStrike" dirty="0">
                          <a:solidFill>
                            <a:schemeClr val="tx1"/>
                          </a:solidFill>
                          <a:effectLst/>
                          <a:latin typeface="Times New Roman" panose="02020603050405020304" pitchFamily="18" charset="0"/>
                          <a:cs typeface="Times New Roman" panose="02020603050405020304" pitchFamily="18" charset="0"/>
                        </a:rPr>
                        <a:t>and </a:t>
                      </a:r>
                      <a:r>
                        <a:rPr lang="en-US" sz="800" b="0" i="1" u="none" strike="noStrike" dirty="0">
                          <a:solidFill>
                            <a:schemeClr val="tx1"/>
                          </a:solidFill>
                          <a:effectLst/>
                          <a:latin typeface="Times New Roman" panose="02020603050405020304" pitchFamily="18" charset="0"/>
                          <a:cs typeface="Times New Roman" panose="02020603050405020304" pitchFamily="18" charset="0"/>
                        </a:rPr>
                        <a:t>M. edulis </a:t>
                      </a:r>
                      <a:r>
                        <a:rPr lang="en-US" sz="800" b="0" u="none" strike="noStrike" dirty="0">
                          <a:solidFill>
                            <a:schemeClr val="tx1"/>
                          </a:solidFill>
                          <a:effectLst/>
                          <a:latin typeface="Times New Roman" panose="02020603050405020304" pitchFamily="18" charset="0"/>
                          <a:cs typeface="Times New Roman" panose="02020603050405020304" pitchFamily="18" charset="0"/>
                        </a:rPr>
                        <a:t>juveniles were more often attached to or associated with macroalgae species described as “filamentous” with narrower branch widths and "coarsely branched" algae with moderate branch widths but were rarely attached to "sheet-like" algae with very wide blades. </a:t>
                      </a:r>
                      <a:endParaRPr lang="en-US" sz="800" b="0" i="1" u="none" strike="noStrike" dirty="0">
                        <a:solidFill>
                          <a:schemeClr val="tx1"/>
                        </a:solidFill>
                        <a:effectLst/>
                        <a:latin typeface="Times New Roman" panose="02020603050405020304" pitchFamily="18" charset="0"/>
                        <a:cs typeface="Times New Roman" panose="02020603050405020304" pitchFamily="18" charset="0"/>
                      </a:endParaRPr>
                    </a:p>
                  </a:txBody>
                  <a:tcPr marL="4163" marR="4163" marT="4163" marB="0" anchor="ctr">
                    <a:noFill/>
                  </a:tcPr>
                </a:tc>
                <a:tc vMerge="1">
                  <a:txBody>
                    <a:bodyPr/>
                    <a:lstStyle/>
                    <a:p>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49218550"/>
                  </a:ext>
                </a:extLst>
              </a:tr>
              <a:tr h="0">
                <a:tc>
                  <a:txBody>
                    <a:bodyPr/>
                    <a:lstStyle/>
                    <a:p>
                      <a:pPr algn="ctr" rtl="0" fontAlgn="ctr"/>
                      <a:r>
                        <a:rPr lang="en-US" sz="800" b="0" u="none" strike="noStrike" dirty="0">
                          <a:solidFill>
                            <a:schemeClr val="tx1"/>
                          </a:solidFill>
                          <a:effectLst/>
                          <a:latin typeface="Times New Roman" panose="02020603050405020304" pitchFamily="18" charset="0"/>
                          <a:cs typeface="Times New Roman" panose="02020603050405020304" pitchFamily="18" charset="0"/>
                        </a:rPr>
                        <a:t>Harvey et al. 1995</a:t>
                      </a:r>
                      <a:endParaRPr lang="en-US" sz="8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4163" marR="4163" marT="4163" marB="0" anchor="ctr">
                    <a:noFill/>
                  </a:tcPr>
                </a:tc>
                <a:tc>
                  <a:txBody>
                    <a:bodyPr/>
                    <a:lstStyle/>
                    <a:p>
                      <a:pPr algn="ctr" rtl="0" fontAlgn="ctr"/>
                      <a:r>
                        <a:rPr lang="en-US" sz="800" b="0" i="0" u="none" strike="noStrike" dirty="0">
                          <a:solidFill>
                            <a:schemeClr val="tx1"/>
                          </a:solidFill>
                          <a:effectLst/>
                          <a:latin typeface="Times New Roman" panose="02020603050405020304" pitchFamily="18" charset="0"/>
                          <a:cs typeface="Times New Roman" panose="02020603050405020304" pitchFamily="18" charset="0"/>
                        </a:rPr>
                        <a:t>D </a:t>
                      </a:r>
                    </a:p>
                  </a:txBody>
                  <a:tcPr marL="9525" marR="9525" marT="9525" marB="0" anchor="ctr">
                    <a:noFill/>
                  </a:tcPr>
                </a:tc>
                <a:tc>
                  <a:txBody>
                    <a:bodyPr/>
                    <a:lstStyle/>
                    <a:p>
                      <a:pPr algn="ctr" rtl="0" fontAlgn="ctr"/>
                      <a:r>
                        <a:rPr lang="en-US" sz="800" b="0" u="none" strike="noStrike" dirty="0">
                          <a:solidFill>
                            <a:schemeClr val="tx1"/>
                          </a:solidFill>
                          <a:effectLst/>
                          <a:latin typeface="Times New Roman" panose="02020603050405020304" pitchFamily="18" charset="0"/>
                          <a:cs typeface="Times New Roman" panose="02020603050405020304" pitchFamily="18" charset="0"/>
                        </a:rPr>
                        <a:t>Settlement of </a:t>
                      </a:r>
                      <a:r>
                        <a:rPr lang="en-US" sz="800" b="0" i="1" u="none" strike="noStrike" dirty="0">
                          <a:solidFill>
                            <a:schemeClr val="tx1"/>
                          </a:solidFill>
                          <a:effectLst/>
                          <a:latin typeface="Times New Roman" panose="02020603050405020304" pitchFamily="18" charset="0"/>
                          <a:cs typeface="Times New Roman" panose="02020603050405020304" pitchFamily="18" charset="0"/>
                        </a:rPr>
                        <a:t>M. edulis </a:t>
                      </a:r>
                      <a:r>
                        <a:rPr lang="en-US" sz="800" b="0" u="none" strike="noStrike" dirty="0">
                          <a:solidFill>
                            <a:schemeClr val="tx1"/>
                          </a:solidFill>
                          <a:effectLst/>
                          <a:latin typeface="Times New Roman" panose="02020603050405020304" pitchFamily="18" charset="0"/>
                          <a:cs typeface="Times New Roman" panose="02020603050405020304" pitchFamily="18" charset="0"/>
                        </a:rPr>
                        <a:t>larvae was highest on plastic analogues of macroalgae with narrower branch widths in a field experiment, and the same settlement patterns occurred for inert PVC microparticles suspended in a flume experiment.</a:t>
                      </a:r>
                      <a:endParaRPr lang="en-US" sz="8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4163" marR="4163" marT="4163" marB="0" anchor="ctr">
                    <a:noFill/>
                  </a:tcPr>
                </a:tc>
                <a:tc vMerge="1">
                  <a:txBody>
                    <a:bodyPr/>
                    <a:lstStyle/>
                    <a:p>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986063991"/>
                  </a:ext>
                </a:extLst>
              </a:tr>
              <a:tr h="0">
                <a:tc>
                  <a:txBody>
                    <a:bodyPr/>
                    <a:lstStyle/>
                    <a:p>
                      <a:pPr algn="ctr" rtl="0" fontAlgn="ctr"/>
                      <a:r>
                        <a:rPr lang="en-US" sz="800" b="0" u="none" strike="noStrike" dirty="0">
                          <a:solidFill>
                            <a:schemeClr val="tx1"/>
                          </a:solidFill>
                          <a:effectLst/>
                          <a:latin typeface="Times New Roman" panose="02020603050405020304" pitchFamily="18" charset="0"/>
                          <a:cs typeface="Times New Roman" panose="02020603050405020304" pitchFamily="18" charset="0"/>
                        </a:rPr>
                        <a:t>Seed 1969</a:t>
                      </a:r>
                      <a:endParaRPr lang="en-US" sz="8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4163" marR="4163" marT="4163" marB="0" anchor="ctr">
                    <a:lnB w="12700" cap="flat" cmpd="sng" algn="ctr">
                      <a:solidFill>
                        <a:schemeClr val="tx1"/>
                      </a:solidFill>
                      <a:prstDash val="solid"/>
                      <a:round/>
                      <a:headEnd type="none" w="med" len="med"/>
                      <a:tailEnd type="none" w="med" len="med"/>
                    </a:lnB>
                    <a:noFill/>
                  </a:tcPr>
                </a:tc>
                <a:tc>
                  <a:txBody>
                    <a:bodyPr/>
                    <a:lstStyle/>
                    <a:p>
                      <a:pPr algn="ctr" rtl="0" fontAlgn="ctr"/>
                      <a:r>
                        <a:rPr lang="en-US" sz="800" b="0" i="0" u="none" strike="noStrike" dirty="0">
                          <a:solidFill>
                            <a:schemeClr val="tx1"/>
                          </a:solidFill>
                          <a:effectLst/>
                          <a:latin typeface="Times New Roman" panose="02020603050405020304" pitchFamily="18" charset="0"/>
                          <a:cs typeface="Times New Roman" panose="02020603050405020304" pitchFamily="18" charset="0"/>
                        </a:rPr>
                        <a:t>T</a:t>
                      </a:r>
                    </a:p>
                  </a:txBody>
                  <a:tcPr marL="9525" marR="9525" marT="9525" marB="0" anchor="ctr">
                    <a:lnB w="12700" cap="flat" cmpd="sng" algn="ctr">
                      <a:solidFill>
                        <a:schemeClr val="tx1"/>
                      </a:solidFill>
                      <a:prstDash val="solid"/>
                      <a:round/>
                      <a:headEnd type="none" w="med" len="med"/>
                      <a:tailEnd type="none" w="med" len="med"/>
                    </a:lnB>
                    <a:noFill/>
                  </a:tcPr>
                </a:tc>
                <a:tc>
                  <a:txBody>
                    <a:bodyPr/>
                    <a:lstStyle/>
                    <a:p>
                      <a:pPr algn="ctr" rtl="0" fontAlgn="ctr"/>
                      <a:r>
                        <a:rPr lang="en-US" sz="800" b="0" u="none" strike="noStrike" dirty="0">
                          <a:solidFill>
                            <a:schemeClr val="tx1"/>
                          </a:solidFill>
                          <a:effectLst/>
                          <a:latin typeface="Times New Roman" panose="02020603050405020304" pitchFamily="18" charset="0"/>
                          <a:cs typeface="Times New Roman" panose="02020603050405020304" pitchFamily="18" charset="0"/>
                        </a:rPr>
                        <a:t>While newly settled </a:t>
                      </a:r>
                      <a:r>
                        <a:rPr lang="en-US" sz="800" b="0" i="1" u="none" strike="noStrike" dirty="0">
                          <a:solidFill>
                            <a:schemeClr val="tx1"/>
                          </a:solidFill>
                          <a:effectLst/>
                          <a:latin typeface="Times New Roman" panose="02020603050405020304" pitchFamily="18" charset="0"/>
                          <a:cs typeface="Times New Roman" panose="02020603050405020304" pitchFamily="18" charset="0"/>
                        </a:rPr>
                        <a:t>M. edul</a:t>
                      </a:r>
                      <a:r>
                        <a:rPr lang="en-US" sz="800" b="0" u="none" strike="noStrike" dirty="0">
                          <a:solidFill>
                            <a:schemeClr val="tx1"/>
                          </a:solidFill>
                          <a:effectLst/>
                          <a:latin typeface="Times New Roman" panose="02020603050405020304" pitchFamily="18" charset="0"/>
                          <a:cs typeface="Times New Roman" panose="02020603050405020304" pitchFamily="18" charset="0"/>
                        </a:rPr>
                        <a:t>is larvae attached to thinly branching red algae described as "filamentous" in high densities, "coarser" algae with presumably wider branching forms supported moderate densities of both newly settled and larger juveniles.</a:t>
                      </a:r>
                      <a:endParaRPr lang="en-US" sz="8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4163" marR="4163" marT="4163" marB="0" anchor="ctr">
                    <a:lnB w="12700" cap="flat" cmpd="sng" algn="ctr">
                      <a:solidFill>
                        <a:schemeClr val="tx1"/>
                      </a:solidFill>
                      <a:prstDash val="solid"/>
                      <a:round/>
                      <a:headEnd type="none" w="med" len="med"/>
                      <a:tailEnd type="none" w="med" len="med"/>
                    </a:lnB>
                    <a:noFill/>
                  </a:tcPr>
                </a:tc>
                <a:tc vMerge="1">
                  <a:txBody>
                    <a:bodyPr/>
                    <a:lstStyle/>
                    <a:p>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97345689"/>
                  </a:ext>
                </a:extLst>
              </a:tr>
            </a:tbl>
          </a:graphicData>
        </a:graphic>
      </p:graphicFrame>
      <p:sp>
        <p:nvSpPr>
          <p:cNvPr id="6" name="TextBox 5">
            <a:extLst>
              <a:ext uri="{FF2B5EF4-FFF2-40B4-BE49-F238E27FC236}">
                <a16:creationId xmlns:a16="http://schemas.microsoft.com/office/drawing/2014/main" id="{2D152B93-CF3C-BF7E-332F-00585610BBE1}"/>
              </a:ext>
            </a:extLst>
          </p:cNvPr>
          <p:cNvSpPr txBox="1"/>
          <p:nvPr/>
        </p:nvSpPr>
        <p:spPr>
          <a:xfrm>
            <a:off x="361741" y="358583"/>
            <a:ext cx="11508688" cy="215444"/>
          </a:xfrm>
          <a:prstGeom prst="rect">
            <a:avLst/>
          </a:prstGeom>
          <a:noFill/>
        </p:spPr>
        <p:txBody>
          <a:bodyPr wrap="square" rtlCol="0">
            <a:spAutoFit/>
          </a:bodyPr>
          <a:lstStyle/>
          <a:p>
            <a:r>
              <a:rPr lang="en-US" sz="800" b="1" dirty="0">
                <a:latin typeface="Times New Roman" panose="02020603050405020304" pitchFamily="18" charset="0"/>
                <a:cs typeface="Times New Roman" panose="02020603050405020304" pitchFamily="18" charset="0"/>
              </a:rPr>
              <a:t>Table 1 (Continued)</a:t>
            </a:r>
          </a:p>
        </p:txBody>
      </p:sp>
    </p:spTree>
    <p:extLst>
      <p:ext uri="{BB962C8B-B14F-4D97-AF65-F5344CB8AC3E}">
        <p14:creationId xmlns:p14="http://schemas.microsoft.com/office/powerpoint/2010/main" val="222489528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13</TotalTime>
  <Words>3334</Words>
  <Application>Microsoft Macintosh PowerPoint</Application>
  <PresentationFormat>Widescreen</PresentationFormat>
  <Paragraphs>217</Paragraphs>
  <Slides>3</Slides>
  <Notes>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vt:i4>
      </vt:variant>
    </vt:vector>
  </HeadingPairs>
  <TitlesOfParts>
    <vt:vector size="8" baseType="lpstr">
      <vt:lpstr>Aptos</vt:lpstr>
      <vt:lpstr>Aptos Display</vt:lpstr>
      <vt:lpstr>Arial</vt:lpstr>
      <vt:lpstr>Times New Roman</vt:lpstr>
      <vt:lpstr>Office Theme</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Katherine Burnham</dc:creator>
  <cp:lastModifiedBy>Katherine Burnham</cp:lastModifiedBy>
  <cp:revision>1</cp:revision>
  <dcterms:created xsi:type="dcterms:W3CDTF">2025-05-22T05:53:45Z</dcterms:created>
  <dcterms:modified xsi:type="dcterms:W3CDTF">2025-05-22T06:06:57Z</dcterms:modified>
</cp:coreProperties>
</file>