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2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B5D29-DDFA-8A4C-BD2B-FD4E38A96CFF}" type="datetimeFigureOut">
              <a:rPr lang="en-US" smtClean="0"/>
              <a:t>5/22/25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A05BAC-1F83-3641-8268-31DEF0188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854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8916F0-B035-8241-AA8A-77AF1C7FABA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809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15D28-1C63-0154-7C94-B958B59A6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BB3330-98BF-E420-3040-71DA05A010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E27125-F6E6-E8FC-436F-7EF1A0F9C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9228-7495-B648-9903-18D0BE3944A0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70938-3288-6904-E504-A8276805F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CE673-403F-52E2-78F0-453E07B0C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7AD15-B845-2A4E-A31A-2028E5D02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102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0800E-3EE2-83AE-6B52-C2549E6C3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B5A68-6328-02B3-9FF1-7F39EA3C3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F5193-83BE-E98F-BD08-2C2FC359A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9228-7495-B648-9903-18D0BE3944A0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B8248-6A8F-4BB2-0260-172D7FE62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A8E32-E56C-47CB-7F94-4F3ADB5C7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7AD15-B845-2A4E-A31A-2028E5D02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43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4AE90-3078-253C-A569-2000C4435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0F5F3-AC7A-7371-F6F3-8196864FDC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D216C-DE05-C654-3E16-CE829407E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9228-7495-B648-9903-18D0BE3944A0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D3E36-56B5-AEE9-A8F7-D79A49E27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E6851-4037-3D31-69C5-C712AADF2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7AD15-B845-2A4E-A31A-2028E5D02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92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01C14-D1BD-0D1E-654D-C4AF147CF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330FC-F60B-6A8A-201F-6DE017CBAD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76E365-BE55-69DC-3CE1-226617AE4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0FD49F-4904-3B9C-08A8-B20203C60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9228-7495-B648-9903-18D0BE3944A0}" type="datetimeFigureOut">
              <a:rPr lang="en-US" smtClean="0"/>
              <a:t>5/22/25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EF08A8-F5A6-83F5-AC9B-3FBA5F4F4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EC4573-7868-6AC4-FBE3-4D45C244A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7AD15-B845-2A4E-A31A-2028E5D02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264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39CBC-2DC0-3C99-F77A-97451B4FE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BB1257-C678-90CC-372B-C1553B528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ACA7BA-4173-DA26-234E-69BE3A875C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6A9E79-9582-C501-3635-D96743C82F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AB080E-2CF1-BCEC-84FD-E184E6F563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ED86F4-4188-06B0-462E-86BC7C1A7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9228-7495-B648-9903-18D0BE3944A0}" type="datetimeFigureOut">
              <a:rPr lang="en-US" smtClean="0"/>
              <a:t>5/22/25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AE31C5-947A-A2EB-264F-5760A389A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D480FA-C699-0284-838A-6FBA74402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7AD15-B845-2A4E-A31A-2028E5D02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52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EDB66-30E7-645D-3C26-3F0E509A3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1A6589-0027-6A6B-E5F8-D06DBD3B6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9228-7495-B648-9903-18D0BE3944A0}" type="datetimeFigureOut">
              <a:rPr lang="en-US" smtClean="0"/>
              <a:t>5/22/25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C3ABD-8C51-6C12-509B-4B5CFCEF8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CA20F0-03B9-B147-CEDE-035E059C0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7AD15-B845-2A4E-A31A-2028E5D02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06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2949EB-2929-6BBF-8DB7-476357A98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9228-7495-B648-9903-18D0BE3944A0}" type="datetimeFigureOut">
              <a:rPr lang="en-US" smtClean="0"/>
              <a:t>5/22/25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598318-EA0F-D898-2759-EF8F10772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322048-CDFC-AEBA-614B-B069B156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7AD15-B845-2A4E-A31A-2028E5D02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273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2FCEF-3DAD-7758-2570-5351DD67B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81239-F441-2236-1105-494570E7C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571D41-0D53-7EE7-C50A-BA16C48738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BF223-1A85-100A-0FDD-F3AD3A8BD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9228-7495-B648-9903-18D0BE3944A0}" type="datetimeFigureOut">
              <a:rPr lang="en-US" smtClean="0"/>
              <a:t>5/22/25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5FBCCA-C841-7A6D-2F3B-958789F6B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536CC2-C171-75F1-0256-F0863C6BA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7AD15-B845-2A4E-A31A-2028E5D02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510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7C28D-9A5E-0041-FCD4-2EDF332D8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B66EA7-D5B5-2F25-75C5-2D1137050B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CD027-3E4C-0EE6-5D93-CD55451B6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B5B42-F4B2-B3E7-C880-23F73839E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9228-7495-B648-9903-18D0BE3944A0}" type="datetimeFigureOut">
              <a:rPr lang="en-US" smtClean="0"/>
              <a:t>5/22/25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E8BC26-24D7-55F2-D78E-45E8A5DDF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FFA815-2A86-1293-89A7-070EE17F5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7AD15-B845-2A4E-A31A-2028E5D02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53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99055-471B-16C8-4CE1-DC456BB52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B5AE80-9BF9-EAD4-A8D6-A11F0FF414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330A3-C315-B13C-A2E6-60BC88AAE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9228-7495-B648-9903-18D0BE3944A0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88BC4-1ECF-F0B8-291E-A1C30D487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B9D91-FAE7-EEBC-04B8-3A328E40C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7AD15-B845-2A4E-A31A-2028E5D02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298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C15BF9-4A1C-70E5-4AC1-E83F82C995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C537C9-9DD8-3662-87C7-30E5DC2668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E82C06-189A-455F-5F6B-67C12FFCF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9228-7495-B648-9903-18D0BE3944A0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27DD6-C8DE-025A-41C1-49D95F7CD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5EABDD-1964-2B50-1BE5-1EC6A9E86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7AD15-B845-2A4E-A31A-2028E5D02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923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B34EDC-FB0C-4A72-66B4-A9882DE8C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759896-876D-A731-0077-D3859FDC3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35DE10-2712-6DAA-12A9-4033DC51EB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219228-7495-B648-9903-18D0BE3944A0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DEFE2-2746-B8AC-E251-C63F3B8C65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B9F14-CA73-E32A-D8D7-EE8E16215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07AD15-B845-2A4E-A31A-2028E5D02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24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D5BEF77-8FB4-1700-029F-F7EB021F373C}"/>
              </a:ext>
            </a:extLst>
          </p:cNvPr>
          <p:cNvGraphicFramePr>
            <a:graphicFrameLocks noGrp="1"/>
          </p:cNvGraphicFramePr>
          <p:nvPr/>
        </p:nvGraphicFramePr>
        <p:xfrm>
          <a:off x="420303" y="1323100"/>
          <a:ext cx="11348185" cy="509673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429424">
                  <a:extLst>
                    <a:ext uri="{9D8B030D-6E8A-4147-A177-3AD203B41FA5}">
                      <a16:colId xmlns:a16="http://schemas.microsoft.com/office/drawing/2014/main" val="1480620824"/>
                    </a:ext>
                  </a:extLst>
                </a:gridCol>
                <a:gridCol w="798732">
                  <a:extLst>
                    <a:ext uri="{9D8B030D-6E8A-4147-A177-3AD203B41FA5}">
                      <a16:colId xmlns:a16="http://schemas.microsoft.com/office/drawing/2014/main" val="2977113809"/>
                    </a:ext>
                  </a:extLst>
                </a:gridCol>
                <a:gridCol w="807510">
                  <a:extLst>
                    <a:ext uri="{9D8B030D-6E8A-4147-A177-3AD203B41FA5}">
                      <a16:colId xmlns:a16="http://schemas.microsoft.com/office/drawing/2014/main" val="2401181745"/>
                    </a:ext>
                  </a:extLst>
                </a:gridCol>
                <a:gridCol w="1230508">
                  <a:extLst>
                    <a:ext uri="{9D8B030D-6E8A-4147-A177-3AD203B41FA5}">
                      <a16:colId xmlns:a16="http://schemas.microsoft.com/office/drawing/2014/main" val="380505017"/>
                    </a:ext>
                  </a:extLst>
                </a:gridCol>
                <a:gridCol w="1106218">
                  <a:extLst>
                    <a:ext uri="{9D8B030D-6E8A-4147-A177-3AD203B41FA5}">
                      <a16:colId xmlns:a16="http://schemas.microsoft.com/office/drawing/2014/main" val="4113583275"/>
                    </a:ext>
                  </a:extLst>
                </a:gridCol>
                <a:gridCol w="1077871">
                  <a:extLst>
                    <a:ext uri="{9D8B030D-6E8A-4147-A177-3AD203B41FA5}">
                      <a16:colId xmlns:a16="http://schemas.microsoft.com/office/drawing/2014/main" val="1630328975"/>
                    </a:ext>
                  </a:extLst>
                </a:gridCol>
                <a:gridCol w="869250">
                  <a:extLst>
                    <a:ext uri="{9D8B030D-6E8A-4147-A177-3AD203B41FA5}">
                      <a16:colId xmlns:a16="http://schemas.microsoft.com/office/drawing/2014/main" val="1102537224"/>
                    </a:ext>
                  </a:extLst>
                </a:gridCol>
                <a:gridCol w="1025716">
                  <a:extLst>
                    <a:ext uri="{9D8B030D-6E8A-4147-A177-3AD203B41FA5}">
                      <a16:colId xmlns:a16="http://schemas.microsoft.com/office/drawing/2014/main" val="1552726658"/>
                    </a:ext>
                  </a:extLst>
                </a:gridCol>
                <a:gridCol w="825788">
                  <a:extLst>
                    <a:ext uri="{9D8B030D-6E8A-4147-A177-3AD203B41FA5}">
                      <a16:colId xmlns:a16="http://schemas.microsoft.com/office/drawing/2014/main" val="721182438"/>
                    </a:ext>
                  </a:extLst>
                </a:gridCol>
                <a:gridCol w="1177168">
                  <a:extLst>
                    <a:ext uri="{9D8B030D-6E8A-4147-A177-3AD203B41FA5}">
                      <a16:colId xmlns:a16="http://schemas.microsoft.com/office/drawing/2014/main" val="1995282031"/>
                    </a:ext>
                  </a:extLst>
                </a:gridCol>
              </a:tblGrid>
              <a:tr h="57988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Macroalgal Substrate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Canopy Cover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Canopy Height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Holdfast Complexity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Clustering Frequency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Planes of Branching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Branch Spacing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Degree of Branching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Branch Width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</a:p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Index Score </a:t>
                      </a:r>
                    </a:p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(8 - 24)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5073985"/>
                  </a:ext>
                </a:extLst>
              </a:tr>
              <a:tr h="1867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Carpophyllum maschalocarpum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918872"/>
                  </a:ext>
                </a:extLst>
              </a:tr>
              <a:tr h="1867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Caulacanthus ustulatus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8652824"/>
                  </a:ext>
                </a:extLst>
              </a:tr>
              <a:tr h="1867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Chondracanthus chapmanii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2954870"/>
                  </a:ext>
                </a:extLst>
              </a:tr>
              <a:tr h="2218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Chondria macrocarpa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4906245"/>
                  </a:ext>
                </a:extLst>
              </a:tr>
              <a:tr h="1867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Codium fragile </a:t>
                      </a:r>
                    </a:p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subsp. </a:t>
                      </a:r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novae-zelandiae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0439422"/>
                  </a:ext>
                </a:extLst>
              </a:tr>
              <a:tr h="2614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Corallina ferreyrae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4211282"/>
                  </a:ext>
                </a:extLst>
              </a:tr>
              <a:tr h="1867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Dasyclonium harveyanum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909691"/>
                  </a:ext>
                </a:extLst>
              </a:tr>
              <a:tr h="1867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Dictyota kunthii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7693840"/>
                  </a:ext>
                </a:extLst>
              </a:tr>
              <a:tr h="1867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Ecklonia radiata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6007253"/>
                  </a:ext>
                </a:extLst>
              </a:tr>
              <a:tr h="1867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Gelidium caulacantheum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0575319"/>
                  </a:ext>
                </a:extLst>
              </a:tr>
              <a:tr h="1867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Gigartina macrocarpa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329431"/>
                  </a:ext>
                </a:extLst>
              </a:tr>
              <a:tr h="1867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Hormosira banksii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901761"/>
                  </a:ext>
                </a:extLst>
              </a:tr>
              <a:tr h="1867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Hymenena variolosa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3030269"/>
                  </a:ext>
                </a:extLst>
              </a:tr>
              <a:tr h="1907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Jania sphaeroramosa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7199464"/>
                  </a:ext>
                </a:extLst>
              </a:tr>
              <a:tr h="1907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Laurencia thyrsifera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4939208"/>
                  </a:ext>
                </a:extLst>
              </a:tr>
              <a:tr h="1907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Lomentaria caespitosa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8057"/>
                  </a:ext>
                </a:extLst>
              </a:tr>
              <a:tr h="19371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Petalonia binghamiae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4996463"/>
                  </a:ext>
                </a:extLst>
              </a:tr>
              <a:tr h="19371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Psilophycus alveatus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9630011"/>
                  </a:ext>
                </a:extLst>
              </a:tr>
              <a:tr h="1907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Pterocladiella capillacea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30748"/>
                  </a:ext>
                </a:extLst>
              </a:tr>
              <a:tr h="1907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Sargassum sinclairii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2905543"/>
                  </a:ext>
                </a:extLst>
              </a:tr>
              <a:tr h="1907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Scytothamnus australis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7452042"/>
                  </a:ext>
                </a:extLst>
              </a:tr>
              <a:tr h="18206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Ulva australis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841293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559E581-E5F5-71C2-79D5-D3965537172A}"/>
              </a:ext>
            </a:extLst>
          </p:cNvPr>
          <p:cNvSpPr txBox="1"/>
          <p:nvPr/>
        </p:nvSpPr>
        <p:spPr>
          <a:xfrm>
            <a:off x="420302" y="469477"/>
            <a:ext cx="11348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3 </a:t>
            </a:r>
            <a:r>
              <a:rPr lang="en-US" sz="1200" kern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Scores assigned to e</a:t>
            </a:r>
            <a:r>
              <a:rPr lang="en-AU" sz="12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pple Braille" charset="0"/>
                <a:cs typeface="Times New Roman" panose="02020603050405020304" pitchFamily="18" charset="0"/>
              </a:rPr>
              <a:t>ach macroalga</a:t>
            </a:r>
            <a:r>
              <a:rPr lang="en-AU" sz="1200" dirty="0">
                <a:solidFill>
                  <a:srgbClr val="000000"/>
                </a:solidFill>
                <a:latin typeface="Times New Roman" panose="02020603050405020304" pitchFamily="18" charset="0"/>
                <a:ea typeface="Apple Braille" charset="0"/>
                <a:cs typeface="Times New Roman" panose="02020603050405020304" pitchFamily="18" charset="0"/>
              </a:rPr>
              <a:t>l</a:t>
            </a:r>
            <a:r>
              <a:rPr lang="en-AU" sz="12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pple Braille" charset="0"/>
                <a:cs typeface="Times New Roman" panose="02020603050405020304" pitchFamily="18" charset="0"/>
              </a:rPr>
              <a:t> substrate observed during reef sampling according to the criteria provided in the Macroalgal Morphology Index. </a:t>
            </a:r>
            <a:r>
              <a:rPr lang="en-US" sz="12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pple Braille" charset="0"/>
                <a:cs typeface="Times New Roman" panose="02020603050405020304" pitchFamily="18" charset="0"/>
              </a:rPr>
              <a:t>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cross the top of the table are the morphological features that have the potential to act as determinants of juvenile mussel attachment. </a:t>
            </a:r>
            <a:r>
              <a:rPr lang="en-AU" sz="12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pple Braille" charset="0"/>
                <a:cs typeface="Times New Roman" panose="02020603050405020304" pitchFamily="18" charset="0"/>
              </a:rPr>
              <a:t>The total index score on the </a:t>
            </a:r>
            <a:r>
              <a:rPr lang="en-AU" sz="1200" dirty="0">
                <a:solidFill>
                  <a:srgbClr val="000000"/>
                </a:solidFill>
                <a:latin typeface="Times New Roman" panose="02020603050405020304" pitchFamily="18" charset="0"/>
                <a:ea typeface="Apple Braille" charset="0"/>
                <a:cs typeface="Times New Roman" panose="02020603050405020304" pitchFamily="18" charset="0"/>
              </a:rPr>
              <a:t>right side of the table is a cumulative </a:t>
            </a:r>
            <a:r>
              <a:rPr lang="en-AU" sz="12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pple Braille" charset="0"/>
                <a:cs typeface="Times New Roman" panose="02020603050405020304" pitchFamily="18" charset="0"/>
              </a:rPr>
              <a:t>representation of a substrate’s potential to support the recruitment of juvenile musse</a:t>
            </a:r>
            <a:r>
              <a:rPr lang="en-AU" sz="1200" dirty="0">
                <a:solidFill>
                  <a:srgbClr val="000000"/>
                </a:solidFill>
                <a:latin typeface="Times New Roman" panose="02020603050405020304" pitchFamily="18" charset="0"/>
                <a:ea typeface="Apple Braille" charset="0"/>
                <a:cs typeface="Times New Roman" panose="02020603050405020304" pitchFamily="18" charset="0"/>
              </a:rPr>
              <a:t>ls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pple Braille" charset="0"/>
                <a:cs typeface="Times New Roman" panose="02020603050405020304" pitchFamily="18" charset="0"/>
              </a:rPr>
              <a:t>and it can be a minimum score of eight and a maximum score of 24, with higher scores representing more effective mussel attachment substrates.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143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374</Words>
  <Application>Microsoft Macintosh PowerPoint</Application>
  <PresentationFormat>Widescreen</PresentationFormat>
  <Paragraphs>235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Katherine Burnham</dc:creator>
  <cp:lastModifiedBy>Katherine Burnham</cp:lastModifiedBy>
  <cp:revision>1</cp:revision>
  <dcterms:created xsi:type="dcterms:W3CDTF">2025-05-22T06:09:12Z</dcterms:created>
  <dcterms:modified xsi:type="dcterms:W3CDTF">2025-05-22T06:09:33Z</dcterms:modified>
</cp:coreProperties>
</file>