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4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E31-EBD0-EDDB-92ED-37B1B6493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3010E8-1325-13FB-A248-BBD74D9A4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0693E-CB41-25C1-2D2F-4F74EABB0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A0F02-C80D-58D6-D6C2-20E68B1C7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AF529-83CA-83B5-048E-011728526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12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A35B4-F2E0-76E2-F78E-BB08608F2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A81E7-9545-A990-A0CB-D24FC2F38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DF65A-215A-B469-D076-8A13EFD1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A90F5-4F31-BE0A-3E5F-83412C137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DA3FF-9ACE-6058-7500-6F0AA707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1480-BF84-14F2-8535-2A79FECC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FCAC4-073F-A14E-C62A-8256BA885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FE2EC-0A43-E9A5-EBDD-2578EDDA0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2A641-814E-C797-BBE3-0262EAE63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FC263-6023-3298-CE8C-6D86F5162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28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388C-636C-EC06-356B-145256B56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96AD5-1084-F9A5-6320-A44EC1233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D89ED-4DE0-97CF-D910-9CC66B0720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60734-F836-6F9A-BCFD-33E9D41A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CDFBB-3EF1-FE2B-9E0B-0FAA2B62A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1D22E-6F59-E51F-841C-4F3DE081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1E2B-E57F-5AFF-4A2A-3F4DE74C4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515C4-0155-DAD5-EB74-2B456989F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6F51D-9EE9-DC9D-9568-0E75C303A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60DC4-FC92-C0EF-C617-3300B6E385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A698B3-D585-8B2B-18D0-F42FC271FE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26C3B6-CD8D-D802-D3DA-AC668324F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174F25-A555-E6AF-2463-7528D7E4D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17D29C-D9AC-2B5F-9EFD-99612E06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9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23A0-B3F6-278A-4052-E4EA02CCF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BE10B-B01D-8AE9-EF0F-113D0164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7095BC-38AE-F749-70A1-6C7CF7AE0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0195AC-A3D6-5883-8018-5371016E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4E6B58-C122-423B-EAC5-DA76FF037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9C5703-2935-5228-775B-5DDECF210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3E0C6-71F4-05C3-BBBB-F440F7DB7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00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3BAD0-94BF-A9CF-7744-2591B45BB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01263-7968-4381-0FF0-0BB5DC0D1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18058-21B7-880A-AA23-E76F954E3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5211F6-C85A-A416-6D72-16AD399C0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656BEB-DAE2-B39F-3B45-AEA2E6394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22DBD-D126-3397-520C-F9ED8EBF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7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903A0-DA24-66D0-98E4-1713D5A62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542270-0E04-A501-A862-56935E15A1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75B80-1A09-B2B1-9886-4650E9C0D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76990-AD29-AB42-7DDC-3DB3F2339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999A7-C08C-4892-E62E-7A54689A9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289B88-6F9F-C5B7-61BC-4F01D99F2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79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E4C72-19F6-4AFA-3790-755447758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0C3008-CC8D-3437-5A28-35DE902A8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E85C5-CE4E-6657-0519-1D615852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C5A5F-78D9-3F20-9011-D0E0CCAE1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20599-A0EC-661D-F3C5-32865A31F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92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F4BBFF-2674-7BAC-F63E-94F4597E35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F851CC-37B1-0BCA-A092-E5E41C76D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9AFC8-7079-EF74-0DA1-53387F9F4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89EC2-6C0E-D3D5-3642-418D97D7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A421A-AB28-09B6-0FF9-104C921A2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3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ED9263-2D08-298A-A6ED-7B5C26F6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2E6DE-8A56-FFAE-896D-1CB694F3F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BD748-E86D-7D07-CC9F-ED948E202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8CEE36-0593-804C-B8DA-9DD811FAD97C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60E91-FBB4-20A9-5EEB-281AFA4D34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2FB41-497E-FD57-0C02-DFF18DCC6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7E6E87-2635-F348-85AB-06318CCC2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81C38ED-CE25-599D-8299-604A1C2274BF}"/>
              </a:ext>
            </a:extLst>
          </p:cNvPr>
          <p:cNvGraphicFramePr>
            <a:graphicFrameLocks noGrp="1"/>
          </p:cNvGraphicFramePr>
          <p:nvPr/>
        </p:nvGraphicFramePr>
        <p:xfrm>
          <a:off x="697424" y="1873399"/>
          <a:ext cx="10745628" cy="2410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499">
                  <a:extLst>
                    <a:ext uri="{9D8B030D-6E8A-4147-A177-3AD203B41FA5}">
                      <a16:colId xmlns:a16="http://schemas.microsoft.com/office/drawing/2014/main" val="4079790438"/>
                    </a:ext>
                  </a:extLst>
                </a:gridCol>
                <a:gridCol w="1397688">
                  <a:extLst>
                    <a:ext uri="{9D8B030D-6E8A-4147-A177-3AD203B41FA5}">
                      <a16:colId xmlns:a16="http://schemas.microsoft.com/office/drawing/2014/main" val="2370765826"/>
                    </a:ext>
                  </a:extLst>
                </a:gridCol>
                <a:gridCol w="1426409">
                  <a:extLst>
                    <a:ext uri="{9D8B030D-6E8A-4147-A177-3AD203B41FA5}">
                      <a16:colId xmlns:a16="http://schemas.microsoft.com/office/drawing/2014/main" val="1373864790"/>
                    </a:ext>
                  </a:extLst>
                </a:gridCol>
                <a:gridCol w="1085310">
                  <a:extLst>
                    <a:ext uri="{9D8B030D-6E8A-4147-A177-3AD203B41FA5}">
                      <a16:colId xmlns:a16="http://schemas.microsoft.com/office/drawing/2014/main" val="1457131396"/>
                    </a:ext>
                  </a:extLst>
                </a:gridCol>
                <a:gridCol w="937892">
                  <a:extLst>
                    <a:ext uri="{9D8B030D-6E8A-4147-A177-3AD203B41FA5}">
                      <a16:colId xmlns:a16="http://schemas.microsoft.com/office/drawing/2014/main" val="2862919625"/>
                    </a:ext>
                  </a:extLst>
                </a:gridCol>
                <a:gridCol w="753364">
                  <a:extLst>
                    <a:ext uri="{9D8B030D-6E8A-4147-A177-3AD203B41FA5}">
                      <a16:colId xmlns:a16="http://schemas.microsoft.com/office/drawing/2014/main" val="4069345790"/>
                    </a:ext>
                  </a:extLst>
                </a:gridCol>
                <a:gridCol w="951617">
                  <a:extLst>
                    <a:ext uri="{9D8B030D-6E8A-4147-A177-3AD203B41FA5}">
                      <a16:colId xmlns:a16="http://schemas.microsoft.com/office/drawing/2014/main" val="2039805730"/>
                    </a:ext>
                  </a:extLst>
                </a:gridCol>
                <a:gridCol w="713713">
                  <a:extLst>
                    <a:ext uri="{9D8B030D-6E8A-4147-A177-3AD203B41FA5}">
                      <a16:colId xmlns:a16="http://schemas.microsoft.com/office/drawing/2014/main" val="2499607008"/>
                    </a:ext>
                  </a:extLst>
                </a:gridCol>
                <a:gridCol w="723625">
                  <a:extLst>
                    <a:ext uri="{9D8B030D-6E8A-4147-A177-3AD203B41FA5}">
                      <a16:colId xmlns:a16="http://schemas.microsoft.com/office/drawing/2014/main" val="2346248957"/>
                    </a:ext>
                  </a:extLst>
                </a:gridCol>
                <a:gridCol w="1070568">
                  <a:extLst>
                    <a:ext uri="{9D8B030D-6E8A-4147-A177-3AD203B41FA5}">
                      <a16:colId xmlns:a16="http://schemas.microsoft.com/office/drawing/2014/main" val="4108099301"/>
                    </a:ext>
                  </a:extLst>
                </a:gridCol>
                <a:gridCol w="1060943">
                  <a:extLst>
                    <a:ext uri="{9D8B030D-6E8A-4147-A177-3AD203B41FA5}">
                      <a16:colId xmlns:a16="http://schemas.microsoft.com/office/drawing/2014/main" val="25810908"/>
                    </a:ext>
                  </a:extLst>
                </a:gridCol>
              </a:tblGrid>
              <a:tr h="281218"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Relative Importance of Morphological Features as Predictors of Juvenile Presence</a:t>
                      </a: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940164"/>
                  </a:ext>
                </a:extLst>
              </a:tr>
              <a:tr h="472965"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Site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Juvenile Mussel </a:t>
                      </a:r>
                    </a:p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 Class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MMI Accuracy 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(and Kappa</a:t>
                      </a: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Holdfast Complexity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Spacing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Canopy Cover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Planes of Branching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Width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Canopy Height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Clustering Frequency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Degree of Branching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226344"/>
                  </a:ext>
                </a:extLst>
              </a:tr>
              <a:tr h="2747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Waipū </a:t>
                      </a:r>
                    </a:p>
                    <a:p>
                      <a:pPr algn="ctr" fontAlgn="ctr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Cove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&lt;10 mm SL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 (0.50)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345162"/>
                  </a:ext>
                </a:extLst>
              </a:tr>
              <a:tr h="274755"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10 - &lt;20 mm SL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 (0.33)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145403"/>
                  </a:ext>
                </a:extLst>
              </a:tr>
              <a:tr h="274755"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20 - &lt;30 mm SL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(0.11)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671253"/>
                  </a:ext>
                </a:extLst>
              </a:tr>
              <a:tr h="27748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Pākiri </a:t>
                      </a:r>
                    </a:p>
                    <a:p>
                      <a:pPr algn="ctr" fontAlgn="ctr"/>
                      <a:r>
                        <a:rPr lang="en-US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Beach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&lt;10 mm SL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 (0.43)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650109"/>
                  </a:ext>
                </a:extLst>
              </a:tr>
              <a:tr h="277488"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10 - &lt;20 mm SL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 (0)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097839"/>
                  </a:ext>
                </a:extLst>
              </a:tr>
              <a:tr h="277488"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3" marR="3403" marT="340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20 - &lt;30 mm SL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45% (-0.13)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6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24942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78C98F1-D8A4-9D0E-527B-0CF024DDA732}"/>
              </a:ext>
            </a:extLst>
          </p:cNvPr>
          <p:cNvSpPr txBox="1"/>
          <p:nvPr/>
        </p:nvSpPr>
        <p:spPr>
          <a:xfrm>
            <a:off x="697422" y="421178"/>
            <a:ext cx="1074562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Outputs of the linear discriminant analysis (LDA) used to assess the accuracy with which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the scoring criteria for each morphological feature of macroalgae, detailed in the </a:t>
            </a:r>
            <a:r>
              <a:rPr lang="en-AU" sz="1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Macroalgal Morphology Index (MMI), 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was able to predict the presence of attached juvenile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P. canaliculus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among macroalgal substrates. </a:t>
            </a:r>
            <a:r>
              <a:rPr lang="en-A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Outputs of the LDA are </a:t>
            </a:r>
            <a:r>
              <a:rPr lang="en-A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presented for </a:t>
            </a:r>
            <a:r>
              <a:rPr lang="en-A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mm (shell length; SL) size classes of juvenile mussels </a:t>
            </a:r>
            <a:r>
              <a:rPr lang="en-A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two sites (Waipū Cove and Pākiri Beach).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The accuracy value represents the proportion of correctly predicted outcomes for each mussel size class at each site</a:t>
            </a:r>
            <a:r>
              <a:rPr lang="en-US" sz="1200" dirty="0">
                <a:latin typeface="Times New Roman" panose="02020603050405020304" pitchFamily="18" charset="0"/>
                <a:ea typeface="Aptos" panose="020B0004020202020204" pitchFamily="34" charset="0"/>
              </a:rPr>
              <a:t>, and t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he Cohen’s Kappa value (in parentheses) represents the level of agreement between observed outcomes and outcomes expected by chance.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relative importance value of each morphological feature of macroalgae represents its relative contribution to predicting the outcome of attached juvenile mussel presence for each mussel size class at each site. </a:t>
            </a:r>
            <a:r>
              <a:rPr lang="en-US" sz="1200" dirty="0">
                <a:latin typeface="Times New Roman" panose="02020603050405020304" pitchFamily="18" charset="0"/>
                <a:ea typeface="Aptos" panose="020B0004020202020204" pitchFamily="34" charset="0"/>
              </a:rPr>
              <a:t>R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elative importance values </a:t>
            </a:r>
            <a:r>
              <a:rPr lang="en-US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0.65 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in bold text </a:t>
            </a:r>
            <a:r>
              <a:rPr lang="en-US" sz="1200" dirty="0">
                <a:latin typeface="Times New Roman" panose="02020603050405020304" pitchFamily="18" charset="0"/>
                <a:ea typeface="Aptos" panose="020B0004020202020204" pitchFamily="34" charset="0"/>
              </a:rPr>
              <a:t>indicate morphological features that 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were strong predictors of juvenile presence, while values in </a:t>
            </a:r>
            <a:r>
              <a:rPr lang="en-US" sz="1200" dirty="0">
                <a:latin typeface="Times New Roman" panose="02020603050405020304" pitchFamily="18" charset="0"/>
                <a:ea typeface="Aptos" panose="020B0004020202020204" pitchFamily="34" charset="0"/>
              </a:rPr>
              <a:t>plain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text </a:t>
            </a:r>
            <a:r>
              <a:rPr lang="en-US" sz="1200" dirty="0">
                <a:latin typeface="Times New Roman" panose="02020603050405020304" pitchFamily="18" charset="0"/>
                <a:ea typeface="Aptos" panose="020B0004020202020204" pitchFamily="34" charset="0"/>
              </a:rPr>
              <a:t>indicate features that </a:t>
            </a:r>
            <a:r>
              <a:rPr lang="en-US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were poor predictors.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198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</Words>
  <Application>Microsoft Macintosh PowerPoint</Application>
  <PresentationFormat>Widescreen</PresentationFormat>
  <Paragraphs>79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Burnham</dc:creator>
  <cp:lastModifiedBy>Katherine Burnham</cp:lastModifiedBy>
  <cp:revision>1</cp:revision>
  <dcterms:created xsi:type="dcterms:W3CDTF">2025-05-22T06:10:13Z</dcterms:created>
  <dcterms:modified xsi:type="dcterms:W3CDTF">2025-05-22T06:10:35Z</dcterms:modified>
</cp:coreProperties>
</file>