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  <p:sldMasterId id="2147483674" r:id="rId2"/>
    <p:sldMasterId id="2147483687" r:id="rId3"/>
  </p:sldMasterIdLst>
  <p:sldIdLst>
    <p:sldId id="257" r:id="rId4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580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lowchart: Stored Data 4"/>
          <p:cNvSpPr/>
          <p:nvPr/>
        </p:nvSpPr>
        <p:spPr>
          <a:xfrm rot="5400000">
            <a:off x="5288400" y="-4790160"/>
            <a:ext cx="1613880" cy="12203280"/>
          </a:xfrm>
          <a:custGeom>
            <a:avLst/>
            <a:gdLst/>
            <a:ahLst/>
            <a:cxnLst/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Flowchart: Stored Data 4"/>
          <p:cNvSpPr/>
          <p:nvPr/>
        </p:nvSpPr>
        <p:spPr>
          <a:xfrm rot="5400000">
            <a:off x="5283720" y="-5325480"/>
            <a:ext cx="1613880" cy="12214440"/>
          </a:xfrm>
          <a:custGeom>
            <a:avLst/>
            <a:gdLst/>
            <a:ahLst/>
            <a:cxnLst/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Rectangle 11"/>
          <p:cNvSpPr/>
          <p:nvPr/>
        </p:nvSpPr>
        <p:spPr>
          <a:xfrm>
            <a:off x="7489440" y="5672160"/>
            <a:ext cx="4708080" cy="420840"/>
          </a:xfrm>
          <a:prstGeom prst="rect">
            <a:avLst/>
          </a:prstGeom>
          <a:gradFill rotWithShape="0">
            <a:gsLst>
              <a:gs pos="0">
                <a:srgbClr val="64003B"/>
              </a:gs>
              <a:gs pos="100000">
                <a:srgbClr val="8F0055"/>
              </a:gs>
            </a:gsLst>
            <a:lin ang="135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2" name="Group 12"/>
          <p:cNvGrpSpPr/>
          <p:nvPr/>
        </p:nvGrpSpPr>
        <p:grpSpPr>
          <a:xfrm>
            <a:off x="7637400" y="6116400"/>
            <a:ext cx="4174200" cy="714960"/>
            <a:chOff x="7637400" y="6116400"/>
            <a:chExt cx="4174200" cy="714960"/>
          </a:xfrm>
        </p:grpSpPr>
        <p:pic>
          <p:nvPicPr>
            <p:cNvPr id="53" name="Picture 10" descr="LOGO_IPNA_Blue"/>
            <p:cNvPicPr/>
            <p:nvPr/>
          </p:nvPicPr>
          <p:blipFill>
            <a:blip r:embed="rId14"/>
            <a:stretch/>
          </p:blipFill>
          <p:spPr>
            <a:xfrm>
              <a:off x="7637400" y="6200280"/>
              <a:ext cx="581400" cy="581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4" name="Rectangle 12"/>
            <p:cNvSpPr/>
            <p:nvPr/>
          </p:nvSpPr>
          <p:spPr>
            <a:xfrm>
              <a:off x="8198640" y="6116400"/>
              <a:ext cx="3612960" cy="714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numCol="1" spcCol="0" anchor="ctr">
              <a:spAutoFit/>
            </a:bodyPr>
            <a:lstStyle/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-GB" sz="1800" b="1" strike="noStrike" spc="-1">
                  <a:solidFill>
                    <a:srgbClr val="296DC0"/>
                  </a:solidFill>
                  <a:latin typeface="Arial"/>
                  <a:ea typeface="Calibri"/>
                </a:rPr>
                <a:t>Pediatric Nephrology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-GB" sz="1100" b="0" strike="noStrike" spc="-1">
                  <a:solidFill>
                    <a:srgbClr val="000000"/>
                  </a:solidFill>
                  <a:latin typeface="Arial"/>
                  <a:ea typeface="Calibri"/>
                </a:rPr>
                <a:t>Journal of the </a:t>
              </a:r>
              <a:br>
                <a:rPr sz="1100"/>
              </a:br>
              <a:r>
                <a:rPr lang="en-GB" sz="1200" b="0" strike="noStrike" spc="-1">
                  <a:solidFill>
                    <a:srgbClr val="000000"/>
                  </a:solidFill>
                  <a:latin typeface="Arial"/>
                  <a:ea typeface="Calibri"/>
                </a:rPr>
                <a:t>International Pediatric Nephrology Association</a:t>
              </a:r>
              <a:endParaRPr lang="en-US" sz="1200" b="0" strike="noStrike" spc="-1">
                <a:latin typeface="Arial"/>
              </a:endParaRPr>
            </a:p>
          </p:txBody>
        </p:sp>
      </p:grpSp>
      <p:sp>
        <p:nvSpPr>
          <p:cNvPr id="55" name="Rectangle 36"/>
          <p:cNvSpPr/>
          <p:nvPr/>
        </p:nvSpPr>
        <p:spPr>
          <a:xfrm>
            <a:off x="10265760" y="-25200"/>
            <a:ext cx="1935000" cy="1116360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6" name="Group 33"/>
          <p:cNvGrpSpPr/>
          <p:nvPr/>
        </p:nvGrpSpPr>
        <p:grpSpPr>
          <a:xfrm>
            <a:off x="10506960" y="138600"/>
            <a:ext cx="1613520" cy="773280"/>
            <a:chOff x="10506960" y="138600"/>
            <a:chExt cx="1613520" cy="773280"/>
          </a:xfrm>
        </p:grpSpPr>
        <p:sp>
          <p:nvSpPr>
            <p:cNvPr id="57" name="TextBox 18"/>
            <p:cNvSpPr/>
            <p:nvPr/>
          </p:nvSpPr>
          <p:spPr>
            <a:xfrm>
              <a:off x="10679400" y="395640"/>
              <a:ext cx="1441080" cy="516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GB" sz="2800" b="0" strike="noStrike" spc="-1">
                  <a:solidFill>
                    <a:srgbClr val="FFFFFF"/>
                  </a:solidFill>
                  <a:latin typeface="Calibri"/>
                </a:rPr>
                <a:t>Article</a:t>
              </a:r>
              <a:endParaRPr lang="en-US" sz="2800" b="0" strike="noStrike" spc="-1">
                <a:latin typeface="Arial"/>
              </a:endParaRPr>
            </a:p>
          </p:txBody>
        </p:sp>
        <p:sp>
          <p:nvSpPr>
            <p:cNvPr id="58" name="TextBox 17"/>
            <p:cNvSpPr/>
            <p:nvPr/>
          </p:nvSpPr>
          <p:spPr>
            <a:xfrm>
              <a:off x="10506960" y="138600"/>
              <a:ext cx="1592640" cy="516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GB" sz="2800" b="0" strike="noStrike" spc="-1">
                  <a:solidFill>
                    <a:srgbClr val="FFFFFF"/>
                  </a:solidFill>
                  <a:latin typeface="Calibri"/>
                </a:rPr>
                <a:t>Original</a:t>
              </a:r>
              <a:endParaRPr lang="en-US" sz="2800" b="0" strike="noStrike" spc="-1">
                <a:latin typeface="Arial"/>
              </a:endParaRPr>
            </a:p>
          </p:txBody>
        </p:sp>
      </p:grpSp>
      <p:sp>
        <p:nvSpPr>
          <p:cNvPr id="59" name="Flowchart: Stored Data 4"/>
          <p:cNvSpPr/>
          <p:nvPr/>
        </p:nvSpPr>
        <p:spPr>
          <a:xfrm rot="16200000" flipV="1">
            <a:off x="2885760" y="2268720"/>
            <a:ext cx="1695240" cy="7512120"/>
          </a:xfrm>
          <a:custGeom>
            <a:avLst/>
            <a:gdLst/>
            <a:ahLst/>
            <a:cxnLst/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Flowchart: Stored Data 4"/>
          <p:cNvSpPr/>
          <p:nvPr/>
        </p:nvSpPr>
        <p:spPr>
          <a:xfrm rot="5400000">
            <a:off x="5288400" y="-4790160"/>
            <a:ext cx="1613880" cy="12203280"/>
          </a:xfrm>
          <a:custGeom>
            <a:avLst/>
            <a:gdLst/>
            <a:ahLst/>
            <a:cxnLst/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Flowchart: Stored Data 4"/>
          <p:cNvSpPr/>
          <p:nvPr/>
        </p:nvSpPr>
        <p:spPr>
          <a:xfrm rot="5400000">
            <a:off x="5283720" y="-5325480"/>
            <a:ext cx="1613880" cy="12214440"/>
          </a:xfrm>
          <a:custGeom>
            <a:avLst/>
            <a:gdLst/>
            <a:ahLst/>
            <a:cxnLst/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Rectangle 11"/>
          <p:cNvSpPr/>
          <p:nvPr/>
        </p:nvSpPr>
        <p:spPr>
          <a:xfrm>
            <a:off x="7489440" y="5672160"/>
            <a:ext cx="4708080" cy="420840"/>
          </a:xfrm>
          <a:prstGeom prst="rect">
            <a:avLst/>
          </a:prstGeom>
          <a:gradFill rotWithShape="0">
            <a:gsLst>
              <a:gs pos="0">
                <a:srgbClr val="64003B"/>
              </a:gs>
              <a:gs pos="100000">
                <a:srgbClr val="8F0055"/>
              </a:gs>
            </a:gsLst>
            <a:lin ang="135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01" name="Group 12"/>
          <p:cNvGrpSpPr/>
          <p:nvPr/>
        </p:nvGrpSpPr>
        <p:grpSpPr>
          <a:xfrm>
            <a:off x="7637400" y="6116400"/>
            <a:ext cx="4174200" cy="714960"/>
            <a:chOff x="7637400" y="6116400"/>
            <a:chExt cx="4174200" cy="714960"/>
          </a:xfrm>
        </p:grpSpPr>
        <p:pic>
          <p:nvPicPr>
            <p:cNvPr id="102" name="Picture 10" descr="LOGO_IPNA_Blue"/>
            <p:cNvPicPr/>
            <p:nvPr/>
          </p:nvPicPr>
          <p:blipFill>
            <a:blip r:embed="rId14"/>
            <a:stretch/>
          </p:blipFill>
          <p:spPr>
            <a:xfrm>
              <a:off x="7637400" y="6200280"/>
              <a:ext cx="581400" cy="581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3" name="Rectangle 12"/>
            <p:cNvSpPr/>
            <p:nvPr/>
          </p:nvSpPr>
          <p:spPr>
            <a:xfrm>
              <a:off x="8198640" y="6116400"/>
              <a:ext cx="3612960" cy="714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numCol="1" spcCol="0" anchor="ctr">
              <a:spAutoFit/>
            </a:bodyPr>
            <a:lstStyle/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-GB" sz="1800" b="1" strike="noStrike" spc="-1">
                  <a:solidFill>
                    <a:srgbClr val="296DC0"/>
                  </a:solidFill>
                  <a:latin typeface="Arial"/>
                  <a:ea typeface="Calibri"/>
                </a:rPr>
                <a:t>Pediatric Nephrology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-GB" sz="1100" b="0" strike="noStrike" spc="-1">
                  <a:solidFill>
                    <a:srgbClr val="000000"/>
                  </a:solidFill>
                  <a:latin typeface="Arial"/>
                  <a:ea typeface="Calibri"/>
                </a:rPr>
                <a:t>Journal of the </a:t>
              </a:r>
              <a:br>
                <a:rPr sz="1100"/>
              </a:br>
              <a:r>
                <a:rPr lang="en-GB" sz="1200" b="0" strike="noStrike" spc="-1">
                  <a:solidFill>
                    <a:srgbClr val="000000"/>
                  </a:solidFill>
                  <a:latin typeface="Arial"/>
                  <a:ea typeface="Calibri"/>
                </a:rPr>
                <a:t>International Pediatric Nephrology Association</a:t>
              </a:r>
              <a:endParaRPr lang="en-US" sz="1200" b="0" strike="noStrike" spc="-1">
                <a:latin typeface="Arial"/>
              </a:endParaRPr>
            </a:p>
          </p:txBody>
        </p:sp>
      </p:grpSp>
      <p:sp>
        <p:nvSpPr>
          <p:cNvPr id="104" name="Rectangle 36"/>
          <p:cNvSpPr/>
          <p:nvPr/>
        </p:nvSpPr>
        <p:spPr>
          <a:xfrm>
            <a:off x="10265760" y="-25200"/>
            <a:ext cx="1935000" cy="1116360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05" name="Group 33"/>
          <p:cNvGrpSpPr/>
          <p:nvPr/>
        </p:nvGrpSpPr>
        <p:grpSpPr>
          <a:xfrm>
            <a:off x="10506960" y="138600"/>
            <a:ext cx="1613520" cy="773280"/>
            <a:chOff x="10506960" y="138600"/>
            <a:chExt cx="1613520" cy="773280"/>
          </a:xfrm>
        </p:grpSpPr>
        <p:sp>
          <p:nvSpPr>
            <p:cNvPr id="106" name="TextBox 18"/>
            <p:cNvSpPr/>
            <p:nvPr/>
          </p:nvSpPr>
          <p:spPr>
            <a:xfrm>
              <a:off x="10679400" y="395640"/>
              <a:ext cx="1441080" cy="516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GB" sz="2800" b="0" strike="noStrike" spc="-1">
                  <a:solidFill>
                    <a:srgbClr val="FFFFFF"/>
                  </a:solidFill>
                  <a:latin typeface="Calibri"/>
                </a:rPr>
                <a:t>Article</a:t>
              </a:r>
              <a:endParaRPr lang="en-US" sz="2800" b="0" strike="noStrike" spc="-1">
                <a:latin typeface="Arial"/>
              </a:endParaRPr>
            </a:p>
          </p:txBody>
        </p:sp>
        <p:sp>
          <p:nvSpPr>
            <p:cNvPr id="107" name="TextBox 17"/>
            <p:cNvSpPr/>
            <p:nvPr/>
          </p:nvSpPr>
          <p:spPr>
            <a:xfrm>
              <a:off x="10506960" y="138600"/>
              <a:ext cx="1592640" cy="516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GB" sz="2800" b="0" strike="noStrike" spc="-1">
                  <a:solidFill>
                    <a:srgbClr val="FFFFFF"/>
                  </a:solidFill>
                  <a:latin typeface="Calibri"/>
                </a:rPr>
                <a:t>Original</a:t>
              </a:r>
              <a:endParaRPr lang="en-US" sz="2800" b="0" strike="noStrike" spc="-1">
                <a:latin typeface="Arial"/>
              </a:endParaRPr>
            </a:p>
          </p:txBody>
        </p:sp>
      </p:grpSp>
      <p:sp>
        <p:nvSpPr>
          <p:cNvPr id="108" name="Flowchart: Stored Data 4"/>
          <p:cNvSpPr/>
          <p:nvPr/>
        </p:nvSpPr>
        <p:spPr>
          <a:xfrm rot="16200000" flipV="1">
            <a:off x="2885760" y="2268720"/>
            <a:ext cx="1695240" cy="7512120"/>
          </a:xfrm>
          <a:custGeom>
            <a:avLst/>
            <a:gdLst/>
            <a:ahLst/>
            <a:cxnLst/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Flowchart: Stored Data 4"/>
          <p:cNvSpPr/>
          <p:nvPr/>
        </p:nvSpPr>
        <p:spPr>
          <a:xfrm rot="5400000">
            <a:off x="5288400" y="-4790160"/>
            <a:ext cx="1613880" cy="12203280"/>
          </a:xfrm>
          <a:custGeom>
            <a:avLst/>
            <a:gdLst/>
            <a:ahLst/>
            <a:cxnLst/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8" name="Flowchart: Stored Data 4"/>
          <p:cNvSpPr/>
          <p:nvPr/>
        </p:nvSpPr>
        <p:spPr>
          <a:xfrm rot="5400000">
            <a:off x="5283720" y="-5325480"/>
            <a:ext cx="1613880" cy="12214440"/>
          </a:xfrm>
          <a:custGeom>
            <a:avLst/>
            <a:gdLst/>
            <a:ahLst/>
            <a:cxnLst/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9" name="Rectangle 11"/>
          <p:cNvSpPr/>
          <p:nvPr/>
        </p:nvSpPr>
        <p:spPr>
          <a:xfrm>
            <a:off x="7489440" y="5672160"/>
            <a:ext cx="4708080" cy="420840"/>
          </a:xfrm>
          <a:prstGeom prst="rect">
            <a:avLst/>
          </a:prstGeom>
          <a:gradFill rotWithShape="0">
            <a:gsLst>
              <a:gs pos="0">
                <a:srgbClr val="64003B"/>
              </a:gs>
              <a:gs pos="100000">
                <a:srgbClr val="8F0055"/>
              </a:gs>
            </a:gsLst>
            <a:lin ang="135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50" name="Group 12"/>
          <p:cNvGrpSpPr/>
          <p:nvPr/>
        </p:nvGrpSpPr>
        <p:grpSpPr>
          <a:xfrm>
            <a:off x="7637400" y="6116400"/>
            <a:ext cx="4174200" cy="714960"/>
            <a:chOff x="7637400" y="6116400"/>
            <a:chExt cx="4174200" cy="714960"/>
          </a:xfrm>
        </p:grpSpPr>
        <p:pic>
          <p:nvPicPr>
            <p:cNvPr id="151" name="Picture 10" descr="LOGO_IPNA_Blue"/>
            <p:cNvPicPr/>
            <p:nvPr/>
          </p:nvPicPr>
          <p:blipFill>
            <a:blip r:embed="rId14"/>
            <a:stretch/>
          </p:blipFill>
          <p:spPr>
            <a:xfrm>
              <a:off x="7637400" y="6200280"/>
              <a:ext cx="581400" cy="581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2" name="Rectangle 12"/>
            <p:cNvSpPr/>
            <p:nvPr/>
          </p:nvSpPr>
          <p:spPr>
            <a:xfrm>
              <a:off x="8198640" y="6116400"/>
              <a:ext cx="3612960" cy="714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numCol="1" spcCol="0" anchor="ctr">
              <a:spAutoFit/>
            </a:bodyPr>
            <a:lstStyle/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-GB" sz="1800" b="1" strike="noStrike" spc="-1">
                  <a:solidFill>
                    <a:srgbClr val="296DC0"/>
                  </a:solidFill>
                  <a:latin typeface="Arial"/>
                  <a:ea typeface="Calibri"/>
                </a:rPr>
                <a:t>Pediatric Nephrology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-GB" sz="1100" b="0" strike="noStrike" spc="-1">
                  <a:solidFill>
                    <a:srgbClr val="000000"/>
                  </a:solidFill>
                  <a:latin typeface="Arial"/>
                  <a:ea typeface="Calibri"/>
                </a:rPr>
                <a:t>Journal of the </a:t>
              </a:r>
              <a:br>
                <a:rPr sz="1100"/>
              </a:br>
              <a:r>
                <a:rPr lang="en-GB" sz="1200" b="0" strike="noStrike" spc="-1">
                  <a:solidFill>
                    <a:srgbClr val="000000"/>
                  </a:solidFill>
                  <a:latin typeface="Arial"/>
                  <a:ea typeface="Calibri"/>
                </a:rPr>
                <a:t>International Pediatric Nephrology Association</a:t>
              </a:r>
              <a:endParaRPr lang="en-US" sz="1200" b="0" strike="noStrike" spc="-1">
                <a:latin typeface="Arial"/>
              </a:endParaRPr>
            </a:p>
          </p:txBody>
        </p:sp>
      </p:grpSp>
      <p:sp>
        <p:nvSpPr>
          <p:cNvPr id="153" name="Rectangle 36"/>
          <p:cNvSpPr/>
          <p:nvPr/>
        </p:nvSpPr>
        <p:spPr>
          <a:xfrm>
            <a:off x="10265760" y="-25200"/>
            <a:ext cx="1935000" cy="1116360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54" name="Group 33"/>
          <p:cNvGrpSpPr/>
          <p:nvPr/>
        </p:nvGrpSpPr>
        <p:grpSpPr>
          <a:xfrm>
            <a:off x="10506960" y="138600"/>
            <a:ext cx="1613520" cy="773280"/>
            <a:chOff x="10506960" y="138600"/>
            <a:chExt cx="1613520" cy="773280"/>
          </a:xfrm>
        </p:grpSpPr>
        <p:sp>
          <p:nvSpPr>
            <p:cNvPr id="155" name="TextBox 18"/>
            <p:cNvSpPr/>
            <p:nvPr/>
          </p:nvSpPr>
          <p:spPr>
            <a:xfrm>
              <a:off x="10679400" y="395640"/>
              <a:ext cx="1441080" cy="516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GB" sz="2800" b="0" strike="noStrike" spc="-1">
                  <a:solidFill>
                    <a:srgbClr val="FFFFFF"/>
                  </a:solidFill>
                  <a:latin typeface="Calibri"/>
                </a:rPr>
                <a:t>Article</a:t>
              </a:r>
              <a:endParaRPr lang="en-US" sz="2800" b="0" strike="noStrike" spc="-1">
                <a:latin typeface="Arial"/>
              </a:endParaRPr>
            </a:p>
          </p:txBody>
        </p:sp>
        <p:sp>
          <p:nvSpPr>
            <p:cNvPr id="156" name="TextBox 17"/>
            <p:cNvSpPr/>
            <p:nvPr/>
          </p:nvSpPr>
          <p:spPr>
            <a:xfrm>
              <a:off x="10506960" y="138600"/>
              <a:ext cx="1592640" cy="516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GB" sz="2800" b="0" strike="noStrike" spc="-1">
                  <a:solidFill>
                    <a:srgbClr val="FFFFFF"/>
                  </a:solidFill>
                  <a:latin typeface="Calibri"/>
                </a:rPr>
                <a:t>Original</a:t>
              </a:r>
              <a:endParaRPr lang="en-US" sz="2800" b="0" strike="noStrike" spc="-1">
                <a:latin typeface="Arial"/>
              </a:endParaRPr>
            </a:p>
          </p:txBody>
        </p:sp>
      </p:grpSp>
      <p:sp>
        <p:nvSpPr>
          <p:cNvPr id="157" name="Flowchart: Stored Data 4"/>
          <p:cNvSpPr/>
          <p:nvPr/>
        </p:nvSpPr>
        <p:spPr>
          <a:xfrm rot="16200000" flipV="1">
            <a:off x="2885760" y="2268720"/>
            <a:ext cx="1695240" cy="7512120"/>
          </a:xfrm>
          <a:custGeom>
            <a:avLst/>
            <a:gdLst/>
            <a:ahLst/>
            <a:cxnLst/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8707CD0-4976-597D-5DD7-8225DFEB411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6153" y="2514818"/>
            <a:ext cx="551606" cy="1623999"/>
          </a:xfrm>
          <a:prstGeom prst="rect">
            <a:avLst/>
          </a:prstGeom>
          <a:ln w="0">
            <a:noFill/>
          </a:ln>
        </p:spPr>
      </p:pic>
      <p:sp>
        <p:nvSpPr>
          <p:cNvPr id="216" name="Title 2"/>
          <p:cNvSpPr/>
          <p:nvPr/>
        </p:nvSpPr>
        <p:spPr>
          <a:xfrm>
            <a:off x="0" y="0"/>
            <a:ext cx="10233360" cy="108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 fontScale="93000"/>
          </a:bodyPr>
          <a:lstStyle/>
          <a:p>
            <a:pPr marL="216000">
              <a:lnSpc>
                <a:spcPct val="90000"/>
              </a:lnSpc>
              <a:buNone/>
            </a:pPr>
            <a:r>
              <a:rPr lang="en-GB" sz="2800" b="1" strike="noStrike" spc="-1" dirty="0">
                <a:solidFill>
                  <a:srgbClr val="FFFFFF"/>
                </a:solidFill>
                <a:latin typeface="Calibri Light"/>
              </a:rPr>
              <a:t>Examining commonly used equations for estimating the glomerular filtration rate (GFR) in a healthy cohort of children and adolescents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217" name="TextBox 1"/>
          <p:cNvSpPr/>
          <p:nvPr/>
        </p:nvSpPr>
        <p:spPr>
          <a:xfrm>
            <a:off x="180360" y="1189800"/>
            <a:ext cx="105357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800" b="1" strike="noStrike" spc="-1" dirty="0">
                <a:solidFill>
                  <a:srgbClr val="FFFFFF"/>
                </a:solidFill>
                <a:latin typeface="Calibri"/>
              </a:rPr>
              <a:t>AIM</a:t>
            </a:r>
            <a:r>
              <a:rPr lang="en-GB" sz="1800" b="0" strike="noStrike" spc="-1" dirty="0">
                <a:solidFill>
                  <a:srgbClr val="FFFFFF"/>
                </a:solidFill>
                <a:latin typeface="Calibri"/>
              </a:rPr>
              <a:t>: Evaluate eGFR-equations by assessing plausibility and consistency across sexes, age and weight groups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18" name="TextBox 7"/>
          <p:cNvSpPr/>
          <p:nvPr/>
        </p:nvSpPr>
        <p:spPr>
          <a:xfrm>
            <a:off x="137520" y="1650960"/>
            <a:ext cx="1150560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800" b="1" strike="noStrike" spc="-1">
                <a:solidFill>
                  <a:srgbClr val="0065AA"/>
                </a:solidFill>
                <a:latin typeface="Calibri"/>
              </a:rPr>
              <a:t>DESIGN &amp; OUTCOMES</a:t>
            </a:r>
            <a:r>
              <a:rPr lang="en-GB" sz="1800" b="0" strike="noStrike" spc="-1">
                <a:solidFill>
                  <a:srgbClr val="0065AA"/>
                </a:solidFill>
                <a:latin typeface="Calibri"/>
              </a:rPr>
              <a:t>: 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219" name="TextBox 8"/>
          <p:cNvSpPr/>
          <p:nvPr/>
        </p:nvSpPr>
        <p:spPr>
          <a:xfrm>
            <a:off x="7679880" y="5679000"/>
            <a:ext cx="410760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2000" b="1" strike="noStrike" spc="-1">
                <a:solidFill>
                  <a:srgbClr val="FFFFFF"/>
                </a:solidFill>
                <a:latin typeface="Calibri Light"/>
              </a:rPr>
              <a:t>Trenkmann et al. 2025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20" name="TextBox 9"/>
          <p:cNvSpPr/>
          <p:nvPr/>
        </p:nvSpPr>
        <p:spPr>
          <a:xfrm>
            <a:off x="173520" y="5719320"/>
            <a:ext cx="7141320" cy="161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lang="en-GB" sz="1800" b="1" strike="noStrike" spc="-1">
                <a:solidFill>
                  <a:srgbClr val="FFFFFF"/>
                </a:solidFill>
                <a:latin typeface="Calibri"/>
                <a:ea typeface="Noto Sans CJK SC"/>
              </a:rPr>
              <a:t>CONCLUSION</a:t>
            </a:r>
            <a:r>
              <a:rPr lang="en-GB" sz="1800" b="0" strike="noStrike" spc="-1">
                <a:solidFill>
                  <a:srgbClr val="FFFFFF"/>
                </a:solidFill>
                <a:latin typeface="Calibri"/>
                <a:ea typeface="Noto Sans CJK SC"/>
              </a:rPr>
              <a:t>: </a:t>
            </a:r>
            <a:r>
              <a:rPr lang="en-GB" sz="1800" b="0" strike="noStrike" spc="-1">
                <a:solidFill>
                  <a:srgbClr val="FFFFFF"/>
                </a:solidFill>
                <a:latin typeface="Calibri"/>
              </a:rPr>
              <a:t>CKiD, Schwartz and combined U25 resulted in the most plausible eGFR distributions for a healthy pediatric cohort. Estimates from simpler equations like Bedside and Grubb are less plausible. 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lang="en-GB" sz="1800" b="0" strike="noStrike" spc="-1">
                <a:solidFill>
                  <a:srgbClr val="FFFFFF"/>
                </a:solidFill>
                <a:latin typeface="Calibri"/>
              </a:rPr>
              <a:t>-----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222" name="TextBox 2"/>
          <p:cNvSpPr/>
          <p:nvPr/>
        </p:nvSpPr>
        <p:spPr>
          <a:xfrm>
            <a:off x="376920" y="2586600"/>
            <a:ext cx="1487880" cy="10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500" b="0" strike="noStrike" spc="-1" dirty="0">
                <a:solidFill>
                  <a:srgbClr val="0065AA"/>
                </a:solidFill>
                <a:latin typeface="Calibri"/>
              </a:rPr>
              <a:t>4776 healthy participants</a:t>
            </a:r>
            <a:endParaRPr lang="en-US" sz="15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GB" sz="1500" b="0" strike="noStrike" spc="-1" dirty="0">
                <a:solidFill>
                  <a:srgbClr val="0065AA"/>
                </a:solidFill>
                <a:latin typeface="Calibri"/>
              </a:rPr>
              <a:t> (0.25–21 years) </a:t>
            </a:r>
            <a:endParaRPr lang="en-US" sz="15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</p:txBody>
      </p:sp>
      <p:grpSp>
        <p:nvGrpSpPr>
          <p:cNvPr id="223" name="Group 222"/>
          <p:cNvGrpSpPr/>
          <p:nvPr/>
        </p:nvGrpSpPr>
        <p:grpSpPr>
          <a:xfrm>
            <a:off x="498960" y="3460320"/>
            <a:ext cx="1121760" cy="1572480"/>
            <a:chOff x="498960" y="3460320"/>
            <a:chExt cx="1121760" cy="1572480"/>
          </a:xfrm>
        </p:grpSpPr>
        <p:pic>
          <p:nvPicPr>
            <p:cNvPr id="224" name="Picture 1"/>
            <p:cNvPicPr/>
            <p:nvPr/>
          </p:nvPicPr>
          <p:blipFill>
            <a:blip r:embed="rId3"/>
            <a:stretch/>
          </p:blipFill>
          <p:spPr>
            <a:xfrm>
              <a:off x="815040" y="3460320"/>
              <a:ext cx="511920" cy="1048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5" name="Picture 2"/>
            <p:cNvPicPr/>
            <p:nvPr/>
          </p:nvPicPr>
          <p:blipFill>
            <a:blip r:embed="rId4"/>
            <a:stretch/>
          </p:blipFill>
          <p:spPr>
            <a:xfrm>
              <a:off x="498960" y="3726000"/>
              <a:ext cx="511920" cy="1048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6" name="Picture 3"/>
            <p:cNvPicPr/>
            <p:nvPr/>
          </p:nvPicPr>
          <p:blipFill>
            <a:blip r:embed="rId5"/>
            <a:stretch/>
          </p:blipFill>
          <p:spPr>
            <a:xfrm>
              <a:off x="1108800" y="3746880"/>
              <a:ext cx="511920" cy="1048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7" name="Picture 7"/>
            <p:cNvPicPr/>
            <p:nvPr/>
          </p:nvPicPr>
          <p:blipFill>
            <a:blip r:embed="rId6"/>
            <a:stretch/>
          </p:blipFill>
          <p:spPr>
            <a:xfrm>
              <a:off x="834120" y="3984480"/>
              <a:ext cx="511920" cy="104832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228" name="Picture 9"/>
          <p:cNvPicPr/>
          <p:nvPr/>
        </p:nvPicPr>
        <p:blipFill>
          <a:blip r:embed="rId7"/>
          <a:stretch/>
        </p:blipFill>
        <p:spPr>
          <a:xfrm>
            <a:off x="2160000" y="2322360"/>
            <a:ext cx="5166000" cy="3206998"/>
          </a:xfrm>
          <a:prstGeom prst="rect">
            <a:avLst/>
          </a:prstGeom>
          <a:ln w="0">
            <a:noFill/>
          </a:ln>
        </p:spPr>
      </p:pic>
      <p:sp>
        <p:nvSpPr>
          <p:cNvPr id="229" name="Rectangle 48"/>
          <p:cNvSpPr/>
          <p:nvPr/>
        </p:nvSpPr>
        <p:spPr>
          <a:xfrm>
            <a:off x="2514600" y="1974960"/>
            <a:ext cx="4800600" cy="298440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500" b="0" strike="noStrike" spc="-1" dirty="0">
                <a:solidFill>
                  <a:srgbClr val="296DC0"/>
                </a:solidFill>
                <a:latin typeface="Calibri"/>
              </a:rPr>
              <a:t>Age-dependent estimates for the different equations</a:t>
            </a:r>
            <a:endParaRPr lang="en-US" sz="1500" b="0" strike="noStrike" spc="-1" dirty="0">
              <a:latin typeface="Arial"/>
            </a:endParaRPr>
          </a:p>
        </p:txBody>
      </p:sp>
      <p:sp>
        <p:nvSpPr>
          <p:cNvPr id="230" name="Rectangle 3"/>
          <p:cNvSpPr/>
          <p:nvPr/>
        </p:nvSpPr>
        <p:spPr>
          <a:xfrm>
            <a:off x="138600" y="1974960"/>
            <a:ext cx="2268000" cy="298440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500" b="0" strike="noStrike" spc="-1">
                <a:solidFill>
                  <a:srgbClr val="296DC0"/>
                </a:solidFill>
                <a:latin typeface="Calibri"/>
              </a:rPr>
              <a:t>Study population</a:t>
            </a:r>
            <a:endParaRPr lang="en-US" sz="1500" b="0" strike="noStrike" spc="-1">
              <a:latin typeface="Arial"/>
            </a:endParaRPr>
          </a:p>
        </p:txBody>
      </p:sp>
      <p:pic>
        <p:nvPicPr>
          <p:cNvPr id="231" name="Picture 230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1997" y="2952922"/>
            <a:ext cx="485395" cy="1546156"/>
          </a:xfrm>
          <a:prstGeom prst="rect">
            <a:avLst/>
          </a:prstGeom>
          <a:ln w="0">
            <a:noFill/>
          </a:ln>
        </p:spPr>
      </p:pic>
      <p:sp>
        <p:nvSpPr>
          <p:cNvPr id="232" name="Rectangle 4"/>
          <p:cNvSpPr/>
          <p:nvPr/>
        </p:nvSpPr>
        <p:spPr>
          <a:xfrm>
            <a:off x="7410600" y="1974960"/>
            <a:ext cx="4705200" cy="298440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500" b="0" strike="noStrike" spc="-1">
                <a:solidFill>
                  <a:srgbClr val="296DC0"/>
                </a:solidFill>
                <a:latin typeface="Calibri"/>
              </a:rPr>
              <a:t>Results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3AF8A2-0740-3FD7-8B77-6FDABAB20CEF}"/>
              </a:ext>
            </a:extLst>
          </p:cNvPr>
          <p:cNvSpPr txBox="1"/>
          <p:nvPr/>
        </p:nvSpPr>
        <p:spPr>
          <a:xfrm>
            <a:off x="7552813" y="5152615"/>
            <a:ext cx="1885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CKiD, Schwartz, U25ave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0DDC9A-534E-56AE-5FAD-DE661C001CC1}"/>
              </a:ext>
            </a:extLst>
          </p:cNvPr>
          <p:cNvSpPr txBox="1"/>
          <p:nvPr/>
        </p:nvSpPr>
        <p:spPr>
          <a:xfrm>
            <a:off x="10492571" y="2487437"/>
            <a:ext cx="157138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400" spc="-1" dirty="0" err="1">
                <a:solidFill>
                  <a:srgbClr val="00437A"/>
                </a:solidFill>
                <a:latin typeface="Calibri"/>
              </a:rPr>
              <a:t>Inc</a:t>
            </a: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onsistent</a:t>
            </a:r>
            <a:r>
              <a:rPr lang="de-DE" sz="1400" b="0" strike="noStrike" spc="-1" dirty="0">
                <a:solidFill>
                  <a:srgbClr val="00437A"/>
                </a:solidFill>
                <a:latin typeface="Calibri"/>
              </a:rPr>
              <a:t> </a:t>
            </a: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across</a:t>
            </a:r>
            <a:r>
              <a:rPr lang="de-DE" sz="1400" b="0" strike="noStrike" spc="-1" dirty="0">
                <a:solidFill>
                  <a:srgbClr val="00437A"/>
                </a:solidFill>
                <a:latin typeface="Calibri"/>
              </a:rPr>
              <a:t> </a:t>
            </a: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age</a:t>
            </a:r>
            <a:r>
              <a:rPr lang="de-DE" sz="1400" b="0" strike="noStrike" spc="-1" dirty="0">
                <a:solidFill>
                  <a:srgbClr val="00437A"/>
                </a:solidFill>
                <a:latin typeface="Calibri"/>
              </a:rPr>
              <a:t> </a:t>
            </a: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groups</a:t>
            </a:r>
            <a:endParaRPr lang="de-DE" sz="1400" b="0" strike="noStrike" spc="-1" dirty="0">
              <a:solidFill>
                <a:srgbClr val="00437A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400" b="0" strike="noStrike" spc="-1" dirty="0">
              <a:solidFill>
                <a:srgbClr val="00437A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1400" spc="-1" dirty="0">
                <a:solidFill>
                  <a:srgbClr val="00437A"/>
                </a:solidFill>
                <a:latin typeface="Calibri"/>
              </a:rPr>
              <a:t>Higher </a:t>
            </a:r>
            <a:r>
              <a:rPr lang="de-DE" sz="1400" spc="-1" dirty="0" err="1">
                <a:solidFill>
                  <a:srgbClr val="00437A"/>
                </a:solidFill>
                <a:latin typeface="Calibri"/>
              </a:rPr>
              <a:t>bias</a:t>
            </a:r>
            <a:r>
              <a:rPr lang="de-DE" sz="1400" spc="-1" dirty="0">
                <a:solidFill>
                  <a:srgbClr val="00437A"/>
                </a:solidFill>
                <a:latin typeface="Calibri"/>
              </a:rPr>
              <a:t> </a:t>
            </a:r>
            <a:r>
              <a:rPr lang="de-DE" sz="1400" spc="-1" dirty="0" err="1">
                <a:solidFill>
                  <a:srgbClr val="00437A"/>
                </a:solidFill>
                <a:latin typeface="Calibri"/>
              </a:rPr>
              <a:t>level</a:t>
            </a:r>
            <a:endParaRPr lang="de-DE" sz="1400" spc="-1" dirty="0">
              <a:solidFill>
                <a:srgbClr val="00437A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de-DE" sz="1400" b="0" strike="noStrike" spc="-1" dirty="0">
              <a:solidFill>
                <a:srgbClr val="00437A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1400" b="0" strike="noStrike" spc="-1" dirty="0">
                <a:solidFill>
                  <a:srgbClr val="00437A"/>
                </a:solidFill>
                <a:latin typeface="Calibri"/>
              </a:rPr>
              <a:t>Lower eGFR </a:t>
            </a: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accuracy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8D6F65-9700-9E50-E5E1-73E0DF0F14F7}"/>
              </a:ext>
            </a:extLst>
          </p:cNvPr>
          <p:cNvSpPr txBox="1"/>
          <p:nvPr/>
        </p:nvSpPr>
        <p:spPr>
          <a:xfrm>
            <a:off x="7893307" y="2909502"/>
            <a:ext cx="15329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Consistent</a:t>
            </a:r>
            <a:r>
              <a:rPr lang="de-DE" sz="1400" b="0" strike="noStrike" spc="-1" dirty="0">
                <a:solidFill>
                  <a:srgbClr val="00437A"/>
                </a:solidFill>
                <a:latin typeface="Calibri"/>
              </a:rPr>
              <a:t> </a:t>
            </a: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across</a:t>
            </a:r>
            <a:r>
              <a:rPr lang="de-DE" sz="1400" b="0" strike="noStrike" spc="-1" dirty="0">
                <a:solidFill>
                  <a:srgbClr val="00437A"/>
                </a:solidFill>
                <a:latin typeface="Calibri"/>
              </a:rPr>
              <a:t> </a:t>
            </a: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age</a:t>
            </a:r>
            <a:r>
              <a:rPr lang="de-DE" sz="1400" b="0" strike="noStrike" spc="-1" dirty="0">
                <a:solidFill>
                  <a:srgbClr val="00437A"/>
                </a:solidFill>
                <a:latin typeface="Calibri"/>
              </a:rPr>
              <a:t> </a:t>
            </a: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groups</a:t>
            </a:r>
            <a:endParaRPr lang="de-DE" sz="1400" b="0" strike="noStrike" spc="-1" dirty="0">
              <a:solidFill>
                <a:srgbClr val="00437A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1400" b="0" strike="noStrike" spc="-1" dirty="0">
              <a:solidFill>
                <a:srgbClr val="00437A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1400" spc="-1" dirty="0">
                <a:solidFill>
                  <a:srgbClr val="00437A"/>
                </a:solidFill>
                <a:latin typeface="Calibri"/>
              </a:rPr>
              <a:t>Lower </a:t>
            </a:r>
            <a:r>
              <a:rPr lang="de-DE" sz="1400" spc="-1" dirty="0" err="1">
                <a:solidFill>
                  <a:srgbClr val="00437A"/>
                </a:solidFill>
                <a:latin typeface="Calibri"/>
              </a:rPr>
              <a:t>bias</a:t>
            </a:r>
            <a:r>
              <a:rPr lang="de-DE" sz="1400" spc="-1" dirty="0">
                <a:solidFill>
                  <a:srgbClr val="00437A"/>
                </a:solidFill>
                <a:latin typeface="Calibri"/>
              </a:rPr>
              <a:t> </a:t>
            </a:r>
            <a:r>
              <a:rPr lang="de-DE" sz="1400" spc="-1" dirty="0" err="1">
                <a:solidFill>
                  <a:srgbClr val="00437A"/>
                </a:solidFill>
                <a:latin typeface="Calibri"/>
              </a:rPr>
              <a:t>level</a:t>
            </a:r>
            <a:endParaRPr lang="de-DE" sz="1400" spc="-1" dirty="0">
              <a:solidFill>
                <a:srgbClr val="00437A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de-DE" sz="1400" b="0" strike="noStrike" spc="-1" dirty="0">
              <a:solidFill>
                <a:srgbClr val="00437A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de-DE" sz="1400" spc="-1" dirty="0">
                <a:solidFill>
                  <a:srgbClr val="00437A"/>
                </a:solidFill>
                <a:latin typeface="Calibri"/>
              </a:rPr>
              <a:t>H</a:t>
            </a:r>
            <a:r>
              <a:rPr lang="de-DE" sz="1400" b="0" strike="noStrike" spc="-1" dirty="0">
                <a:solidFill>
                  <a:srgbClr val="00437A"/>
                </a:solidFill>
                <a:latin typeface="Calibri"/>
              </a:rPr>
              <a:t>igher eGFR </a:t>
            </a:r>
            <a:r>
              <a:rPr lang="de-DE" sz="1400" b="0" strike="noStrike" spc="-1" dirty="0" err="1">
                <a:solidFill>
                  <a:srgbClr val="00437A"/>
                </a:solidFill>
                <a:latin typeface="Calibri"/>
              </a:rPr>
              <a:t>accuracy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864185-EA07-13EE-D968-374CC90DB67D}"/>
              </a:ext>
            </a:extLst>
          </p:cNvPr>
          <p:cNvSpPr txBox="1"/>
          <p:nvPr/>
        </p:nvSpPr>
        <p:spPr>
          <a:xfrm>
            <a:off x="10187612" y="5152615"/>
            <a:ext cx="1983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Grubb, Bedside, CKD-EPI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6092357-A9ED-CFF6-DE87-F30C4DF605ED}"/>
              </a:ext>
            </a:extLst>
          </p:cNvPr>
          <p:cNvSpPr/>
          <p:nvPr/>
        </p:nvSpPr>
        <p:spPr>
          <a:xfrm rot="20949103" flipV="1">
            <a:off x="7574875" y="4535032"/>
            <a:ext cx="4512644" cy="63780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18" name="Up Arrow 22">
            <a:extLst>
              <a:ext uri="{FF2B5EF4-FFF2-40B4-BE49-F238E27FC236}">
                <a16:creationId xmlns:a16="http://schemas.microsoft.com/office/drawing/2014/main" id="{52B692A7-29EB-FE84-0711-1C8DFF9BC5E7}"/>
              </a:ext>
            </a:extLst>
          </p:cNvPr>
          <p:cNvSpPr/>
          <p:nvPr/>
        </p:nvSpPr>
        <p:spPr>
          <a:xfrm rot="10800000" flipH="1" flipV="1">
            <a:off x="9551334" y="4651780"/>
            <a:ext cx="625431" cy="766695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127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Wingdings</vt:lpstr>
      <vt:lpstr>Office Theme</vt:lpstr>
      <vt:lpstr>Office Theme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subject/>
  <dc:creator>Joseph Laycock</dc:creator>
  <dc:description/>
  <cp:lastModifiedBy>Luise Trenkmann</cp:lastModifiedBy>
  <cp:revision>64</cp:revision>
  <dcterms:created xsi:type="dcterms:W3CDTF">2019-06-13T12:30:18Z</dcterms:created>
  <dcterms:modified xsi:type="dcterms:W3CDTF">2025-05-25T15:00:14Z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</vt:i4>
  </property>
</Properties>
</file>