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/>
    <p:restoredTop sz="94694"/>
  </p:normalViewPr>
  <p:slideViewPr>
    <p:cSldViewPr snapToGrid="0">
      <p:cViewPr varScale="1">
        <p:scale>
          <a:sx n="120" d="100"/>
          <a:sy n="120" d="100"/>
        </p:scale>
        <p:origin x="10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D91CD-FD8B-49CD-8CD3-368F3D3270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D2CDC-EEA7-451F-AFEF-969F00402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1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D2CDC-EEA7-451F-AFEF-969F00402A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3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4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2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5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0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2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3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6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54015A-F3BB-D145-BE86-8FD921815DF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A8431-EF35-1447-A886-41734397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6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openxmlformats.org/officeDocument/2006/relationships/image" Target="../media/image9.png"/><Relationship Id="rId5" Type="http://schemas.openxmlformats.org/officeDocument/2006/relationships/image" Target="../media/image3.gif"/><Relationship Id="rId10" Type="http://schemas.openxmlformats.org/officeDocument/2006/relationships/image" Target="../media/image8.gif"/><Relationship Id="rId4" Type="http://schemas.openxmlformats.org/officeDocument/2006/relationships/image" Target="../media/image2.png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F751B5-DB7B-BC5C-E143-C8E62CEDB977}"/>
              </a:ext>
            </a:extLst>
          </p:cNvPr>
          <p:cNvSpPr txBox="1"/>
          <p:nvPr/>
        </p:nvSpPr>
        <p:spPr>
          <a:xfrm>
            <a:off x="126125" y="122247"/>
            <a:ext cx="89337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Supplemental Figure 2: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Detected fragment ions from the precursor ion isolated at </a:t>
            </a:r>
            <a:r>
              <a:rPr lang="en-US" sz="1200" b="1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m/z 857.52 and 1/K</a:t>
            </a:r>
            <a:r>
              <a:rPr lang="en-US" sz="1200" b="1" strike="noStrike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1.4308 ±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0.0093 Vs/cm</a:t>
            </a:r>
            <a:r>
              <a:rPr lang="en-US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Annotation of the detected ions to known fragment ion m/z from the species PI 36:4(16:0/20:4) confirmed the lipid identity based on characteristic fragments for R-groups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Palmitic Acid (m/z 255.23) and </a:t>
            </a:r>
            <a:r>
              <a:rPr lang="en-US" sz="12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Arachidonic Acid (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m/z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303.23). Multiple head group fragments, including a prominent ion at m/z 241.01 representing an </a:t>
            </a:r>
            <a:r>
              <a:rPr lang="en-US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inositol phosphate ion minus H</a:t>
            </a:r>
            <a:r>
              <a:rPr lang="en-US" sz="1200" u="none" strike="noStrike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confirmed the lipid class identity. Pseudo MS/MS spectrum for the isolated species was assembled from detected fragment ions extracted from the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iprm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mobilogram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3C92F6F-C78F-4653-5974-8181F0A569AF}"/>
              </a:ext>
            </a:extLst>
          </p:cNvPr>
          <p:cNvGrpSpPr/>
          <p:nvPr/>
        </p:nvGrpSpPr>
        <p:grpSpPr>
          <a:xfrm>
            <a:off x="182573" y="1114098"/>
            <a:ext cx="8726309" cy="5670330"/>
            <a:chOff x="1076" y="881108"/>
            <a:chExt cx="8974864" cy="583184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BC3E241-E968-438F-A5EC-2FEFBBACEF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5271" b="65092"/>
            <a:stretch/>
          </p:blipFill>
          <p:spPr>
            <a:xfrm>
              <a:off x="896662" y="2120330"/>
              <a:ext cx="7153232" cy="236413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7EB7BBB-D029-F322-5E75-AB5B2A3091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1393" b="61091"/>
            <a:stretch/>
          </p:blipFill>
          <p:spPr>
            <a:xfrm>
              <a:off x="4004814" y="2828158"/>
              <a:ext cx="2728698" cy="53912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9A9832-79DE-77BC-C8D2-58D01F12D9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39684" b="40090"/>
            <a:stretch/>
          </p:blipFill>
          <p:spPr>
            <a:xfrm>
              <a:off x="5646817" y="4670869"/>
              <a:ext cx="3092106" cy="70541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482D5EA-F4B3-8797-1955-39F85A924A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61450" b="20925"/>
            <a:stretch/>
          </p:blipFill>
          <p:spPr>
            <a:xfrm>
              <a:off x="5638454" y="5667902"/>
              <a:ext cx="3094669" cy="61523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21A51C5-0471-2491-6600-6A3F1688A282}"/>
                </a:ext>
              </a:extLst>
            </p:cNvPr>
            <p:cNvSpPr txBox="1"/>
            <p:nvPr/>
          </p:nvSpPr>
          <p:spPr>
            <a:xfrm>
              <a:off x="359223" y="1821547"/>
              <a:ext cx="155844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16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:0 acyl chain (Palmitic Acid)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CEED337-7C0D-BC31-A374-8BA4BBD43847}"/>
                </a:ext>
              </a:extLst>
            </p:cNvPr>
            <p:cNvSpPr txBox="1"/>
            <p:nvPr/>
          </p:nvSpPr>
          <p:spPr>
            <a:xfrm>
              <a:off x="6767409" y="1809841"/>
              <a:ext cx="1471809" cy="348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Precursor ion </a:t>
              </a:r>
            </a:p>
            <a:p>
              <a:pPr algn="ct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PI 36:4(16:0/20:4</a:t>
              </a:r>
              <a:r>
                <a:rPr lang="en-US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51615D6-0AD0-FD5B-D395-40743E08FF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30119" y="2083284"/>
              <a:ext cx="142830" cy="8557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29E670-F641-4D80-973F-CCB9CC4D7B96}"/>
                </a:ext>
              </a:extLst>
            </p:cNvPr>
            <p:cNvSpPr txBox="1"/>
            <p:nvPr/>
          </p:nvSpPr>
          <p:spPr>
            <a:xfrm>
              <a:off x="1076" y="5118010"/>
              <a:ext cx="1514587" cy="2215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b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Glycerol-3-phosphate - H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endParaRPr lang="en-US" sz="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8B1CBE4-78F3-E747-61C5-2FB23DD081DA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 flipV="1">
              <a:off x="842152" y="4128991"/>
              <a:ext cx="1390100" cy="63081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2" descr="https://lipidmaps.org/tools/structuredrawing/images/G3P_H2O.gif">
              <a:extLst>
                <a:ext uri="{FF2B5EF4-FFF2-40B4-BE49-F238E27FC236}">
                  <a16:creationId xmlns:a16="http://schemas.microsoft.com/office/drawing/2014/main" id="{F01A4A0C-CDCD-99D8-CDBD-F04547BB0B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712" y="4373283"/>
              <a:ext cx="417440" cy="773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5C4CE6-0648-31C5-5AA4-18940FEC7D6E}"/>
                </a:ext>
              </a:extLst>
            </p:cNvPr>
            <p:cNvSpPr txBox="1"/>
            <p:nvPr/>
          </p:nvSpPr>
          <p:spPr>
            <a:xfrm>
              <a:off x="1496806" y="2776970"/>
              <a:ext cx="1196195" cy="348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Inositol Phosphate Ion - H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pic>
          <p:nvPicPr>
            <p:cNvPr id="16" name="Picture 2" descr="https://lipidmaps.org/tools/structuredrawing/images/Ins-P_2H2O.gif">
              <a:extLst>
                <a:ext uri="{FF2B5EF4-FFF2-40B4-BE49-F238E27FC236}">
                  <a16:creationId xmlns:a16="http://schemas.microsoft.com/office/drawing/2014/main" id="{345B3F6C-1502-14E1-4C7F-DF55807269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6662" y="5952581"/>
              <a:ext cx="701367" cy="417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https://lipidmaps.org/tools/structuredrawing/images/InsP_H2O.gif">
              <a:extLst>
                <a:ext uri="{FF2B5EF4-FFF2-40B4-BE49-F238E27FC236}">
                  <a16:creationId xmlns:a16="http://schemas.microsoft.com/office/drawing/2014/main" id="{CF7D8BE0-87C8-51C1-9544-0657D13929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3568" y="2944378"/>
              <a:ext cx="792617" cy="4355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56B1FEA-B956-0261-3178-E8D3BA889C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8571" y="4125263"/>
              <a:ext cx="1280965" cy="163625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1622714-86B4-B044-F1A8-21204DD14D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43700" y="1901460"/>
              <a:ext cx="1000060" cy="136571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BAC9138-A969-5C1A-084F-40CBF8390C1A}"/>
                </a:ext>
              </a:extLst>
            </p:cNvPr>
            <p:cNvSpPr/>
            <p:nvPr/>
          </p:nvSpPr>
          <p:spPr>
            <a:xfrm>
              <a:off x="2112781" y="5018197"/>
              <a:ext cx="1060119" cy="3481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"/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259.03</a:t>
              </a:r>
              <a:r>
                <a:rPr lang="en-US" sz="800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– Inositol phosphate ion</a:t>
              </a:r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1" name="Picture 6" descr="https://lipidmaps.org/tools/structuredrawing/images/InsP.gif">
              <a:extLst>
                <a:ext uri="{FF2B5EF4-FFF2-40B4-BE49-F238E27FC236}">
                  <a16:creationId xmlns:a16="http://schemas.microsoft.com/office/drawing/2014/main" id="{8CAFDCA3-AE56-2B83-2C47-AF00F10F76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8688" y="5359619"/>
              <a:ext cx="883267" cy="2413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CC1A07A-EA06-2085-7758-58F91042CA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90832" y="4192146"/>
              <a:ext cx="710204" cy="826051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25F05B0-6560-167D-7CB0-97CBAA0F3A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37800" y="4210105"/>
              <a:ext cx="363239" cy="1675216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44B83AC-652B-D0F7-9617-C38FBE833413}"/>
                </a:ext>
              </a:extLst>
            </p:cNvPr>
            <p:cNvSpPr/>
            <p:nvPr/>
          </p:nvSpPr>
          <p:spPr>
            <a:xfrm>
              <a:off x="2358609" y="5885321"/>
              <a:ext cx="2457683" cy="3481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"/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259.24</a:t>
              </a:r>
              <a:r>
                <a:rPr lang="en-US" sz="8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lang="en-US" sz="8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Loss of CO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from 20:4-COO- ion </a:t>
              </a:r>
            </a:p>
            <a:p>
              <a:pPr algn="ctr" fontAlgn="b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(Poly-Unsaturated Fatty Acid - PUFA)</a:t>
              </a:r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0A6680-AA43-4E8B-A832-2EEDF71D3D9F}"/>
                </a:ext>
              </a:extLst>
            </p:cNvPr>
            <p:cNvSpPr/>
            <p:nvPr/>
          </p:nvSpPr>
          <p:spPr>
            <a:xfrm>
              <a:off x="3512705" y="4828679"/>
              <a:ext cx="1509687" cy="6014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"/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297.04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–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Glycerophosphoinositol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       	        - 2x H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 fontAlgn="b"/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6" name="Picture 10" descr="https://lipidmaps.org/tools/structuredrawing/images/GPIns_2H2O.gif">
              <a:extLst>
                <a:ext uri="{FF2B5EF4-FFF2-40B4-BE49-F238E27FC236}">
                  <a16:creationId xmlns:a16="http://schemas.microsoft.com/office/drawing/2014/main" id="{6215180C-B735-588C-3461-AFFE6ADD59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9442" y="5147359"/>
              <a:ext cx="1038978" cy="444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E931A11-0A42-0927-B2D9-D0EF32650A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41584" y="4223860"/>
              <a:ext cx="262722" cy="59289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E5C1BC9-7AAC-9FF8-F711-20743CAE93FF}"/>
                </a:ext>
              </a:extLst>
            </p:cNvPr>
            <p:cNvSpPr txBox="1"/>
            <p:nvPr/>
          </p:nvSpPr>
          <p:spPr>
            <a:xfrm>
              <a:off x="1488643" y="1385932"/>
              <a:ext cx="173797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20:4 acyl chain (Arachidonic Acid)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07EBBE3-BD56-AE09-F896-A6EE64510BFC}"/>
                </a:ext>
              </a:extLst>
            </p:cNvPr>
            <p:cNvCxnSpPr>
              <a:cxnSpLocks/>
              <a:endCxn id="28" idx="2"/>
            </p:cNvCxnSpPr>
            <p:nvPr/>
          </p:nvCxnSpPr>
          <p:spPr>
            <a:xfrm flipH="1" flipV="1">
              <a:off x="2357631" y="1601376"/>
              <a:ext cx="782264" cy="133750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DCA182F-DF46-11B3-CE57-8BE274C3891F}"/>
                </a:ext>
              </a:extLst>
            </p:cNvPr>
            <p:cNvSpPr txBox="1"/>
            <p:nvPr/>
          </p:nvSpPr>
          <p:spPr>
            <a:xfrm>
              <a:off x="3360700" y="1748147"/>
              <a:ext cx="22278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Glycerophosphoinositol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- H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1" name="Picture 12" descr="https://lipidmaps.org/tools/structuredrawing/images/GPIns_H2O.gif">
              <a:extLst>
                <a:ext uri="{FF2B5EF4-FFF2-40B4-BE49-F238E27FC236}">
                  <a16:creationId xmlns:a16="http://schemas.microsoft.com/office/drawing/2014/main" id="{69938EB1-07CC-5AD9-0DF2-69A9EF0984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3026" y="1410716"/>
              <a:ext cx="1471809" cy="373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80ED2F-DB90-36F2-0A34-0D3B833977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0024" y="2002050"/>
              <a:ext cx="46673" cy="199979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C4C239-2D16-0E78-AD44-3D68489C77AB}"/>
                </a:ext>
              </a:extLst>
            </p:cNvPr>
            <p:cNvSpPr/>
            <p:nvPr/>
          </p:nvSpPr>
          <p:spPr>
            <a:xfrm>
              <a:off x="3860450" y="2243868"/>
              <a:ext cx="2034283" cy="3481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Neutral loss of 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20:4-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COOH group and inositol from Precursor [M-H]-</a:t>
              </a:r>
              <a:endPara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3DF84A5-FDED-EF21-A820-4B292FA531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1080" y="2509484"/>
              <a:ext cx="112322" cy="119907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5A22D9B-3EE1-72B4-E371-F81C2EA37594}"/>
                </a:ext>
              </a:extLst>
            </p:cNvPr>
            <p:cNvSpPr/>
            <p:nvPr/>
          </p:nvSpPr>
          <p:spPr>
            <a:xfrm>
              <a:off x="4718410" y="6071824"/>
              <a:ext cx="203428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Neutral loss of 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16:0-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COOH group and inositol from Precursor [M-H]-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897B88E-DAE3-23F7-AAAC-7E1B61C18949}"/>
                </a:ext>
              </a:extLst>
            </p:cNvPr>
            <p:cNvCxnSpPr>
              <a:cxnSpLocks/>
            </p:cNvCxnSpPr>
            <p:nvPr/>
          </p:nvCxnSpPr>
          <p:spPr>
            <a:xfrm>
              <a:off x="4301120" y="4152498"/>
              <a:ext cx="980906" cy="191970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B67AD54-802B-B7E9-773C-5723162B4F39}"/>
                </a:ext>
              </a:extLst>
            </p:cNvPr>
            <p:cNvSpPr txBox="1"/>
            <p:nvPr/>
          </p:nvSpPr>
          <p:spPr>
            <a:xfrm>
              <a:off x="4219493" y="3044214"/>
              <a:ext cx="1818534" cy="348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Neutral loss of 20:4 RCOOH </a:t>
              </a:r>
            </a:p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group from [M-H]-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AF6C74F-7899-ADCA-0BED-706F441A515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68076" y="3353481"/>
              <a:ext cx="198757" cy="23137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C7BE144-B4E2-81EB-6182-D6AD9578C987}"/>
                </a:ext>
              </a:extLst>
            </p:cNvPr>
            <p:cNvSpPr/>
            <p:nvPr/>
          </p:nvSpPr>
          <p:spPr>
            <a:xfrm>
              <a:off x="4866833" y="5586943"/>
              <a:ext cx="3115597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Loss of 16:0 acyl chain as ketene(RCH=C=O) from [M-H]-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9FC60C1-D54F-5594-9322-894D8234E53C}"/>
                </a:ext>
              </a:extLst>
            </p:cNvPr>
            <p:cNvCxnSpPr>
              <a:cxnSpLocks/>
            </p:cNvCxnSpPr>
            <p:nvPr/>
          </p:nvCxnSpPr>
          <p:spPr>
            <a:xfrm>
              <a:off x="5061670" y="4047961"/>
              <a:ext cx="740281" cy="15783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16763BA-DCBC-2AB7-F244-F135E2EEFA7D}"/>
                </a:ext>
              </a:extLst>
            </p:cNvPr>
            <p:cNvSpPr txBox="1"/>
            <p:nvPr/>
          </p:nvSpPr>
          <p:spPr>
            <a:xfrm>
              <a:off x="5709567" y="4509919"/>
              <a:ext cx="309229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Neutral loss of 16:0 RCOOH group from [M-H]-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B463861-7C4A-AF13-A85C-A2FE1DDA131F}"/>
                </a:ext>
              </a:extLst>
            </p:cNvPr>
            <p:cNvCxnSpPr>
              <a:cxnSpLocks/>
            </p:cNvCxnSpPr>
            <p:nvPr/>
          </p:nvCxnSpPr>
          <p:spPr>
            <a:xfrm>
              <a:off x="5598233" y="4112643"/>
              <a:ext cx="284257" cy="3918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AD1449D-F5DF-7CCE-6F66-786BE60DD792}"/>
                </a:ext>
              </a:extLst>
            </p:cNvPr>
            <p:cNvSpPr txBox="1"/>
            <p:nvPr/>
          </p:nvSpPr>
          <p:spPr>
            <a:xfrm>
              <a:off x="4429059" y="4250173"/>
              <a:ext cx="3978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m/z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AACC69B-FCC5-4612-731E-B36EABE9320C}"/>
                </a:ext>
              </a:extLst>
            </p:cNvPr>
            <p:cNvSpPr txBox="1"/>
            <p:nvPr/>
          </p:nvSpPr>
          <p:spPr>
            <a:xfrm>
              <a:off x="3133144" y="881108"/>
              <a:ext cx="28777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Pseudo MS/MS for PI 36:4(16:0/20:4) </a:t>
              </a:r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8840F789-25A7-738A-3591-9459401BFC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l="44470" t="70278" b="25694"/>
            <a:stretch/>
          </p:blipFill>
          <p:spPr>
            <a:xfrm>
              <a:off x="2297717" y="6170357"/>
              <a:ext cx="2477735" cy="218940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553C014-4757-7A18-0C97-1BAB1DFCFA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l="41690" t="11432" b="76373"/>
            <a:stretch/>
          </p:blipFill>
          <p:spPr>
            <a:xfrm>
              <a:off x="4206540" y="2006072"/>
              <a:ext cx="1992184" cy="507581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2CBFB5D-E73A-A5F1-A075-59F7222178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l="52786" t="53654" r="3134" b="40859"/>
            <a:stretch/>
          </p:blipFill>
          <p:spPr>
            <a:xfrm>
              <a:off x="197871" y="1592664"/>
              <a:ext cx="1891182" cy="286772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46D1A88-A3B8-9BF7-FFCC-8E560A6BAA6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l="41719" t="61082" r="802" b="33290"/>
            <a:stretch/>
          </p:blipFill>
          <p:spPr>
            <a:xfrm>
              <a:off x="1166678" y="1189703"/>
              <a:ext cx="2064862" cy="246302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A07CB01D-85A9-FF9A-38A2-1A56411272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/>
            <a:srcRect l="11415" t="-269" b="77321"/>
            <a:stretch/>
          </p:blipFill>
          <p:spPr>
            <a:xfrm>
              <a:off x="6242169" y="1366503"/>
              <a:ext cx="2733771" cy="66763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45C7E365-514B-D849-24D0-AEFA1CC317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86857"/>
            <a:stretch/>
          </p:blipFill>
          <p:spPr>
            <a:xfrm>
              <a:off x="4635308" y="6251092"/>
              <a:ext cx="3115597" cy="461856"/>
            </a:xfrm>
            <a:prstGeom prst="rect">
              <a:avLst/>
            </a:prstGeom>
          </p:spPr>
        </p:pic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CADD4C5-E509-6A8F-F53F-988277467DB0}"/>
                </a:ext>
              </a:extLst>
            </p:cNvPr>
            <p:cNvSpPr/>
            <p:nvPr/>
          </p:nvSpPr>
          <p:spPr>
            <a:xfrm>
              <a:off x="2169088" y="3983977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/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153.00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96C4383-7BB4-AFC0-0700-460EE19B6358}"/>
                </a:ext>
              </a:extLst>
            </p:cNvPr>
            <p:cNvSpPr/>
            <p:nvPr/>
          </p:nvSpPr>
          <p:spPr>
            <a:xfrm>
              <a:off x="2598800" y="3953773"/>
              <a:ext cx="530915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223.00</a:t>
              </a:r>
              <a:r>
                <a:rPr lang="en-US" sz="800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AC39761-3013-B140-9F42-6CE91C437EB6}"/>
                </a:ext>
              </a:extLst>
            </p:cNvPr>
            <p:cNvCxnSpPr>
              <a:cxnSpLocks/>
            </p:cNvCxnSpPr>
            <p:nvPr/>
          </p:nvCxnSpPr>
          <p:spPr>
            <a:xfrm>
              <a:off x="2304804" y="3390975"/>
              <a:ext cx="418770" cy="20867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4D162B4-5DC1-8AAF-F8FA-557E970EF141}"/>
                </a:ext>
              </a:extLst>
            </p:cNvPr>
            <p:cNvSpPr/>
            <p:nvPr/>
          </p:nvSpPr>
          <p:spPr>
            <a:xfrm>
              <a:off x="651714" y="5775856"/>
              <a:ext cx="1241160" cy="3481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Inositol phosphate ion </a:t>
              </a:r>
            </a:p>
            <a:p>
              <a:pPr algn="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- 2x H</a:t>
              </a:r>
              <a:r>
                <a:rPr lang="en-US" sz="8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334460E-99E6-3033-067A-15F1A8E1EF86}"/>
                </a:ext>
              </a:extLst>
            </p:cNvPr>
            <p:cNvSpPr/>
            <p:nvPr/>
          </p:nvSpPr>
          <p:spPr>
            <a:xfrm>
              <a:off x="2662989" y="3536360"/>
              <a:ext cx="530915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241.01</a:t>
              </a:r>
              <a:r>
                <a:rPr lang="en-US" sz="800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E4DD8FB-7F1E-ACDE-DE2B-99381220161A}"/>
                </a:ext>
              </a:extLst>
            </p:cNvPr>
            <p:cNvSpPr/>
            <p:nvPr/>
          </p:nvSpPr>
          <p:spPr>
            <a:xfrm>
              <a:off x="2837800" y="3244186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255.23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53364D8-BC54-C502-F96B-82296E840F33}"/>
                </a:ext>
              </a:extLst>
            </p:cNvPr>
            <p:cNvSpPr/>
            <p:nvPr/>
          </p:nvSpPr>
          <p:spPr>
            <a:xfrm>
              <a:off x="3053319" y="2922624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303.23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E50E024-4D1E-2939-F012-14E161A0DD25}"/>
                </a:ext>
              </a:extLst>
            </p:cNvPr>
            <p:cNvSpPr/>
            <p:nvPr/>
          </p:nvSpPr>
          <p:spPr>
            <a:xfrm>
              <a:off x="3430756" y="3975997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315.05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AD3A64E-F44F-A7BA-F72A-F15C230E3B80}"/>
                </a:ext>
              </a:extLst>
            </p:cNvPr>
            <p:cNvSpPr/>
            <p:nvPr/>
          </p:nvSpPr>
          <p:spPr>
            <a:xfrm>
              <a:off x="4116481" y="3975588"/>
              <a:ext cx="559769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439.23 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EF802D2-3DD6-DA69-A66B-3EC21143BC03}"/>
                </a:ext>
              </a:extLst>
            </p:cNvPr>
            <p:cNvSpPr/>
            <p:nvPr/>
          </p:nvSpPr>
          <p:spPr>
            <a:xfrm>
              <a:off x="4697239" y="3546538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553.28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292BF8D-3A3E-F149-E228-2EAB43F3321C}"/>
                </a:ext>
              </a:extLst>
            </p:cNvPr>
            <p:cNvSpPr/>
            <p:nvPr/>
          </p:nvSpPr>
          <p:spPr>
            <a:xfrm>
              <a:off x="4923615" y="3869982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571.29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2F2AC67-27F4-9AB7-2F3F-376A95C7BB89}"/>
                </a:ext>
              </a:extLst>
            </p:cNvPr>
            <p:cNvSpPr/>
            <p:nvPr/>
          </p:nvSpPr>
          <p:spPr>
            <a:xfrm>
              <a:off x="5152022" y="3995962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553.28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7F93B97-7AF8-9973-0D6C-7706EAEE7446}"/>
                </a:ext>
              </a:extLst>
            </p:cNvPr>
            <p:cNvSpPr/>
            <p:nvPr/>
          </p:nvSpPr>
          <p:spPr>
            <a:xfrm>
              <a:off x="3707779" y="3684178"/>
              <a:ext cx="559769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391.23 </a:t>
              </a:r>
              <a:endParaRPr lang="en-US" sz="800" dirty="0">
                <a:solidFill>
                  <a:srgbClr val="3333FF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26A8E5B-FA1F-7E51-06AD-7010C7D34E9F}"/>
                </a:ext>
              </a:extLst>
            </p:cNvPr>
            <p:cNvSpPr/>
            <p:nvPr/>
          </p:nvSpPr>
          <p:spPr>
            <a:xfrm>
              <a:off x="6516378" y="2115029"/>
              <a:ext cx="5020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800" b="1" dirty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857.52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820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592</TotalTime>
  <Words>275</Words>
  <Application>Microsoft Office PowerPoint</Application>
  <PresentationFormat>Letter Paper (8.5x11 in)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Schurman</dc:creator>
  <cp:lastModifiedBy>Joanna Bons</cp:lastModifiedBy>
  <cp:revision>40</cp:revision>
  <cp:lastPrinted>2025-02-06T19:56:45Z</cp:lastPrinted>
  <dcterms:created xsi:type="dcterms:W3CDTF">2025-02-06T18:57:34Z</dcterms:created>
  <dcterms:modified xsi:type="dcterms:W3CDTF">2025-04-21T23:31:03Z</dcterms:modified>
</cp:coreProperties>
</file>