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A50021"/>
    <a:srgbClr val="2A1DFA"/>
    <a:srgbClr val="02FF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323"/>
    <p:restoredTop sz="94674"/>
  </p:normalViewPr>
  <p:slideViewPr>
    <p:cSldViewPr snapToGrid="0">
      <p:cViewPr varScale="1">
        <p:scale>
          <a:sx n="91" d="100"/>
          <a:sy n="91" d="100"/>
        </p:scale>
        <p:origin x="267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41820A-5AB2-7241-9686-F1A0736B4656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03C4FC-F1BA-3A41-B70A-81DFA6C28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164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03C4FC-F1BA-3A41-B70A-81DFA6C28C2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8892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66108-CFC3-4348-978B-3FAA83F342BB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F0F6B-073F-B14E-BBF5-310ADD9078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752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66108-CFC3-4348-978B-3FAA83F342BB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F0F6B-073F-B14E-BBF5-310ADD9078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993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3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3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66108-CFC3-4348-978B-3FAA83F342BB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F0F6B-073F-B14E-BBF5-310ADD9078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620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66108-CFC3-4348-978B-3FAA83F342BB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F0F6B-073F-B14E-BBF5-310ADD9078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098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66108-CFC3-4348-978B-3FAA83F342BB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F0F6B-073F-B14E-BBF5-310ADD9078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002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66108-CFC3-4348-978B-3FAA83F342BB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F0F6B-073F-B14E-BBF5-310ADD9078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319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5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66108-CFC3-4348-978B-3FAA83F342BB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F0F6B-073F-B14E-BBF5-310ADD9078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233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66108-CFC3-4348-978B-3FAA83F342BB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F0F6B-073F-B14E-BBF5-310ADD9078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679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66108-CFC3-4348-978B-3FAA83F342BB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F0F6B-073F-B14E-BBF5-310ADD9078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220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8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66108-CFC3-4348-978B-3FAA83F342BB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F0F6B-073F-B14E-BBF5-310ADD9078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991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8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66108-CFC3-4348-978B-3FAA83F342BB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F0F6B-073F-B14E-BBF5-310ADD9078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09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5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666108-CFC3-4348-978B-3FAA83F342BB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5F0F6B-073F-B14E-BBF5-310ADD9078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406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gif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11" Type="http://schemas.openxmlformats.org/officeDocument/2006/relationships/image" Target="../media/image10.png"/><Relationship Id="rId5" Type="http://schemas.openxmlformats.org/officeDocument/2006/relationships/image" Target="../media/image4.gif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73F50B50-B880-E59D-D985-EEDC78B99144}"/>
              </a:ext>
            </a:extLst>
          </p:cNvPr>
          <p:cNvGrpSpPr/>
          <p:nvPr/>
        </p:nvGrpSpPr>
        <p:grpSpPr>
          <a:xfrm>
            <a:off x="1175793" y="464885"/>
            <a:ext cx="3105784" cy="1466255"/>
            <a:chOff x="383505" y="1127688"/>
            <a:chExt cx="5908223" cy="1466255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0ED25C5A-4A73-03E2-88D5-05CB02C36CD1}"/>
                </a:ext>
              </a:extLst>
            </p:cNvPr>
            <p:cNvSpPr/>
            <p:nvPr/>
          </p:nvSpPr>
          <p:spPr>
            <a:xfrm>
              <a:off x="1512794" y="1161921"/>
              <a:ext cx="4778934" cy="1212476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12C30CB8-FBC3-CAFA-577D-DC877FEDFC6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5911" t="2825" r="22404" b="7863"/>
            <a:stretch/>
          </p:blipFill>
          <p:spPr>
            <a:xfrm>
              <a:off x="1450142" y="1215708"/>
              <a:ext cx="4830948" cy="1202897"/>
            </a:xfrm>
            <a:prstGeom prst="rect">
              <a:avLst/>
            </a:prstGeom>
          </p:spPr>
        </p:pic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A19DC7F0-A5B0-0B9C-0CDB-CBE45C023D9A}"/>
                </a:ext>
              </a:extLst>
            </p:cNvPr>
            <p:cNvSpPr txBox="1"/>
            <p:nvPr/>
          </p:nvSpPr>
          <p:spPr>
            <a:xfrm>
              <a:off x="1452555" y="2340027"/>
              <a:ext cx="410690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857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1EF94A17-0861-F7D6-B5E8-4FEE510CE827}"/>
                </a:ext>
              </a:extLst>
            </p:cNvPr>
            <p:cNvSpPr txBox="1"/>
            <p:nvPr/>
          </p:nvSpPr>
          <p:spPr>
            <a:xfrm>
              <a:off x="2456260" y="2340027"/>
              <a:ext cx="410690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858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A41A57D1-DF6A-C857-43F0-44DF02E3DB90}"/>
                </a:ext>
              </a:extLst>
            </p:cNvPr>
            <p:cNvSpPr txBox="1"/>
            <p:nvPr/>
          </p:nvSpPr>
          <p:spPr>
            <a:xfrm>
              <a:off x="3447989" y="2340027"/>
              <a:ext cx="410690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859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27903EC6-80BD-DF5B-9E1D-06D700BED591}"/>
                </a:ext>
              </a:extLst>
            </p:cNvPr>
            <p:cNvSpPr txBox="1"/>
            <p:nvPr/>
          </p:nvSpPr>
          <p:spPr>
            <a:xfrm>
              <a:off x="4463666" y="2340027"/>
              <a:ext cx="410690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860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577346B2-6408-7D86-3CCC-0CCE84CE11C6}"/>
                </a:ext>
              </a:extLst>
            </p:cNvPr>
            <p:cNvSpPr txBox="1"/>
            <p:nvPr/>
          </p:nvSpPr>
          <p:spPr>
            <a:xfrm>
              <a:off x="5467371" y="2340027"/>
              <a:ext cx="410690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861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DA4CB1E4-CBCB-A548-B106-D1C54B0EB9F9}"/>
                </a:ext>
              </a:extLst>
            </p:cNvPr>
            <p:cNvSpPr txBox="1"/>
            <p:nvPr/>
          </p:nvSpPr>
          <p:spPr>
            <a:xfrm rot="16200000">
              <a:off x="22827" y="1513826"/>
              <a:ext cx="1189749" cy="46839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Absolute Intensity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B257A497-F31A-54BD-FCEE-CB0039B0DFE0}"/>
                </a:ext>
              </a:extLst>
            </p:cNvPr>
            <p:cNvSpPr txBox="1"/>
            <p:nvPr/>
          </p:nvSpPr>
          <p:spPr>
            <a:xfrm>
              <a:off x="1208440" y="2248041"/>
              <a:ext cx="260008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6028E161-83F8-2757-76EF-537F41DF72F3}"/>
                </a:ext>
              </a:extLst>
            </p:cNvPr>
            <p:cNvSpPr txBox="1"/>
            <p:nvPr/>
          </p:nvSpPr>
          <p:spPr>
            <a:xfrm>
              <a:off x="757006" y="1687864"/>
              <a:ext cx="46679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4000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B7146F8B-21FD-76E0-8DBD-C00D67A39116}"/>
                </a:ext>
              </a:extLst>
            </p:cNvPr>
            <p:cNvSpPr txBox="1"/>
            <p:nvPr/>
          </p:nvSpPr>
          <p:spPr>
            <a:xfrm>
              <a:off x="757006" y="1127688"/>
              <a:ext cx="46679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8000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390158CA-FEF7-470D-27AB-EF4D1A263B38}"/>
                </a:ext>
              </a:extLst>
            </p:cNvPr>
            <p:cNvSpPr txBox="1"/>
            <p:nvPr/>
          </p:nvSpPr>
          <p:spPr>
            <a:xfrm>
              <a:off x="3543566" y="1724447"/>
              <a:ext cx="181314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solidFill>
                    <a:schemeClr val="accent5">
                      <a:lumMod val="60000"/>
                      <a:lumOff val="4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m/z 859.53</a:t>
              </a:r>
            </a:p>
          </p:txBody>
        </p: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E5CB9FA5-B273-34E0-728A-8FBCD7A09B55}"/>
              </a:ext>
            </a:extLst>
          </p:cNvPr>
          <p:cNvSpPr txBox="1"/>
          <p:nvPr/>
        </p:nvSpPr>
        <p:spPr>
          <a:xfrm>
            <a:off x="459879" y="933490"/>
            <a:ext cx="5004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MS1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21D24A93-ADA8-4D2A-4EA2-5F68535F356F}"/>
              </a:ext>
            </a:extLst>
          </p:cNvPr>
          <p:cNvSpPr txBox="1"/>
          <p:nvPr/>
        </p:nvSpPr>
        <p:spPr>
          <a:xfrm>
            <a:off x="167425" y="160996"/>
            <a:ext cx="709626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 b="1" dirty="0">
                <a:latin typeface="Arial" panose="020B0604020202020204" pitchFamily="34" charset="0"/>
                <a:cs typeface="Arial" panose="020B0604020202020204" pitchFamily="34" charset="0"/>
              </a:rPr>
              <a:t>A.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MALDI-MSI detects features with multiple possible identities </a:t>
            </a:r>
            <a:endParaRPr lang="en-US" sz="1400" dirty="0"/>
          </a:p>
        </p:txBody>
      </p:sp>
      <p:pic>
        <p:nvPicPr>
          <p:cNvPr id="60" name="Picture 59">
            <a:extLst>
              <a:ext uri="{FF2B5EF4-FFF2-40B4-BE49-F238E27FC236}">
                <a16:creationId xmlns:a16="http://schemas.microsoft.com/office/drawing/2014/main" id="{C9B06C1B-D606-47BF-EFDE-0B80C5B6959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988" b="5109"/>
          <a:stretch/>
        </p:blipFill>
        <p:spPr>
          <a:xfrm>
            <a:off x="1553271" y="2652116"/>
            <a:ext cx="4931029" cy="1492792"/>
          </a:xfrm>
          <a:prstGeom prst="rect">
            <a:avLst/>
          </a:prstGeom>
        </p:spPr>
      </p:pic>
      <p:sp>
        <p:nvSpPr>
          <p:cNvPr id="61" name="TextBox 60">
            <a:extLst>
              <a:ext uri="{FF2B5EF4-FFF2-40B4-BE49-F238E27FC236}">
                <a16:creationId xmlns:a16="http://schemas.microsoft.com/office/drawing/2014/main" id="{8611A519-1420-D524-8639-3DB23F3E26C8}"/>
              </a:ext>
            </a:extLst>
          </p:cNvPr>
          <p:cNvSpPr txBox="1"/>
          <p:nvPr/>
        </p:nvSpPr>
        <p:spPr>
          <a:xfrm>
            <a:off x="1243257" y="3954498"/>
            <a:ext cx="40908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1.41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67D0C190-AD71-6008-FB92-1D5CE864DA45}"/>
              </a:ext>
            </a:extLst>
          </p:cNvPr>
          <p:cNvSpPr txBox="1"/>
          <p:nvPr/>
        </p:nvSpPr>
        <p:spPr>
          <a:xfrm>
            <a:off x="1243257" y="3677096"/>
            <a:ext cx="40908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1.42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42930F30-21FB-CECC-00AE-F5F5E4E5D8FF}"/>
              </a:ext>
            </a:extLst>
          </p:cNvPr>
          <p:cNvSpPr txBox="1"/>
          <p:nvPr/>
        </p:nvSpPr>
        <p:spPr>
          <a:xfrm>
            <a:off x="1243257" y="3405304"/>
            <a:ext cx="40908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1.43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E282ABE0-1C53-0934-8E49-D25A6E59290F}"/>
              </a:ext>
            </a:extLst>
          </p:cNvPr>
          <p:cNvSpPr txBox="1"/>
          <p:nvPr/>
        </p:nvSpPr>
        <p:spPr>
          <a:xfrm>
            <a:off x="1243257" y="3144732"/>
            <a:ext cx="40908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1.44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3FCE794B-AADB-8183-B14A-575EE49E39AC}"/>
              </a:ext>
            </a:extLst>
          </p:cNvPr>
          <p:cNvSpPr txBox="1"/>
          <p:nvPr/>
        </p:nvSpPr>
        <p:spPr>
          <a:xfrm rot="16200000">
            <a:off x="953983" y="3279695"/>
            <a:ext cx="52076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1/K</a:t>
            </a:r>
            <a:r>
              <a:rPr lang="en-US" sz="1050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BFA4CB0D-2BCB-DE83-E41C-EDC68CB2B6DE}"/>
              </a:ext>
            </a:extLst>
          </p:cNvPr>
          <p:cNvSpPr txBox="1"/>
          <p:nvPr/>
        </p:nvSpPr>
        <p:spPr>
          <a:xfrm>
            <a:off x="3650040" y="4071603"/>
            <a:ext cx="52076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m/z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63F7B449-CEB5-9AD5-6C6B-B1ED799EFBDD}"/>
              </a:ext>
            </a:extLst>
          </p:cNvPr>
          <p:cNvSpPr txBox="1"/>
          <p:nvPr/>
        </p:nvSpPr>
        <p:spPr>
          <a:xfrm>
            <a:off x="1743688" y="4080847"/>
            <a:ext cx="37702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200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F1637089-195C-9898-737D-1E3F26D45C5D}"/>
              </a:ext>
            </a:extLst>
          </p:cNvPr>
          <p:cNvSpPr txBox="1"/>
          <p:nvPr/>
        </p:nvSpPr>
        <p:spPr>
          <a:xfrm>
            <a:off x="2996150" y="4076554"/>
            <a:ext cx="37702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400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314C9F9F-D527-010F-5A1F-6E4FB519E3AB}"/>
              </a:ext>
            </a:extLst>
          </p:cNvPr>
          <p:cNvSpPr txBox="1"/>
          <p:nvPr/>
        </p:nvSpPr>
        <p:spPr>
          <a:xfrm>
            <a:off x="4281144" y="4076554"/>
            <a:ext cx="37702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600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9755F664-8AE5-3F00-1EB6-938E75B3FAB2}"/>
              </a:ext>
            </a:extLst>
          </p:cNvPr>
          <p:cNvSpPr txBox="1"/>
          <p:nvPr/>
        </p:nvSpPr>
        <p:spPr>
          <a:xfrm>
            <a:off x="5571336" y="4076554"/>
            <a:ext cx="37702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800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2E09E198-2F74-B4E1-A808-BDB1C015C490}"/>
              </a:ext>
            </a:extLst>
          </p:cNvPr>
          <p:cNvSpPr/>
          <p:nvPr/>
        </p:nvSpPr>
        <p:spPr>
          <a:xfrm>
            <a:off x="1569933" y="2659125"/>
            <a:ext cx="4902083" cy="144246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5E9E281D-248E-68BC-BAA1-B68A1EA08FB7}"/>
              </a:ext>
            </a:extLst>
          </p:cNvPr>
          <p:cNvCxnSpPr>
            <a:cxnSpLocks/>
          </p:cNvCxnSpPr>
          <p:nvPr/>
        </p:nvCxnSpPr>
        <p:spPr>
          <a:xfrm>
            <a:off x="1569932" y="3050286"/>
            <a:ext cx="4907282" cy="0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C8B96B19-7314-637A-77A9-023DBCD42440}"/>
              </a:ext>
            </a:extLst>
          </p:cNvPr>
          <p:cNvCxnSpPr>
            <a:cxnSpLocks/>
          </p:cNvCxnSpPr>
          <p:nvPr/>
        </p:nvCxnSpPr>
        <p:spPr>
          <a:xfrm>
            <a:off x="1569932" y="3792462"/>
            <a:ext cx="4907282" cy="0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4" name="TextBox 73">
            <a:extLst>
              <a:ext uri="{FF2B5EF4-FFF2-40B4-BE49-F238E27FC236}">
                <a16:creationId xmlns:a16="http://schemas.microsoft.com/office/drawing/2014/main" id="{084A7BE8-662B-7698-87DC-26BFBAED99C0}"/>
              </a:ext>
            </a:extLst>
          </p:cNvPr>
          <p:cNvSpPr txBox="1"/>
          <p:nvPr/>
        </p:nvSpPr>
        <p:spPr>
          <a:xfrm>
            <a:off x="1528222" y="2375720"/>
            <a:ext cx="43941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[M-H]- at m/z </a:t>
            </a:r>
            <a:r>
              <a:rPr lang="en-US" sz="1200" i="0" strike="noStrike" dirty="0"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859.53</a:t>
            </a:r>
            <a:r>
              <a:rPr lang="en-US" sz="1200" b="0" i="0" strike="noStrike" dirty="0"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12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 36:3(18:2/18:1)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sz="1200" dirty="0">
                <a:solidFill>
                  <a:srgbClr val="2A1DF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 36:3(16:0/20:3)</a:t>
            </a:r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3641CEE8-7A02-8B6D-2925-1260126BF3B5}"/>
              </a:ext>
            </a:extLst>
          </p:cNvPr>
          <p:cNvSpPr/>
          <p:nvPr/>
        </p:nvSpPr>
        <p:spPr>
          <a:xfrm>
            <a:off x="6058680" y="3061094"/>
            <a:ext cx="111471" cy="730395"/>
          </a:xfrm>
          <a:prstGeom prst="ellipse">
            <a:avLst/>
          </a:prstGeom>
          <a:noFill/>
          <a:ln w="12700">
            <a:solidFill>
              <a:schemeClr val="accent5">
                <a:lumMod val="60000"/>
                <a:lumOff val="40000"/>
              </a:schemeClr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BF247ACB-9192-6322-9CE2-C04B0541B4AE}"/>
              </a:ext>
            </a:extLst>
          </p:cNvPr>
          <p:cNvSpPr txBox="1"/>
          <p:nvPr/>
        </p:nvSpPr>
        <p:spPr>
          <a:xfrm>
            <a:off x="5244057" y="2661572"/>
            <a:ext cx="94448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Precursor ion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FA397E49-85DE-ED5E-98DC-827552FE92A7}"/>
              </a:ext>
            </a:extLst>
          </p:cNvPr>
          <p:cNvSpPr/>
          <p:nvPr/>
        </p:nvSpPr>
        <p:spPr>
          <a:xfrm>
            <a:off x="5308979" y="2806701"/>
            <a:ext cx="81464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m/z 859.53</a:t>
            </a:r>
          </a:p>
        </p:txBody>
      </p: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A1FBA1D6-742B-2037-825C-8D61E49D63FA}"/>
              </a:ext>
            </a:extLst>
          </p:cNvPr>
          <p:cNvCxnSpPr>
            <a:cxnSpLocks/>
          </p:cNvCxnSpPr>
          <p:nvPr/>
        </p:nvCxnSpPr>
        <p:spPr>
          <a:xfrm>
            <a:off x="5848208" y="3002219"/>
            <a:ext cx="192308" cy="217996"/>
          </a:xfrm>
          <a:prstGeom prst="straightConnector1">
            <a:avLst/>
          </a:prstGeom>
          <a:ln w="9525">
            <a:solidFill>
              <a:schemeClr val="accent5">
                <a:lumMod val="60000"/>
                <a:lumOff val="40000"/>
              </a:schemeClr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TextBox 78">
            <a:extLst>
              <a:ext uri="{FF2B5EF4-FFF2-40B4-BE49-F238E27FC236}">
                <a16:creationId xmlns:a16="http://schemas.microsoft.com/office/drawing/2014/main" id="{B018D18A-FF86-86F7-EA46-90FA86200F76}"/>
              </a:ext>
            </a:extLst>
          </p:cNvPr>
          <p:cNvSpPr txBox="1"/>
          <p:nvPr/>
        </p:nvSpPr>
        <p:spPr>
          <a:xfrm>
            <a:off x="4532531" y="3594565"/>
            <a:ext cx="15680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Isolation Mobility Region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2EBCFFDB-5F41-8237-C4F3-A0D65DAF748E}"/>
              </a:ext>
            </a:extLst>
          </p:cNvPr>
          <p:cNvSpPr txBox="1"/>
          <p:nvPr/>
        </p:nvSpPr>
        <p:spPr>
          <a:xfrm>
            <a:off x="1243257" y="2870786"/>
            <a:ext cx="40908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1.45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004CE891-E54B-FBE8-78D2-8C4D87865037}"/>
              </a:ext>
            </a:extLst>
          </p:cNvPr>
          <p:cNvSpPr txBox="1"/>
          <p:nvPr/>
        </p:nvSpPr>
        <p:spPr>
          <a:xfrm>
            <a:off x="1243257" y="2601515"/>
            <a:ext cx="40908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1.46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5BD11236-0EE6-9D66-70C6-352EBEA97597}"/>
              </a:ext>
            </a:extLst>
          </p:cNvPr>
          <p:cNvSpPr/>
          <p:nvPr/>
        </p:nvSpPr>
        <p:spPr>
          <a:xfrm>
            <a:off x="2385260" y="3050993"/>
            <a:ext cx="129026" cy="740496"/>
          </a:xfrm>
          <a:prstGeom prst="rect">
            <a:avLst/>
          </a:prstGeom>
          <a:noFill/>
          <a:ln w="12700">
            <a:solidFill>
              <a:schemeClr val="accent3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6BBCAD2F-95A5-8EE1-0538-C9B8AB2D049F}"/>
              </a:ext>
            </a:extLst>
          </p:cNvPr>
          <p:cNvSpPr txBox="1"/>
          <p:nvPr/>
        </p:nvSpPr>
        <p:spPr>
          <a:xfrm>
            <a:off x="338391" y="3211535"/>
            <a:ext cx="74343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MS2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3EE0787A-AC04-1BFE-E15A-259E27E9B9BB}"/>
              </a:ext>
            </a:extLst>
          </p:cNvPr>
          <p:cNvSpPr txBox="1"/>
          <p:nvPr/>
        </p:nvSpPr>
        <p:spPr>
          <a:xfrm>
            <a:off x="167423" y="2063807"/>
            <a:ext cx="655919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tabLst>
                <a:tab pos="231775" algn="l"/>
              </a:tabLst>
            </a:pPr>
            <a:r>
              <a:rPr lang="fr-FR" sz="1400" b="1" dirty="0">
                <a:latin typeface="Arial" panose="020B0604020202020204" pitchFamily="34" charset="0"/>
                <a:cs typeface="Arial" panose="020B0604020202020204" pitchFamily="34" charset="0"/>
              </a:rPr>
              <a:t>B. </a:t>
            </a:r>
            <a:r>
              <a:rPr lang="fr-FR" sz="1400" dirty="0" err="1">
                <a:latin typeface="Arial" panose="020B0604020202020204" pitchFamily="34" charset="0"/>
                <a:cs typeface="Arial" panose="020B0604020202020204" pitchFamily="34" charset="0"/>
              </a:rPr>
              <a:t>iprm</a:t>
            </a: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-PASEF enables confident </a:t>
            </a:r>
            <a:r>
              <a:rPr lang="fr-FR" sz="1400" dirty="0" err="1">
                <a:latin typeface="Arial" panose="020B0604020202020204" pitchFamily="34" charset="0"/>
                <a:cs typeface="Arial" panose="020B0604020202020204" pitchFamily="34" charset="0"/>
              </a:rPr>
              <a:t>differentiation</a:t>
            </a: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 and identification of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co-isolated 	species</a:t>
            </a:r>
            <a:endParaRPr lang="en-US" sz="14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E866DA1-C73B-420E-A5F3-373AEA4E79E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1600"/>
          <a:stretch/>
        </p:blipFill>
        <p:spPr>
          <a:xfrm>
            <a:off x="701919" y="5599834"/>
            <a:ext cx="5522946" cy="1852646"/>
          </a:xfrm>
          <a:prstGeom prst="rect">
            <a:avLst/>
          </a:prstGeom>
        </p:spPr>
      </p:pic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2FA02E19-AFDA-452E-BA8A-076BA702D79D}"/>
              </a:ext>
            </a:extLst>
          </p:cNvPr>
          <p:cNvCxnSpPr>
            <a:cxnSpLocks/>
          </p:cNvCxnSpPr>
          <p:nvPr/>
        </p:nvCxnSpPr>
        <p:spPr>
          <a:xfrm flipH="1">
            <a:off x="535194" y="6513279"/>
            <a:ext cx="1034740" cy="1144216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0" name="TextBox 109">
            <a:extLst>
              <a:ext uri="{FF2B5EF4-FFF2-40B4-BE49-F238E27FC236}">
                <a16:creationId xmlns:a16="http://schemas.microsoft.com/office/drawing/2014/main" id="{B6CB710B-47D0-4E79-A94B-56A41B91003A}"/>
              </a:ext>
            </a:extLst>
          </p:cNvPr>
          <p:cNvSpPr txBox="1"/>
          <p:nvPr/>
        </p:nvSpPr>
        <p:spPr>
          <a:xfrm>
            <a:off x="256893" y="7631857"/>
            <a:ext cx="13947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223.00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– Inositol P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                - 2x H</a:t>
            </a:r>
            <a:r>
              <a:rPr lang="en-US" sz="8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AE7430A9-4479-46B1-A5E9-B97B42DF24EF}"/>
              </a:ext>
            </a:extLst>
          </p:cNvPr>
          <p:cNvSpPr txBox="1"/>
          <p:nvPr/>
        </p:nvSpPr>
        <p:spPr>
          <a:xfrm>
            <a:off x="967488" y="7376633"/>
            <a:ext cx="11961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241.01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– Inositol P </a:t>
            </a:r>
          </a:p>
          <a:p>
            <a:pPr algn="r"/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- H</a:t>
            </a:r>
            <a:r>
              <a:rPr lang="en-US" sz="8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</a:p>
        </p:txBody>
      </p:sp>
      <p:pic>
        <p:nvPicPr>
          <p:cNvPr id="112" name="Picture 2" descr="https://lipidmaps.org/tools/structuredrawing/images/Ins-P_2H2O.gif">
            <a:extLst>
              <a:ext uri="{FF2B5EF4-FFF2-40B4-BE49-F238E27FC236}">
                <a16:creationId xmlns:a16="http://schemas.microsoft.com/office/drawing/2014/main" id="{12FD8B8E-AB6E-454C-BEA7-A0C8D00630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352" y="7840030"/>
            <a:ext cx="701367" cy="417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3" name="Picture 4" descr="https://lipidmaps.org/tools/structuredrawing/images/InsP_H2O.gif">
            <a:extLst>
              <a:ext uri="{FF2B5EF4-FFF2-40B4-BE49-F238E27FC236}">
                <a16:creationId xmlns:a16="http://schemas.microsoft.com/office/drawing/2014/main" id="{250F0FA7-4875-4D2D-87AC-7ADC2A4F0D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2589" y="7546675"/>
            <a:ext cx="792617" cy="435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21767B3D-7BBD-4767-9820-7F574FB1B9DE}"/>
              </a:ext>
            </a:extLst>
          </p:cNvPr>
          <p:cNvCxnSpPr>
            <a:cxnSpLocks/>
          </p:cNvCxnSpPr>
          <p:nvPr/>
        </p:nvCxnSpPr>
        <p:spPr>
          <a:xfrm flipH="1">
            <a:off x="1428426" y="6539035"/>
            <a:ext cx="551702" cy="868262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5" name="Rectangle 114">
            <a:extLst>
              <a:ext uri="{FF2B5EF4-FFF2-40B4-BE49-F238E27FC236}">
                <a16:creationId xmlns:a16="http://schemas.microsoft.com/office/drawing/2014/main" id="{9ACE79E0-EAF1-44FB-8580-B67D51F29377}"/>
              </a:ext>
            </a:extLst>
          </p:cNvPr>
          <p:cNvSpPr/>
          <p:nvPr/>
        </p:nvSpPr>
        <p:spPr>
          <a:xfrm>
            <a:off x="2117558" y="7763906"/>
            <a:ext cx="106011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"/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259.03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– Inositol phosphate ion</a:t>
            </a:r>
            <a:endParaRPr lang="en-US" sz="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6" name="Picture 6" descr="https://lipidmaps.org/tools/structuredrawing/images/InsP.gif">
            <a:extLst>
              <a:ext uri="{FF2B5EF4-FFF2-40B4-BE49-F238E27FC236}">
                <a16:creationId xmlns:a16="http://schemas.microsoft.com/office/drawing/2014/main" id="{BFD33C46-1131-49DB-B78C-BB9E947B9D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4218" y="8126577"/>
            <a:ext cx="883267" cy="241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8E9B5E85-39A2-4DD7-BB1A-AE2F61E3558D}"/>
              </a:ext>
            </a:extLst>
          </p:cNvPr>
          <p:cNvCxnSpPr>
            <a:cxnSpLocks/>
          </p:cNvCxnSpPr>
          <p:nvPr/>
        </p:nvCxnSpPr>
        <p:spPr>
          <a:xfrm>
            <a:off x="2392557" y="6476233"/>
            <a:ext cx="32864" cy="120876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8" name="TextBox 117">
            <a:extLst>
              <a:ext uri="{FF2B5EF4-FFF2-40B4-BE49-F238E27FC236}">
                <a16:creationId xmlns:a16="http://schemas.microsoft.com/office/drawing/2014/main" id="{3BE8E5A8-0D90-4CCB-94A5-39E20AB9B944}"/>
              </a:ext>
            </a:extLst>
          </p:cNvPr>
          <p:cNvSpPr txBox="1"/>
          <p:nvPr/>
        </p:nvSpPr>
        <p:spPr>
          <a:xfrm>
            <a:off x="2170922" y="3880175"/>
            <a:ext cx="40908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1.44</a:t>
            </a:r>
          </a:p>
        </p:txBody>
      </p:sp>
      <p:grpSp>
        <p:nvGrpSpPr>
          <p:cNvPr id="119" name="Group 118">
            <a:extLst>
              <a:ext uri="{FF2B5EF4-FFF2-40B4-BE49-F238E27FC236}">
                <a16:creationId xmlns:a16="http://schemas.microsoft.com/office/drawing/2014/main" id="{CC87326A-9A84-444C-99E1-8969968A0E38}"/>
              </a:ext>
            </a:extLst>
          </p:cNvPr>
          <p:cNvGrpSpPr/>
          <p:nvPr/>
        </p:nvGrpSpPr>
        <p:grpSpPr>
          <a:xfrm>
            <a:off x="1303197" y="4242758"/>
            <a:ext cx="2479513" cy="1244965"/>
            <a:chOff x="1165296" y="7705306"/>
            <a:chExt cx="2479513" cy="1244965"/>
          </a:xfrm>
        </p:grpSpPr>
        <p:pic>
          <p:nvPicPr>
            <p:cNvPr id="120" name="Picture 119" descr="A graph of a number of objects&#10;&#10;Description automatically generated with medium confidence">
              <a:extLst>
                <a:ext uri="{FF2B5EF4-FFF2-40B4-BE49-F238E27FC236}">
                  <a16:creationId xmlns:a16="http://schemas.microsoft.com/office/drawing/2014/main" id="{FDB0BE00-B508-4C59-A7F0-CAF7A955B6F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8"/>
            <a:srcRect l="9770" t="15029" r="44148" b="22373"/>
            <a:stretch/>
          </p:blipFill>
          <p:spPr>
            <a:xfrm>
              <a:off x="1584747" y="7908390"/>
              <a:ext cx="1890541" cy="849045"/>
            </a:xfrm>
            <a:prstGeom prst="rect">
              <a:avLst/>
            </a:prstGeom>
          </p:spPr>
        </p:pic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6E261A3E-A4E2-4CE8-BE97-16ACE106F9B5}"/>
                </a:ext>
              </a:extLst>
            </p:cNvPr>
            <p:cNvSpPr txBox="1"/>
            <p:nvPr/>
          </p:nvSpPr>
          <p:spPr>
            <a:xfrm>
              <a:off x="1646293" y="8710276"/>
              <a:ext cx="473206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>
                  <a:latin typeface="Arial" panose="020B0604020202020204" pitchFamily="34" charset="0"/>
                  <a:cs typeface="Arial" panose="020B0604020202020204" pitchFamily="34" charset="0"/>
                </a:rPr>
                <a:t>279.0</a:t>
              </a:r>
            </a:p>
          </p:txBody>
        </p:sp>
        <p:sp>
          <p:nvSpPr>
            <p:cNvPr id="122" name="TextBox 121">
              <a:extLst>
                <a:ext uri="{FF2B5EF4-FFF2-40B4-BE49-F238E27FC236}">
                  <a16:creationId xmlns:a16="http://schemas.microsoft.com/office/drawing/2014/main" id="{51079DD4-F419-40F4-AC16-E3CD34E21B8C}"/>
                </a:ext>
              </a:extLst>
            </p:cNvPr>
            <p:cNvSpPr txBox="1"/>
            <p:nvPr/>
          </p:nvSpPr>
          <p:spPr>
            <a:xfrm>
              <a:off x="2067988" y="8710276"/>
              <a:ext cx="473206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>
                  <a:latin typeface="Arial" panose="020B0604020202020204" pitchFamily="34" charset="0"/>
                  <a:cs typeface="Arial" panose="020B0604020202020204" pitchFamily="34" charset="0"/>
                </a:rPr>
                <a:t>280.5</a:t>
              </a:r>
            </a:p>
          </p:txBody>
        </p: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15BA7D27-9004-4476-9DF2-A62CBD97014E}"/>
                </a:ext>
              </a:extLst>
            </p:cNvPr>
            <p:cNvSpPr txBox="1"/>
            <p:nvPr/>
          </p:nvSpPr>
          <p:spPr>
            <a:xfrm>
              <a:off x="2478358" y="8710276"/>
              <a:ext cx="473206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>
                  <a:latin typeface="Arial" panose="020B0604020202020204" pitchFamily="34" charset="0"/>
                  <a:cs typeface="Arial" panose="020B0604020202020204" pitchFamily="34" charset="0"/>
                </a:rPr>
                <a:t>282.0</a:t>
              </a:r>
            </a:p>
          </p:txBody>
        </p:sp>
        <p:sp>
          <p:nvSpPr>
            <p:cNvPr id="124" name="TextBox 123">
              <a:extLst>
                <a:ext uri="{FF2B5EF4-FFF2-40B4-BE49-F238E27FC236}">
                  <a16:creationId xmlns:a16="http://schemas.microsoft.com/office/drawing/2014/main" id="{169750A8-C805-4A22-AED3-D5D1CAA23757}"/>
                </a:ext>
              </a:extLst>
            </p:cNvPr>
            <p:cNvSpPr txBox="1"/>
            <p:nvPr/>
          </p:nvSpPr>
          <p:spPr>
            <a:xfrm>
              <a:off x="2888730" y="8710276"/>
              <a:ext cx="473206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>
                  <a:latin typeface="Arial" panose="020B0604020202020204" pitchFamily="34" charset="0"/>
                  <a:cs typeface="Arial" panose="020B0604020202020204" pitchFamily="34" charset="0"/>
                </a:rPr>
                <a:t>283.5</a:t>
              </a:r>
            </a:p>
          </p:txBody>
        </p:sp>
        <p:sp>
          <p:nvSpPr>
            <p:cNvPr id="125" name="TextBox 124">
              <a:extLst>
                <a:ext uri="{FF2B5EF4-FFF2-40B4-BE49-F238E27FC236}">
                  <a16:creationId xmlns:a16="http://schemas.microsoft.com/office/drawing/2014/main" id="{A786F171-8E9B-444A-ABB7-6BBA70CEDF30}"/>
                </a:ext>
              </a:extLst>
            </p:cNvPr>
            <p:cNvSpPr txBox="1"/>
            <p:nvPr/>
          </p:nvSpPr>
          <p:spPr>
            <a:xfrm>
              <a:off x="1248439" y="8379938"/>
              <a:ext cx="409086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>
                  <a:latin typeface="Arial" panose="020B0604020202020204" pitchFamily="34" charset="0"/>
                  <a:cs typeface="Arial" panose="020B0604020202020204" pitchFamily="34" charset="0"/>
                </a:rPr>
                <a:t>1.42</a:t>
              </a:r>
            </a:p>
          </p:txBody>
        </p:sp>
        <p:sp>
          <p:nvSpPr>
            <p:cNvPr id="126" name="TextBox 125">
              <a:extLst>
                <a:ext uri="{FF2B5EF4-FFF2-40B4-BE49-F238E27FC236}">
                  <a16:creationId xmlns:a16="http://schemas.microsoft.com/office/drawing/2014/main" id="{4E147A5C-8C0D-4B23-8AD1-2277384458AF}"/>
                </a:ext>
              </a:extLst>
            </p:cNvPr>
            <p:cNvSpPr txBox="1"/>
            <p:nvPr/>
          </p:nvSpPr>
          <p:spPr>
            <a:xfrm>
              <a:off x="1248439" y="8127995"/>
              <a:ext cx="409086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>
                  <a:latin typeface="Arial" panose="020B0604020202020204" pitchFamily="34" charset="0"/>
                  <a:cs typeface="Arial" panose="020B0604020202020204" pitchFamily="34" charset="0"/>
                </a:rPr>
                <a:t>1.44</a:t>
              </a:r>
            </a:p>
          </p:txBody>
        </p:sp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3CDA0636-4B02-45C0-AE3A-4C802F7E0539}"/>
                </a:ext>
              </a:extLst>
            </p:cNvPr>
            <p:cNvSpPr txBox="1"/>
            <p:nvPr/>
          </p:nvSpPr>
          <p:spPr>
            <a:xfrm>
              <a:off x="1248439" y="7886165"/>
              <a:ext cx="409086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>
                  <a:latin typeface="Arial" panose="020B0604020202020204" pitchFamily="34" charset="0"/>
                  <a:cs typeface="Arial" panose="020B0604020202020204" pitchFamily="34" charset="0"/>
                </a:rPr>
                <a:t>1.46</a:t>
              </a:r>
            </a:p>
          </p:txBody>
        </p:sp>
        <p:sp>
          <p:nvSpPr>
            <p:cNvPr id="128" name="TextBox 127">
              <a:extLst>
                <a:ext uri="{FF2B5EF4-FFF2-40B4-BE49-F238E27FC236}">
                  <a16:creationId xmlns:a16="http://schemas.microsoft.com/office/drawing/2014/main" id="{B744946F-E7EE-44F1-ADB0-C9F25B7E355F}"/>
                </a:ext>
              </a:extLst>
            </p:cNvPr>
            <p:cNvSpPr txBox="1"/>
            <p:nvPr/>
          </p:nvSpPr>
          <p:spPr>
            <a:xfrm rot="16200000">
              <a:off x="937399" y="8275010"/>
              <a:ext cx="686626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dirty="0">
                  <a:latin typeface="Arial" panose="020B0604020202020204" pitchFamily="34" charset="0"/>
                  <a:cs typeface="Arial" panose="020B0604020202020204" pitchFamily="34" charset="0"/>
                </a:rPr>
                <a:t>1/K</a:t>
              </a:r>
              <a:r>
                <a:rPr lang="en-US" sz="900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</a:p>
          </p:txBody>
        </p:sp>
        <p:sp>
          <p:nvSpPr>
            <p:cNvPr id="129" name="Rectangle 128">
              <a:extLst>
                <a:ext uri="{FF2B5EF4-FFF2-40B4-BE49-F238E27FC236}">
                  <a16:creationId xmlns:a16="http://schemas.microsoft.com/office/drawing/2014/main" id="{FF77FEAE-6491-449E-8EB6-F04D33016B12}"/>
                </a:ext>
              </a:extLst>
            </p:cNvPr>
            <p:cNvSpPr/>
            <p:nvPr/>
          </p:nvSpPr>
          <p:spPr>
            <a:xfrm>
              <a:off x="1347808" y="8509927"/>
              <a:ext cx="2297001" cy="25391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O</a:t>
              </a:r>
              <a:r>
                <a:rPr lang="en-US" sz="1000" b="0" i="0" u="none" strike="noStrike" dirty="0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leic Acid </a:t>
              </a:r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(18:1</a:t>
              </a:r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  <a:sym typeface="Wingdings" pitchFamily="2" charset="2"/>
                </a:rPr>
                <a:t>) </a:t>
              </a:r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m/z 281.25</a:t>
              </a:r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72811140-9A32-4520-92D7-A483D4E51D61}"/>
                </a:ext>
              </a:extLst>
            </p:cNvPr>
            <p:cNvSpPr/>
            <p:nvPr/>
          </p:nvSpPr>
          <p:spPr>
            <a:xfrm>
              <a:off x="1897523" y="7927476"/>
              <a:ext cx="118542" cy="63275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A89921B6-4802-474A-9770-7ED4685E084D}"/>
                </a:ext>
              </a:extLst>
            </p:cNvPr>
            <p:cNvSpPr/>
            <p:nvPr/>
          </p:nvSpPr>
          <p:spPr>
            <a:xfrm>
              <a:off x="2444595" y="7914558"/>
              <a:ext cx="118542" cy="63275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 dirty="0">
                <a:solidFill>
                  <a:schemeClr val="accent6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2" name="Rectangle 131">
              <a:extLst>
                <a:ext uri="{FF2B5EF4-FFF2-40B4-BE49-F238E27FC236}">
                  <a16:creationId xmlns:a16="http://schemas.microsoft.com/office/drawing/2014/main" id="{1D63B159-A086-4AE2-BF09-84AC2FEB48FB}"/>
                </a:ext>
              </a:extLst>
            </p:cNvPr>
            <p:cNvSpPr/>
            <p:nvPr/>
          </p:nvSpPr>
          <p:spPr>
            <a:xfrm>
              <a:off x="1347808" y="7705306"/>
              <a:ext cx="2297001" cy="253916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000" b="0" i="0" u="none" strike="noStrike" dirty="0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Linoleic Acid </a:t>
              </a:r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(18:2</a:t>
              </a:r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  <a:sym typeface="Wingdings" pitchFamily="2" charset="2"/>
                </a:rPr>
                <a:t>) </a:t>
              </a:r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m/z 279.23</a:t>
              </a:r>
            </a:p>
          </p:txBody>
        </p:sp>
        <p:cxnSp>
          <p:nvCxnSpPr>
            <p:cNvPr id="133" name="Straight Arrow Connector 132">
              <a:extLst>
                <a:ext uri="{FF2B5EF4-FFF2-40B4-BE49-F238E27FC236}">
                  <a16:creationId xmlns:a16="http://schemas.microsoft.com/office/drawing/2014/main" id="{E1372D4C-53B6-471C-9482-5119D5F78D5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051296" y="7893114"/>
              <a:ext cx="200012" cy="254577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stealt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Arrow Connector 133">
              <a:extLst>
                <a:ext uri="{FF2B5EF4-FFF2-40B4-BE49-F238E27FC236}">
                  <a16:creationId xmlns:a16="http://schemas.microsoft.com/office/drawing/2014/main" id="{7087DF62-132C-4321-BD9E-ED004587421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198091" y="8310194"/>
              <a:ext cx="200012" cy="254577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stealt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5" name="Rectangle 134">
              <a:extLst>
                <a:ext uri="{FF2B5EF4-FFF2-40B4-BE49-F238E27FC236}">
                  <a16:creationId xmlns:a16="http://schemas.microsoft.com/office/drawing/2014/main" id="{93C18A90-E18F-4522-80B1-FB97F5F91291}"/>
                </a:ext>
              </a:extLst>
            </p:cNvPr>
            <p:cNvSpPr/>
            <p:nvPr/>
          </p:nvSpPr>
          <p:spPr>
            <a:xfrm>
              <a:off x="1201119" y="7729780"/>
              <a:ext cx="2406112" cy="1220491"/>
            </a:xfrm>
            <a:prstGeom prst="rect">
              <a:avLst/>
            </a:prstGeom>
            <a:noFill/>
            <a:ln w="9525">
              <a:solidFill>
                <a:srgbClr val="00B050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04E200B3-A811-4CD1-B25D-06BACAD7FC24}"/>
              </a:ext>
            </a:extLst>
          </p:cNvPr>
          <p:cNvCxnSpPr>
            <a:cxnSpLocks/>
          </p:cNvCxnSpPr>
          <p:nvPr/>
        </p:nvCxnSpPr>
        <p:spPr>
          <a:xfrm flipH="1">
            <a:off x="1328106" y="3787236"/>
            <a:ext cx="1051772" cy="482831"/>
          </a:xfrm>
          <a:prstGeom prst="line">
            <a:avLst/>
          </a:prstGeom>
          <a:ln w="9525">
            <a:solidFill>
              <a:srgbClr val="00B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D6E8FC21-64D5-445C-89A5-6D59F79B0C55}"/>
              </a:ext>
            </a:extLst>
          </p:cNvPr>
          <p:cNvCxnSpPr>
            <a:cxnSpLocks/>
          </p:cNvCxnSpPr>
          <p:nvPr/>
        </p:nvCxnSpPr>
        <p:spPr>
          <a:xfrm flipH="1" flipV="1">
            <a:off x="2510705" y="3778752"/>
            <a:ext cx="1234427" cy="488480"/>
          </a:xfrm>
          <a:prstGeom prst="line">
            <a:avLst/>
          </a:prstGeom>
          <a:ln w="9525">
            <a:solidFill>
              <a:srgbClr val="00B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7" name="Rectangle 136">
            <a:extLst>
              <a:ext uri="{FF2B5EF4-FFF2-40B4-BE49-F238E27FC236}">
                <a16:creationId xmlns:a16="http://schemas.microsoft.com/office/drawing/2014/main" id="{500EFCE8-7A7A-4CED-87EB-19B60B8115B3}"/>
              </a:ext>
            </a:extLst>
          </p:cNvPr>
          <p:cNvSpPr/>
          <p:nvPr/>
        </p:nvSpPr>
        <p:spPr>
          <a:xfrm>
            <a:off x="2766556" y="5975303"/>
            <a:ext cx="177465" cy="769878"/>
          </a:xfrm>
          <a:prstGeom prst="rect">
            <a:avLst/>
          </a:prstGeom>
          <a:noFill/>
          <a:ln w="12700"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8" name="Straight Connector 137">
            <a:extLst>
              <a:ext uri="{FF2B5EF4-FFF2-40B4-BE49-F238E27FC236}">
                <a16:creationId xmlns:a16="http://schemas.microsoft.com/office/drawing/2014/main" id="{B7A57B38-4A88-42B5-81E6-1E2473C6437E}"/>
              </a:ext>
            </a:extLst>
          </p:cNvPr>
          <p:cNvCxnSpPr>
            <a:cxnSpLocks/>
          </p:cNvCxnSpPr>
          <p:nvPr/>
        </p:nvCxnSpPr>
        <p:spPr>
          <a:xfrm flipH="1" flipV="1">
            <a:off x="1337622" y="5496458"/>
            <a:ext cx="1428934" cy="478845"/>
          </a:xfrm>
          <a:prstGeom prst="line">
            <a:avLst/>
          </a:prstGeom>
          <a:ln w="9525">
            <a:solidFill>
              <a:srgbClr val="00B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>
            <a:extLst>
              <a:ext uri="{FF2B5EF4-FFF2-40B4-BE49-F238E27FC236}">
                <a16:creationId xmlns:a16="http://schemas.microsoft.com/office/drawing/2014/main" id="{3679C6B0-6F1B-4124-9536-C0D163448C90}"/>
              </a:ext>
            </a:extLst>
          </p:cNvPr>
          <p:cNvCxnSpPr>
            <a:cxnSpLocks/>
          </p:cNvCxnSpPr>
          <p:nvPr/>
        </p:nvCxnSpPr>
        <p:spPr>
          <a:xfrm flipH="1">
            <a:off x="2944021" y="5492472"/>
            <a:ext cx="798356" cy="482831"/>
          </a:xfrm>
          <a:prstGeom prst="line">
            <a:avLst/>
          </a:prstGeom>
          <a:ln w="9525">
            <a:solidFill>
              <a:srgbClr val="00B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0" name="Rectangle 139">
            <a:extLst>
              <a:ext uri="{FF2B5EF4-FFF2-40B4-BE49-F238E27FC236}">
                <a16:creationId xmlns:a16="http://schemas.microsoft.com/office/drawing/2014/main" id="{05E7D9D6-DA8B-4985-95A9-C0C6C6F8A0AF}"/>
              </a:ext>
            </a:extLst>
          </p:cNvPr>
          <p:cNvSpPr/>
          <p:nvPr/>
        </p:nvSpPr>
        <p:spPr>
          <a:xfrm>
            <a:off x="4225073" y="4791766"/>
            <a:ext cx="2297001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1000" i="0" u="none" strike="noStrike" dirty="0">
                <a:solidFill>
                  <a:srgbClr val="00B0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leic Acid </a:t>
            </a:r>
            <a:r>
              <a:rPr lang="en-US" sz="10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(18:1</a:t>
            </a:r>
            <a:r>
              <a:rPr lang="en-US" sz="10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)</a:t>
            </a:r>
            <a:endParaRPr lang="en-US" sz="10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FB40BA8A-F455-4D11-BF38-B7110707CEE0}"/>
              </a:ext>
            </a:extLst>
          </p:cNvPr>
          <p:cNvSpPr/>
          <p:nvPr/>
        </p:nvSpPr>
        <p:spPr>
          <a:xfrm>
            <a:off x="2665587" y="7371804"/>
            <a:ext cx="150968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"/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297.04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Glycerophosphoinositol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       	        - 2x H</a:t>
            </a:r>
            <a:r>
              <a:rPr lang="en-US" sz="8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en-US" sz="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fontAlgn="b"/>
            <a:endParaRPr lang="en-US" sz="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5" name="Straight Connector 144">
            <a:extLst>
              <a:ext uri="{FF2B5EF4-FFF2-40B4-BE49-F238E27FC236}">
                <a16:creationId xmlns:a16="http://schemas.microsoft.com/office/drawing/2014/main" id="{42560E66-0885-4AA4-AF4D-9A128D383508}"/>
              </a:ext>
            </a:extLst>
          </p:cNvPr>
          <p:cNvCxnSpPr>
            <a:cxnSpLocks/>
          </p:cNvCxnSpPr>
          <p:nvPr/>
        </p:nvCxnSpPr>
        <p:spPr>
          <a:xfrm flipV="1">
            <a:off x="3024979" y="6590883"/>
            <a:ext cx="178602" cy="7857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46" name="Picture 10" descr="https://lipidmaps.org/tools/structuredrawing/images/GPIns_2H2O.gif">
            <a:extLst>
              <a:ext uri="{FF2B5EF4-FFF2-40B4-BE49-F238E27FC236}">
                <a16:creationId xmlns:a16="http://schemas.microsoft.com/office/drawing/2014/main" id="{72E68FF1-D17D-42A8-B8B5-9900C6EA0A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2672" y="7735313"/>
            <a:ext cx="1038978" cy="4440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7" name="TextBox 146">
            <a:extLst>
              <a:ext uri="{FF2B5EF4-FFF2-40B4-BE49-F238E27FC236}">
                <a16:creationId xmlns:a16="http://schemas.microsoft.com/office/drawing/2014/main" id="{573C897E-93F0-424D-9149-F9AF51D559C0}"/>
              </a:ext>
            </a:extLst>
          </p:cNvPr>
          <p:cNvSpPr txBox="1"/>
          <p:nvPr/>
        </p:nvSpPr>
        <p:spPr>
          <a:xfrm>
            <a:off x="788568" y="8786487"/>
            <a:ext cx="199125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rgbClr val="2A1DF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255.23</a:t>
            </a:r>
            <a:r>
              <a:rPr lang="en-US" sz="800" dirty="0">
                <a:solidFill>
                  <a:srgbClr val="2A1DF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16</a:t>
            </a:r>
            <a:r>
              <a:rPr lang="en-US" sz="800" dirty="0">
                <a:solidFill>
                  <a:srgbClr val="2A1DFA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:0 acyl chain (Palmitic Acid)</a:t>
            </a:r>
            <a:endParaRPr lang="en-US" sz="800" dirty="0">
              <a:solidFill>
                <a:srgbClr val="2A1DF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7BE2B86E-5F76-432F-9CB5-65EBF31C664A}"/>
              </a:ext>
            </a:extLst>
          </p:cNvPr>
          <p:cNvCxnSpPr>
            <a:cxnSpLocks/>
          </p:cNvCxnSpPr>
          <p:nvPr/>
        </p:nvCxnSpPr>
        <p:spPr>
          <a:xfrm flipH="1">
            <a:off x="1934881" y="6529455"/>
            <a:ext cx="349656" cy="2089136"/>
          </a:xfrm>
          <a:prstGeom prst="line">
            <a:avLst/>
          </a:prstGeom>
          <a:ln w="9525">
            <a:solidFill>
              <a:srgbClr val="2A1DF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5" name="TextBox 154">
            <a:extLst>
              <a:ext uri="{FF2B5EF4-FFF2-40B4-BE49-F238E27FC236}">
                <a16:creationId xmlns:a16="http://schemas.microsoft.com/office/drawing/2014/main" id="{E07DB523-9CE7-4A05-8A97-24ECEC4B8401}"/>
              </a:ext>
            </a:extLst>
          </p:cNvPr>
          <p:cNvSpPr txBox="1"/>
          <p:nvPr/>
        </p:nvSpPr>
        <p:spPr>
          <a:xfrm>
            <a:off x="3542014" y="8869720"/>
            <a:ext cx="168347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rgbClr val="2A1DF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305.23</a:t>
            </a:r>
            <a:r>
              <a:rPr lang="en-US" sz="800" dirty="0">
                <a:solidFill>
                  <a:srgbClr val="2A1DF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</a:t>
            </a:r>
            <a:r>
              <a:rPr lang="en-US" sz="800" dirty="0">
                <a:solidFill>
                  <a:srgbClr val="2A1DFA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20:3 acyl chain (DGLA)</a:t>
            </a:r>
            <a:endParaRPr lang="en-US" sz="800" dirty="0">
              <a:solidFill>
                <a:srgbClr val="2A1DF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7" name="Straight Connector 156">
            <a:extLst>
              <a:ext uri="{FF2B5EF4-FFF2-40B4-BE49-F238E27FC236}">
                <a16:creationId xmlns:a16="http://schemas.microsoft.com/office/drawing/2014/main" id="{A20DB83F-CB94-4F20-ABC1-9400C9834DF2}"/>
              </a:ext>
            </a:extLst>
          </p:cNvPr>
          <p:cNvCxnSpPr>
            <a:cxnSpLocks/>
          </p:cNvCxnSpPr>
          <p:nvPr/>
        </p:nvCxnSpPr>
        <p:spPr>
          <a:xfrm>
            <a:off x="3406391" y="6351623"/>
            <a:ext cx="763675" cy="1934308"/>
          </a:xfrm>
          <a:prstGeom prst="line">
            <a:avLst/>
          </a:prstGeom>
          <a:ln w="9525">
            <a:solidFill>
              <a:srgbClr val="2A1DF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7" name="Rectangle 166">
            <a:extLst>
              <a:ext uri="{FF2B5EF4-FFF2-40B4-BE49-F238E27FC236}">
                <a16:creationId xmlns:a16="http://schemas.microsoft.com/office/drawing/2014/main" id="{0A226FD8-DBCB-44FC-AD12-46EB53D0FADF}"/>
              </a:ext>
            </a:extLst>
          </p:cNvPr>
          <p:cNvSpPr/>
          <p:nvPr/>
        </p:nvSpPr>
        <p:spPr>
          <a:xfrm>
            <a:off x="3903786" y="7346444"/>
            <a:ext cx="243672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"/>
            <a:r>
              <a:rPr lang="en-US" sz="8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415.23 </a:t>
            </a:r>
            <a:r>
              <a:rPr lang="en-US" sz="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US" sz="8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Neutral loss of </a:t>
            </a:r>
            <a:r>
              <a:rPr lang="en-US" sz="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18:2-</a:t>
            </a:r>
            <a:r>
              <a:rPr lang="en-US" sz="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COOH group and inositol from precursor [M-H]-  PI 36:3 (18:1/18:2)</a:t>
            </a:r>
          </a:p>
        </p:txBody>
      </p:sp>
      <p:sp>
        <p:nvSpPr>
          <p:cNvPr id="168" name="Rectangle 167">
            <a:extLst>
              <a:ext uri="{FF2B5EF4-FFF2-40B4-BE49-F238E27FC236}">
                <a16:creationId xmlns:a16="http://schemas.microsoft.com/office/drawing/2014/main" id="{B48DCB19-11EA-416D-B1C3-D89ACE1EC854}"/>
              </a:ext>
            </a:extLst>
          </p:cNvPr>
          <p:cNvSpPr/>
          <p:nvPr/>
        </p:nvSpPr>
        <p:spPr>
          <a:xfrm>
            <a:off x="4406203" y="8145112"/>
            <a:ext cx="245179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"/>
            <a:r>
              <a:rPr lang="en-US" sz="8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417.24 </a:t>
            </a:r>
            <a:r>
              <a:rPr lang="en-US" sz="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Neutral loss of </a:t>
            </a:r>
            <a:r>
              <a:rPr lang="en-US" sz="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18:1-</a:t>
            </a:r>
            <a:r>
              <a:rPr lang="en-US" sz="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COOH group and inositol from precursor [M-H]- PI 36:3 (18:1/18:2)</a:t>
            </a:r>
          </a:p>
        </p:txBody>
      </p:sp>
      <p:cxnSp>
        <p:nvCxnSpPr>
          <p:cNvPr id="176" name="Straight Connector 175">
            <a:extLst>
              <a:ext uri="{FF2B5EF4-FFF2-40B4-BE49-F238E27FC236}">
                <a16:creationId xmlns:a16="http://schemas.microsoft.com/office/drawing/2014/main" id="{011A96B9-C05E-4E01-BE7B-C23FCB23C46D}"/>
              </a:ext>
            </a:extLst>
          </p:cNvPr>
          <p:cNvCxnSpPr>
            <a:cxnSpLocks/>
          </p:cNvCxnSpPr>
          <p:nvPr/>
        </p:nvCxnSpPr>
        <p:spPr>
          <a:xfrm flipV="1">
            <a:off x="4235380" y="6525075"/>
            <a:ext cx="1570307" cy="871577"/>
          </a:xfrm>
          <a:prstGeom prst="line">
            <a:avLst/>
          </a:prstGeom>
          <a:ln w="9525">
            <a:solidFill>
              <a:srgbClr val="00B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Connector 178">
            <a:extLst>
              <a:ext uri="{FF2B5EF4-FFF2-40B4-BE49-F238E27FC236}">
                <a16:creationId xmlns:a16="http://schemas.microsoft.com/office/drawing/2014/main" id="{55F4AD45-7126-454B-A7EC-0F7B45EEDEB3}"/>
              </a:ext>
            </a:extLst>
          </p:cNvPr>
          <p:cNvCxnSpPr>
            <a:cxnSpLocks/>
          </p:cNvCxnSpPr>
          <p:nvPr/>
        </p:nvCxnSpPr>
        <p:spPr>
          <a:xfrm flipH="1" flipV="1">
            <a:off x="5868305" y="6571192"/>
            <a:ext cx="623807" cy="1548162"/>
          </a:xfrm>
          <a:prstGeom prst="line">
            <a:avLst/>
          </a:prstGeom>
          <a:ln w="9525">
            <a:solidFill>
              <a:srgbClr val="00B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4" name="Rectangle 183">
            <a:extLst>
              <a:ext uri="{FF2B5EF4-FFF2-40B4-BE49-F238E27FC236}">
                <a16:creationId xmlns:a16="http://schemas.microsoft.com/office/drawing/2014/main" id="{FF54C4EF-03EF-4B4B-BD73-294E4A44040C}"/>
              </a:ext>
            </a:extLst>
          </p:cNvPr>
          <p:cNvSpPr/>
          <p:nvPr/>
        </p:nvSpPr>
        <p:spPr>
          <a:xfrm>
            <a:off x="3371441" y="5669300"/>
            <a:ext cx="219989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"/>
            <a:r>
              <a:rPr lang="en-US" sz="800" b="1" dirty="0">
                <a:solidFill>
                  <a:srgbClr val="2A1DF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391.23 </a:t>
            </a:r>
            <a:r>
              <a:rPr lang="en-US" sz="800" dirty="0">
                <a:solidFill>
                  <a:srgbClr val="2A1DF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Neutral loss of </a:t>
            </a:r>
            <a:r>
              <a:rPr lang="en-US" sz="800" dirty="0">
                <a:solidFill>
                  <a:srgbClr val="2A1DFA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20:3-</a:t>
            </a:r>
            <a:r>
              <a:rPr lang="en-US" sz="800" dirty="0">
                <a:solidFill>
                  <a:srgbClr val="2A1DF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COOH group and inositol from PI(16:0/20:3) [M-H]-</a:t>
            </a:r>
          </a:p>
        </p:txBody>
      </p:sp>
      <p:pic>
        <p:nvPicPr>
          <p:cNvPr id="185" name="Picture 184">
            <a:extLst>
              <a:ext uri="{FF2B5EF4-FFF2-40B4-BE49-F238E27FC236}">
                <a16:creationId xmlns:a16="http://schemas.microsoft.com/office/drawing/2014/main" id="{3A228465-88A7-4551-ACAD-632CBACB9674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 l="30212" t="1931" r="26214" b="1"/>
          <a:stretch/>
        </p:blipFill>
        <p:spPr>
          <a:xfrm>
            <a:off x="3496541" y="5968225"/>
            <a:ext cx="1727484" cy="388779"/>
          </a:xfrm>
          <a:prstGeom prst="rect">
            <a:avLst/>
          </a:prstGeom>
        </p:spPr>
      </p:pic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3B4ACF53-C8B5-4CD8-AF40-FAA9C6BCA740}"/>
              </a:ext>
            </a:extLst>
          </p:cNvPr>
          <p:cNvCxnSpPr>
            <a:cxnSpLocks/>
          </p:cNvCxnSpPr>
          <p:nvPr/>
        </p:nvCxnSpPr>
        <p:spPr>
          <a:xfrm>
            <a:off x="5112598" y="5998079"/>
            <a:ext cx="169121" cy="347372"/>
          </a:xfrm>
          <a:prstGeom prst="line">
            <a:avLst/>
          </a:prstGeom>
          <a:ln w="9525">
            <a:solidFill>
              <a:srgbClr val="2A1DF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4" name="Picture 43">
            <a:extLst>
              <a:ext uri="{FF2B5EF4-FFF2-40B4-BE49-F238E27FC236}">
                <a16:creationId xmlns:a16="http://schemas.microsoft.com/office/drawing/2014/main" id="{BE22DC0B-EEF7-41D6-8492-A7668600AD30}"/>
              </a:ext>
            </a:extLst>
          </p:cNvPr>
          <p:cNvPicPr>
            <a:picLocks noChangeAspect="1"/>
          </p:cNvPicPr>
          <p:nvPr/>
        </p:nvPicPr>
        <p:blipFill rotWithShape="1">
          <a:blip r:embed="rId11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 l="9079" t="48133" r="62868" b="37145"/>
          <a:stretch/>
        </p:blipFill>
        <p:spPr>
          <a:xfrm>
            <a:off x="3816161" y="8271361"/>
            <a:ext cx="992626" cy="652807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4F0F31A1-54E1-40D8-BF24-6FE63254F4C3}"/>
              </a:ext>
            </a:extLst>
          </p:cNvPr>
          <p:cNvPicPr>
            <a:picLocks noChangeAspect="1"/>
          </p:cNvPicPr>
          <p:nvPr/>
        </p:nvPicPr>
        <p:blipFill rotWithShape="1">
          <a:blip r:embed="rId11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 l="54165" t="53005" r="3484" b="40765"/>
          <a:stretch/>
        </p:blipFill>
        <p:spPr>
          <a:xfrm>
            <a:off x="899521" y="8501984"/>
            <a:ext cx="1684731" cy="301921"/>
          </a:xfrm>
          <a:prstGeom prst="rect">
            <a:avLst/>
          </a:prstGeom>
        </p:spPr>
      </p:pic>
      <p:pic>
        <p:nvPicPr>
          <p:cNvPr id="142" name="Picture 141">
            <a:extLst>
              <a:ext uri="{FF2B5EF4-FFF2-40B4-BE49-F238E27FC236}">
                <a16:creationId xmlns:a16="http://schemas.microsoft.com/office/drawing/2014/main" id="{F6E12A7E-D446-4698-A81F-B519E00B92FB}"/>
              </a:ext>
            </a:extLst>
          </p:cNvPr>
          <p:cNvPicPr>
            <a:picLocks noChangeAspect="1"/>
          </p:cNvPicPr>
          <p:nvPr/>
        </p:nvPicPr>
        <p:blipFill rotWithShape="1">
          <a:blip r:embed="rId12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 l="12060" t="76887" b="1358"/>
          <a:stretch/>
        </p:blipFill>
        <p:spPr>
          <a:xfrm>
            <a:off x="4768095" y="706474"/>
            <a:ext cx="1737550" cy="405258"/>
          </a:xfrm>
          <a:prstGeom prst="rect">
            <a:avLst/>
          </a:prstGeom>
        </p:spPr>
      </p:pic>
      <p:pic>
        <p:nvPicPr>
          <p:cNvPr id="143" name="Picture 142">
            <a:extLst>
              <a:ext uri="{FF2B5EF4-FFF2-40B4-BE49-F238E27FC236}">
                <a16:creationId xmlns:a16="http://schemas.microsoft.com/office/drawing/2014/main" id="{2D0F666B-7B9B-4B1D-BFC1-E22CBAC99DC4}"/>
              </a:ext>
            </a:extLst>
          </p:cNvPr>
          <p:cNvPicPr>
            <a:picLocks noChangeAspect="1"/>
          </p:cNvPicPr>
          <p:nvPr/>
        </p:nvPicPr>
        <p:blipFill rotWithShape="1">
          <a:blip r:embed="rId12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 l="11753" t="53575" b="23779"/>
          <a:stretch/>
        </p:blipFill>
        <p:spPr>
          <a:xfrm>
            <a:off x="4699527" y="1396489"/>
            <a:ext cx="1743618" cy="421847"/>
          </a:xfrm>
          <a:prstGeom prst="rect">
            <a:avLst/>
          </a:prstGeom>
        </p:spPr>
      </p:pic>
      <p:sp>
        <p:nvSpPr>
          <p:cNvPr id="149" name="TextBox 148">
            <a:extLst>
              <a:ext uri="{FF2B5EF4-FFF2-40B4-BE49-F238E27FC236}">
                <a16:creationId xmlns:a16="http://schemas.microsoft.com/office/drawing/2014/main" id="{0AD0D740-BD84-4C20-925E-1BA4BC6F8CB5}"/>
              </a:ext>
            </a:extLst>
          </p:cNvPr>
          <p:cNvSpPr txBox="1"/>
          <p:nvPr/>
        </p:nvSpPr>
        <p:spPr>
          <a:xfrm>
            <a:off x="4164423" y="1109665"/>
            <a:ext cx="1766687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rgbClr val="2A1DF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 36:3(16:0/20:3) </a:t>
            </a:r>
          </a:p>
          <a:p>
            <a:pPr algn="ctr"/>
            <a:r>
              <a:rPr lang="en-US" sz="1100" dirty="0">
                <a:solidFill>
                  <a:srgbClr val="2A1DF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[M-H]-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at m/z </a:t>
            </a:r>
            <a:r>
              <a:rPr lang="en-US" sz="1100" b="0" i="0" u="none" strike="noStrike" dirty="0"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859.53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D401344C-454C-48E2-98C4-7D4207AAEAE0}"/>
              </a:ext>
            </a:extLst>
          </p:cNvPr>
          <p:cNvSpPr txBox="1"/>
          <p:nvPr/>
        </p:nvSpPr>
        <p:spPr>
          <a:xfrm>
            <a:off x="4164423" y="452107"/>
            <a:ext cx="1803787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 36:3(18:1/18:2) </a:t>
            </a:r>
          </a:p>
          <a:p>
            <a:pPr algn="ctr"/>
            <a:r>
              <a:rPr lang="en-US" sz="11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[M-H]-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at m/z </a:t>
            </a:r>
            <a:r>
              <a:rPr lang="en-US" sz="1100" b="0" i="0" u="none" strike="noStrike" dirty="0"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857.53</a:t>
            </a:r>
            <a:endParaRPr lang="en-US" sz="110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3A0FA0E1-7C22-473B-8A4D-D0804C63E8F0}"/>
              </a:ext>
            </a:extLst>
          </p:cNvPr>
          <p:cNvCxnSpPr>
            <a:cxnSpLocks/>
          </p:cNvCxnSpPr>
          <p:nvPr/>
        </p:nvCxnSpPr>
        <p:spPr>
          <a:xfrm flipV="1">
            <a:off x="3693050" y="609355"/>
            <a:ext cx="734851" cy="590864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id="{FFD1C960-C640-43FD-BDDF-2A990A19A278}"/>
              </a:ext>
            </a:extLst>
          </p:cNvPr>
          <p:cNvCxnSpPr>
            <a:cxnSpLocks/>
          </p:cNvCxnSpPr>
          <p:nvPr/>
        </p:nvCxnSpPr>
        <p:spPr>
          <a:xfrm>
            <a:off x="3693050" y="1200217"/>
            <a:ext cx="740443" cy="36580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7" name="Picture 86">
            <a:extLst>
              <a:ext uri="{FF2B5EF4-FFF2-40B4-BE49-F238E27FC236}">
                <a16:creationId xmlns:a16="http://schemas.microsoft.com/office/drawing/2014/main" id="{0F5E07EE-DB80-4DB5-B1F1-E37DD5E50AAB}"/>
              </a:ext>
            </a:extLst>
          </p:cNvPr>
          <p:cNvPicPr>
            <a:picLocks noChangeAspect="1"/>
          </p:cNvPicPr>
          <p:nvPr/>
        </p:nvPicPr>
        <p:blipFill rotWithShape="1">
          <a:blip r:embed="rId11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 l="48062" t="38025" r="6785" b="52342"/>
          <a:stretch/>
        </p:blipFill>
        <p:spPr>
          <a:xfrm>
            <a:off x="4249059" y="4933813"/>
            <a:ext cx="2006474" cy="521440"/>
          </a:xfrm>
          <a:prstGeom prst="rect">
            <a:avLst/>
          </a:prstGeom>
        </p:spPr>
      </p:pic>
      <p:grpSp>
        <p:nvGrpSpPr>
          <p:cNvPr id="91" name="Group 90">
            <a:extLst>
              <a:ext uri="{FF2B5EF4-FFF2-40B4-BE49-F238E27FC236}">
                <a16:creationId xmlns:a16="http://schemas.microsoft.com/office/drawing/2014/main" id="{5D34BC20-E0F4-466F-B9C6-2C2AF28E4BEE}"/>
              </a:ext>
            </a:extLst>
          </p:cNvPr>
          <p:cNvGrpSpPr/>
          <p:nvPr/>
        </p:nvGrpSpPr>
        <p:grpSpPr>
          <a:xfrm>
            <a:off x="3909386" y="4445748"/>
            <a:ext cx="1727484" cy="932591"/>
            <a:chOff x="3741961" y="4304077"/>
            <a:chExt cx="1727484" cy="932591"/>
          </a:xfrm>
        </p:grpSpPr>
        <p:pic>
          <p:nvPicPr>
            <p:cNvPr id="89" name="Picture 88">
              <a:extLst>
                <a:ext uri="{FF2B5EF4-FFF2-40B4-BE49-F238E27FC236}">
                  <a16:creationId xmlns:a16="http://schemas.microsoft.com/office/drawing/2014/main" id="{BC82BFB2-E96A-45DB-B8C6-B9C26D1DBFD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1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 t="31207" r="59025" b="50634"/>
            <a:stretch/>
          </p:blipFill>
          <p:spPr>
            <a:xfrm>
              <a:off x="3741961" y="4304077"/>
              <a:ext cx="1727484" cy="932591"/>
            </a:xfrm>
            <a:prstGeom prst="rect">
              <a:avLst/>
            </a:prstGeom>
          </p:spPr>
        </p:pic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6037AAE7-D2B1-4E63-AEA3-5E3819A4FF72}"/>
                </a:ext>
              </a:extLst>
            </p:cNvPr>
            <p:cNvSpPr/>
            <p:nvPr/>
          </p:nvSpPr>
          <p:spPr>
            <a:xfrm>
              <a:off x="4297018" y="4331880"/>
              <a:ext cx="727789" cy="1591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1" name="Rectangle 140">
            <a:extLst>
              <a:ext uri="{FF2B5EF4-FFF2-40B4-BE49-F238E27FC236}">
                <a16:creationId xmlns:a16="http://schemas.microsoft.com/office/drawing/2014/main" id="{40DEFA27-6763-421D-819A-32AD3B89B54B}"/>
              </a:ext>
            </a:extLst>
          </p:cNvPr>
          <p:cNvSpPr/>
          <p:nvPr/>
        </p:nvSpPr>
        <p:spPr>
          <a:xfrm>
            <a:off x="3409389" y="4359386"/>
            <a:ext cx="2297001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i="0" u="none" strike="noStrike" dirty="0">
                <a:solidFill>
                  <a:srgbClr val="00B0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Linoleic Acid </a:t>
            </a:r>
            <a:r>
              <a:rPr lang="en-US" sz="10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(18:2</a:t>
            </a:r>
            <a:r>
              <a:rPr lang="en-US" sz="10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)</a:t>
            </a:r>
            <a:endParaRPr lang="en-US" sz="10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4" name="Picture 93">
            <a:extLst>
              <a:ext uri="{FF2B5EF4-FFF2-40B4-BE49-F238E27FC236}">
                <a16:creationId xmlns:a16="http://schemas.microsoft.com/office/drawing/2014/main" id="{7D1845F7-2928-4FE2-A5AD-1BC8B00506BD}"/>
              </a:ext>
            </a:extLst>
          </p:cNvPr>
          <p:cNvPicPr>
            <a:picLocks noChangeAspect="1"/>
          </p:cNvPicPr>
          <p:nvPr/>
        </p:nvPicPr>
        <p:blipFill rotWithShape="1">
          <a:blip r:embed="rId11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 l="18299" r="27452" b="85250"/>
          <a:stretch/>
        </p:blipFill>
        <p:spPr>
          <a:xfrm>
            <a:off x="4599077" y="7668094"/>
            <a:ext cx="1371035" cy="454112"/>
          </a:xfrm>
          <a:prstGeom prst="rect">
            <a:avLst/>
          </a:prstGeom>
        </p:spPr>
      </p:pic>
      <p:pic>
        <p:nvPicPr>
          <p:cNvPr id="96" name="Picture 95">
            <a:extLst>
              <a:ext uri="{FF2B5EF4-FFF2-40B4-BE49-F238E27FC236}">
                <a16:creationId xmlns:a16="http://schemas.microsoft.com/office/drawing/2014/main" id="{D18370F6-8C11-4CA2-B58E-B7D388DDE785}"/>
              </a:ext>
            </a:extLst>
          </p:cNvPr>
          <p:cNvPicPr>
            <a:picLocks noChangeAspect="1"/>
          </p:cNvPicPr>
          <p:nvPr/>
        </p:nvPicPr>
        <p:blipFill rotWithShape="1">
          <a:blip r:embed="rId11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 t="17877" r="47188" b="67804"/>
          <a:stretch/>
        </p:blipFill>
        <p:spPr>
          <a:xfrm>
            <a:off x="5107975" y="8452070"/>
            <a:ext cx="1750025" cy="577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4846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297A2A2-C0A4-0D65-0990-1167FF11F027}"/>
              </a:ext>
            </a:extLst>
          </p:cNvPr>
          <p:cNvSpPr txBox="1"/>
          <p:nvPr/>
        </p:nvSpPr>
        <p:spPr>
          <a:xfrm>
            <a:off x="243840" y="334850"/>
            <a:ext cx="636484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Supplemental Figure 3: Isomer resolution of co-fragmented species. </a:t>
            </a:r>
            <a:r>
              <a:rPr lang="en-US" sz="1200" b="1" dirty="0"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1200" b="1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r>
              <a:rPr lang="en-US" sz="1200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iprm</a:t>
            </a:r>
            <a:r>
              <a:rPr lang="en-U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-PASEF was used to isolate a </a:t>
            </a:r>
            <a:r>
              <a:rPr lang="en-US" sz="1200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precursor ion [M-H]- at m/z </a:t>
            </a:r>
            <a:r>
              <a:rPr lang="en-U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859.53 </a:t>
            </a:r>
            <a:r>
              <a:rPr lang="en-US" sz="1200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 the mobility isolation window 1/K</a:t>
            </a:r>
            <a:r>
              <a:rPr lang="en-US" sz="1200" baseline="-25000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1.4334 ± 0.0094 Vs/cm</a:t>
            </a:r>
            <a:r>
              <a:rPr lang="en-US" sz="1200" baseline="30000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US" sz="1200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This species</a:t>
            </a:r>
            <a:r>
              <a:rPr lang="en-U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was preliminarily identified as PI 36:3(18:1/18:2) (green) from MS1 survey scans but also matched the precursor ion m/z for PI 36:3(16:0/20:3) (blue). </a:t>
            </a:r>
            <a:r>
              <a:rPr lang="en-US" sz="1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B.</a:t>
            </a:r>
            <a:r>
              <a:rPr lang="en-U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The f</a:t>
            </a:r>
            <a:r>
              <a:rPr lang="en-US" sz="1200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ragmentation pattern of the precursor ion [M-H]- at </a:t>
            </a:r>
            <a:r>
              <a:rPr lang="en-US" sz="1200" dirty="0"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m/z 859.53 </a:t>
            </a:r>
            <a:r>
              <a:rPr lang="en-US" sz="1200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with a zoom on the m/z range 279.0-283.5 contained two detected characteristic fragment ions </a:t>
            </a:r>
            <a:r>
              <a:rPr lang="en-US" sz="1200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for R-groups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120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leic Acid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(18:1, m/z 281.25) and </a:t>
            </a:r>
            <a:r>
              <a:rPr lang="en-US" sz="120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Linoleic Acid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(18:2, m/z 279.23), while multiple head group fragments, including a prominent ion at m/z 241.01, representing an </a:t>
            </a:r>
            <a:r>
              <a:rPr lang="en-US" sz="12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inositol phosphate ion minus H</a:t>
            </a:r>
            <a:r>
              <a:rPr lang="en-US" sz="1200" u="none" strike="noStrike" baseline="-25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2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O,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confirmed the </a:t>
            </a:r>
            <a:r>
              <a:rPr lang="en-US" sz="1200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identification of the lipid species PI 36:3(PI 18:1/18:2). Additional fragment ions at m/z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415.23 and 417.24 matched to fragments containing the PI headgroup and tails from the precursor [M-H]- </a:t>
            </a:r>
            <a:r>
              <a:rPr lang="en-U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PI 36:3(18:1/18:2).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However, further investigation of additional fragment ions across a broader m/z range revealed strong signals for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Palmitic Acid (16:0, m/z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255.23) and </a:t>
            </a:r>
            <a:r>
              <a:rPr lang="en-US" sz="1200" i="0" u="none" strike="noStrike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Dihomo</a:t>
            </a:r>
            <a:r>
              <a:rPr lang="en-US" sz="120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l-GR" sz="120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γ-</a:t>
            </a:r>
            <a:r>
              <a:rPr lang="en-US" sz="120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linolenic Acid (DGLA) (20:3, m/z 305.23). This, along with other fragments containing acyl tails from</a:t>
            </a:r>
            <a:r>
              <a:rPr lang="en-U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PI 36:3(16:0/20:3), </a:t>
            </a:r>
            <a:r>
              <a:rPr lang="en-US" sz="120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revealed that the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precursor ion [M-H]- </a:t>
            </a:r>
            <a:r>
              <a:rPr lang="en-U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PI 36:3(16:0/20:3) was co-isolated with the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precursor ion [M-H]- </a:t>
            </a:r>
            <a:r>
              <a:rPr lang="en-U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PI 36:3(18:1/18:2) and co-fragmented. Specific and accurate q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uantification can still be achieved by using characteristic fragment ions for each individual lipid.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9681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2077</TotalTime>
  <Words>538</Words>
  <Application>Microsoft Office PowerPoint</Application>
  <PresentationFormat>Letter Paper (8.5x11 in)</PresentationFormat>
  <Paragraphs>60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Wingdings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Charlie Schurman</dc:creator>
  <cp:lastModifiedBy>Joanna Bons</cp:lastModifiedBy>
  <cp:revision>26</cp:revision>
  <dcterms:created xsi:type="dcterms:W3CDTF">2025-02-19T22:02:08Z</dcterms:created>
  <dcterms:modified xsi:type="dcterms:W3CDTF">2025-04-22T00:09:12Z</dcterms:modified>
</cp:coreProperties>
</file>