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5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8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1375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987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1976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1409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896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1629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6907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0673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99630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7448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6210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224E-696A-4722-88F7-5DF0A1B26438}" type="datetimeFigureOut">
              <a:rPr lang="de-DE" smtClean="0"/>
              <a:t>26.08.2020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2170C-173A-4E0E-91A9-B278F929E85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2070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BDF187E2-EE4B-45F6-843F-DFF28A70FF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1075025"/>
              </p:ext>
            </p:extLst>
          </p:nvPr>
        </p:nvGraphicFramePr>
        <p:xfrm>
          <a:off x="88934" y="1040323"/>
          <a:ext cx="12014131" cy="45154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47587">
                  <a:extLst>
                    <a:ext uri="{9D8B030D-6E8A-4147-A177-3AD203B41FA5}">
                      <a16:colId xmlns:a16="http://schemas.microsoft.com/office/drawing/2014/main" val="2326419362"/>
                    </a:ext>
                  </a:extLst>
                </a:gridCol>
                <a:gridCol w="1008307">
                  <a:extLst>
                    <a:ext uri="{9D8B030D-6E8A-4147-A177-3AD203B41FA5}">
                      <a16:colId xmlns:a16="http://schemas.microsoft.com/office/drawing/2014/main" val="1959723601"/>
                    </a:ext>
                  </a:extLst>
                </a:gridCol>
                <a:gridCol w="1055742">
                  <a:extLst>
                    <a:ext uri="{9D8B030D-6E8A-4147-A177-3AD203B41FA5}">
                      <a16:colId xmlns:a16="http://schemas.microsoft.com/office/drawing/2014/main" val="2304651443"/>
                    </a:ext>
                  </a:extLst>
                </a:gridCol>
                <a:gridCol w="768405">
                  <a:extLst>
                    <a:ext uri="{9D8B030D-6E8A-4147-A177-3AD203B41FA5}">
                      <a16:colId xmlns:a16="http://schemas.microsoft.com/office/drawing/2014/main" val="3933965111"/>
                    </a:ext>
                  </a:extLst>
                </a:gridCol>
                <a:gridCol w="646040">
                  <a:extLst>
                    <a:ext uri="{9D8B030D-6E8A-4147-A177-3AD203B41FA5}">
                      <a16:colId xmlns:a16="http://schemas.microsoft.com/office/drawing/2014/main" val="3279542492"/>
                    </a:ext>
                  </a:extLst>
                </a:gridCol>
                <a:gridCol w="828095">
                  <a:extLst>
                    <a:ext uri="{9D8B030D-6E8A-4147-A177-3AD203B41FA5}">
                      <a16:colId xmlns:a16="http://schemas.microsoft.com/office/drawing/2014/main" val="107047507"/>
                    </a:ext>
                  </a:extLst>
                </a:gridCol>
                <a:gridCol w="2227709">
                  <a:extLst>
                    <a:ext uri="{9D8B030D-6E8A-4147-A177-3AD203B41FA5}">
                      <a16:colId xmlns:a16="http://schemas.microsoft.com/office/drawing/2014/main" val="1805740156"/>
                    </a:ext>
                  </a:extLst>
                </a:gridCol>
                <a:gridCol w="1787135">
                  <a:extLst>
                    <a:ext uri="{9D8B030D-6E8A-4147-A177-3AD203B41FA5}">
                      <a16:colId xmlns:a16="http://schemas.microsoft.com/office/drawing/2014/main" val="1026724318"/>
                    </a:ext>
                  </a:extLst>
                </a:gridCol>
                <a:gridCol w="1845111">
                  <a:extLst>
                    <a:ext uri="{9D8B030D-6E8A-4147-A177-3AD203B41FA5}">
                      <a16:colId xmlns:a16="http://schemas.microsoft.com/office/drawing/2014/main" val="1532587795"/>
                    </a:ext>
                  </a:extLst>
                </a:gridCol>
              </a:tblGrid>
              <a:tr h="326982">
                <a:tc>
                  <a:txBody>
                    <a:bodyPr/>
                    <a:lstStyle/>
                    <a:p>
                      <a:pPr algn="ctr"/>
                      <a:r>
                        <a:rPr lang="de-DE" sz="1200"/>
                        <a:t>Primary synovial</a:t>
                      </a:r>
                      <a:r>
                        <a:rPr lang="de-DE" sz="1200" dirty="0"/>
                        <a:t> </a:t>
                      </a:r>
                      <a:r>
                        <a:rPr lang="de-DE" sz="1200" dirty="0" err="1"/>
                        <a:t>sarcoma</a:t>
                      </a:r>
                      <a:r>
                        <a:rPr lang="de-DE" sz="1200" dirty="0"/>
                        <a:t> </a:t>
                      </a:r>
                    </a:p>
                    <a:p>
                      <a:pPr algn="ctr"/>
                      <a:r>
                        <a:rPr lang="de-DE" sz="1200" dirty="0"/>
                        <a:t>(</a:t>
                      </a:r>
                      <a:r>
                        <a:rPr lang="de-DE" sz="1200" dirty="0" err="1"/>
                        <a:t>No</a:t>
                      </a:r>
                      <a:r>
                        <a:rPr lang="de-DE" sz="1200" dirty="0"/>
                        <a:t>.)</a:t>
                      </a:r>
                    </a:p>
                  </a:txBody>
                  <a:tcPr marL="72000" marT="36000" marB="0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de-DE" sz="1200" dirty="0" err="1"/>
                        <a:t>Contrast</a:t>
                      </a:r>
                      <a:r>
                        <a:rPr lang="de-DE" sz="1200" dirty="0"/>
                        <a:t> </a:t>
                      </a:r>
                      <a:r>
                        <a:rPr lang="de-DE" sz="1200" dirty="0" err="1"/>
                        <a:t>agent</a:t>
                      </a:r>
                      <a:r>
                        <a:rPr lang="de-DE" sz="1200" dirty="0"/>
                        <a:t> </a:t>
                      </a:r>
                      <a:r>
                        <a:rPr lang="de-DE" sz="1200" dirty="0" err="1"/>
                        <a:t>enhancement</a:t>
                      </a:r>
                      <a:endParaRPr lang="de-DE" sz="1200" dirty="0"/>
                    </a:p>
                  </a:txBody>
                  <a:tcPr marL="72000" marT="3600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dirty="0"/>
                    </a:p>
                  </a:txBody>
                  <a:tcPr marL="72000" marT="3600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dirty="0"/>
                        <a:t>Limitation</a:t>
                      </a:r>
                    </a:p>
                  </a:txBody>
                  <a:tcPr marL="72000" marT="3600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err="1"/>
                        <a:t>Configuration</a:t>
                      </a:r>
                      <a:endParaRPr lang="de-DE" sz="1200" dirty="0"/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/>
                        <a:t>Age </a:t>
                      </a:r>
                      <a:r>
                        <a:rPr lang="de-DE" sz="1200" dirty="0" err="1"/>
                        <a:t>of</a:t>
                      </a:r>
                      <a:r>
                        <a:rPr lang="de-DE" sz="1200" dirty="0"/>
                        <a:t> Manifestation (</a:t>
                      </a:r>
                      <a:r>
                        <a:rPr lang="de-DE" sz="1200" dirty="0" err="1"/>
                        <a:t>ys</a:t>
                      </a:r>
                      <a:r>
                        <a:rPr lang="de-DE" sz="1200" dirty="0"/>
                        <a:t>)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/>
                        <a:t>Mean Diameter (mm)</a:t>
                      </a:r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2427468347"/>
                  </a:ext>
                </a:extLst>
              </a:tr>
              <a:tr h="265140">
                <a:tc>
                  <a:txBody>
                    <a:bodyPr/>
                    <a:lstStyle/>
                    <a:p>
                      <a:pPr algn="ctr"/>
                      <a:r>
                        <a:rPr lang="de-DE" sz="1200" dirty="0"/>
                        <a:t>P=Primary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err="1"/>
                        <a:t>homogenous</a:t>
                      </a:r>
                      <a:endParaRPr lang="de-DE" sz="1200" dirty="0"/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err="1"/>
                        <a:t>heterogenous</a:t>
                      </a:r>
                      <a:endParaRPr lang="de-DE" sz="1200" dirty="0"/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err="1"/>
                        <a:t>intensitiy</a:t>
                      </a:r>
                      <a:endParaRPr lang="de-DE" sz="1200" dirty="0"/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err="1"/>
                        <a:t>sharply</a:t>
                      </a:r>
                      <a:endParaRPr lang="de-DE" sz="1200" dirty="0"/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/>
                        <a:t>infiltrative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/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/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endParaRPr lang="de-DE" sz="1200" dirty="0"/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580209713"/>
                  </a:ext>
                </a:extLst>
              </a:tr>
              <a:tr h="265140"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P1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+++/+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 err="1">
                          <a:solidFill>
                            <a:schemeClr val="tx1"/>
                          </a:solidFill>
                        </a:rPr>
                        <a:t>polycyclic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de-DE" sz="1200" dirty="0" err="1">
                          <a:solidFill>
                            <a:schemeClr val="tx1"/>
                          </a:solidFill>
                        </a:rPr>
                        <a:t>multilobulated</a:t>
                      </a:r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139</a:t>
                      </a:r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3024033688"/>
                  </a:ext>
                </a:extLst>
              </a:tr>
              <a:tr h="265140"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P2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+++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ovoid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3453867160"/>
                  </a:ext>
                </a:extLst>
              </a:tr>
              <a:tr h="265140"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P3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+++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 err="1">
                          <a:solidFill>
                            <a:schemeClr val="tx1"/>
                          </a:solidFill>
                        </a:rPr>
                        <a:t>polycyclic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de-DE" sz="1200" dirty="0" err="1">
                          <a:solidFill>
                            <a:schemeClr val="tx1"/>
                          </a:solidFill>
                        </a:rPr>
                        <a:t>multilobulated</a:t>
                      </a:r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3979963020"/>
                  </a:ext>
                </a:extLst>
              </a:tr>
              <a:tr h="265140"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P4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++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fascicular</a:t>
                      </a:r>
                      <a:endParaRPr kumimoji="0" lang="de-DE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5012756"/>
                  </a:ext>
                </a:extLst>
              </a:tr>
              <a:tr h="265140"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P5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+++/+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 err="1">
                          <a:solidFill>
                            <a:schemeClr val="tx1"/>
                          </a:solidFill>
                        </a:rPr>
                        <a:t>polycyclic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de-DE" sz="1200" dirty="0" err="1">
                          <a:solidFill>
                            <a:schemeClr val="tx1"/>
                          </a:solidFill>
                        </a:rPr>
                        <a:t>multilobulated</a:t>
                      </a:r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168</a:t>
                      </a:r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825260307"/>
                  </a:ext>
                </a:extLst>
              </a:tr>
              <a:tr h="265140"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P6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++/+++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 err="1">
                          <a:solidFill>
                            <a:schemeClr val="tx1"/>
                          </a:solidFill>
                        </a:rPr>
                        <a:t>polycyclic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de-DE" sz="1200" dirty="0" err="1">
                          <a:solidFill>
                            <a:schemeClr val="tx1"/>
                          </a:solidFill>
                        </a:rPr>
                        <a:t>multilobulated</a:t>
                      </a:r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2381654242"/>
                  </a:ext>
                </a:extLst>
              </a:tr>
              <a:tr h="265140"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P7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+++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ovoid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49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29</a:t>
                      </a:r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1200283164"/>
                  </a:ext>
                </a:extLst>
              </a:tr>
              <a:tr h="265140"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P8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+++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 err="1">
                          <a:solidFill>
                            <a:schemeClr val="tx1"/>
                          </a:solidFill>
                        </a:rPr>
                        <a:t>polycyclic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de-DE" sz="1200" dirty="0" err="1">
                          <a:solidFill>
                            <a:schemeClr val="tx1"/>
                          </a:solidFill>
                        </a:rPr>
                        <a:t>multilobulated</a:t>
                      </a:r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52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193</a:t>
                      </a:r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3230601822"/>
                  </a:ext>
                </a:extLst>
              </a:tr>
              <a:tr h="265140"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P9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+++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 err="1">
                          <a:solidFill>
                            <a:schemeClr val="tx1"/>
                          </a:solidFill>
                        </a:rPr>
                        <a:t>fascicular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de-DE" sz="1200" dirty="0" err="1">
                          <a:solidFill>
                            <a:schemeClr val="tx1"/>
                          </a:solidFill>
                        </a:rPr>
                        <a:t>polycyclic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de-DE" sz="1200" dirty="0" err="1">
                          <a:solidFill>
                            <a:schemeClr val="tx1"/>
                          </a:solidFill>
                        </a:rPr>
                        <a:t>multilobulated</a:t>
                      </a:r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61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54</a:t>
                      </a:r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3609543489"/>
                  </a:ext>
                </a:extLst>
              </a:tr>
              <a:tr h="265140"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P10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++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de-DE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polycyclic/multilobulated</a:t>
                      </a:r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65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57</a:t>
                      </a:r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3554783257"/>
                  </a:ext>
                </a:extLst>
              </a:tr>
              <a:tr h="265140"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P11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+++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de-DE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polycyclic/multilobulated</a:t>
                      </a:r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67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41</a:t>
                      </a:r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1688812260"/>
                  </a:ext>
                </a:extLst>
              </a:tr>
              <a:tr h="265140">
                <a:tc>
                  <a:txBody>
                    <a:bodyPr/>
                    <a:lstStyle/>
                    <a:p>
                      <a:pPr algn="ctr"/>
                      <a:r>
                        <a:rPr lang="de-DE" sz="1200">
                          <a:solidFill>
                            <a:schemeClr val="tx1"/>
                          </a:solidFill>
                        </a:rPr>
                        <a:t>P12</a:t>
                      </a:r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+++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-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X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de-DE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polycyclic</a:t>
                      </a:r>
                      <a:r>
                        <a:rPr kumimoji="0" lang="de-DE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de-DE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multilobulated</a:t>
                      </a:r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71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solidFill>
                            <a:schemeClr val="tx1"/>
                          </a:solidFill>
                        </a:rPr>
                        <a:t>33</a:t>
                      </a:r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1809258026"/>
                  </a:ext>
                </a:extLst>
              </a:tr>
              <a:tr h="265140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P </a:t>
                      </a:r>
                      <a:r>
                        <a:rPr lang="de-DE" sz="1200" b="1" dirty="0" err="1">
                          <a:solidFill>
                            <a:schemeClr val="tx1"/>
                          </a:solidFill>
                        </a:rPr>
                        <a:t>value</a:t>
                      </a:r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1">
                          <a:solidFill>
                            <a:schemeClr val="tx1"/>
                          </a:solidFill>
                        </a:rPr>
                        <a:t>0.68</a:t>
                      </a:r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de-DE" sz="1200" b="1">
                          <a:solidFill>
                            <a:schemeClr val="tx1"/>
                          </a:solidFill>
                        </a:rPr>
                        <a:t>0.15</a:t>
                      </a:r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 hMerge="1">
                  <a:txBody>
                    <a:bodyPr/>
                    <a:lstStyle/>
                    <a:p>
                      <a:pPr algn="ctr"/>
                      <a:endParaRPr lang="de-DE" sz="1200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 err="1">
                          <a:solidFill>
                            <a:schemeClr val="tx1"/>
                          </a:solidFill>
                        </a:rPr>
                        <a:t>polycyclic</a:t>
                      </a:r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/</a:t>
                      </a:r>
                      <a:r>
                        <a:rPr lang="de-DE" sz="1200" b="1" dirty="0" err="1">
                          <a:solidFill>
                            <a:schemeClr val="tx1"/>
                          </a:solidFill>
                        </a:rPr>
                        <a:t>multilobulated</a:t>
                      </a:r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: 0.01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2403337104"/>
                  </a:ext>
                </a:extLst>
              </a:tr>
              <a:tr h="265140"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Mean/SD</a:t>
                      </a:r>
                    </a:p>
                  </a:txBody>
                  <a:tcPr marL="72000" marT="36000" marB="0"/>
                </a:tc>
                <a:tc gridSpan="2"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 gridSpan="2"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48.2/SD 15.7</a:t>
                      </a:r>
                    </a:p>
                  </a:txBody>
                  <a:tcPr marL="72000" marT="3600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b="1" dirty="0">
                          <a:solidFill>
                            <a:schemeClr val="tx1"/>
                          </a:solidFill>
                        </a:rPr>
                        <a:t>69.2/SD 60.9</a:t>
                      </a:r>
                    </a:p>
                  </a:txBody>
                  <a:tcPr marL="72000" marT="36000" marB="0"/>
                </a:tc>
                <a:extLst>
                  <a:ext uri="{0D108BD9-81ED-4DB2-BD59-A6C34878D82A}">
                    <a16:rowId xmlns:a16="http://schemas.microsoft.com/office/drawing/2014/main" val="924199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5911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</Words>
  <Application>Microsoft Office PowerPoint</Application>
  <PresentationFormat>Breitbild</PresentationFormat>
  <Paragraphs>128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D9A77EF3FC91AB09275950E2BC923E0D3D97529A</dc:creator>
  <cp:lastModifiedBy>samsedaghat1@gmail.com</cp:lastModifiedBy>
  <cp:revision>25</cp:revision>
  <dcterms:created xsi:type="dcterms:W3CDTF">2019-01-23T10:57:06Z</dcterms:created>
  <dcterms:modified xsi:type="dcterms:W3CDTF">2020-08-26T14:57:48Z</dcterms:modified>
</cp:coreProperties>
</file>