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tif" ContentType="image/tif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6"/>
  </p:notesMasterIdLst>
  <p:sldIdLst>
    <p:sldId id="265" r:id="rId2"/>
    <p:sldId id="267" r:id="rId3"/>
    <p:sldId id="264" r:id="rId4"/>
    <p:sldId id="266" r:id="rId5"/>
  </p:sldIdLst>
  <p:sldSz cx="6858000" cy="9144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91909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9610"/>
    <p:restoredTop sz="97319"/>
  </p:normalViewPr>
  <p:slideViewPr>
    <p:cSldViewPr snapToGrid="0" snapToObjects="1">
      <p:cViewPr>
        <p:scale>
          <a:sx n="130" d="100"/>
          <a:sy n="130" d="100"/>
        </p:scale>
        <p:origin x="2496" y="144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FDB5971-E6AE-FE46-B809-CDD23A6E66A6}" type="datetimeFigureOut">
              <a:rPr lang="en-US" smtClean="0"/>
              <a:t>10/24/20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143125" y="685800"/>
            <a:ext cx="257175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BFB9707-4368-8E41-82FE-4AFB8C53AF9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5912539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BFB9707-4368-8E41-82FE-4AFB8C53AF90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9437980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BFB9707-4368-8E41-82FE-4AFB8C53AF90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7796739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BFB9707-4368-8E41-82FE-4AFB8C53AF90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9725816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2840569"/>
            <a:ext cx="5829300" cy="196003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28700" y="5181600"/>
            <a:ext cx="4800600" cy="23368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4DB012-7D77-F543-AAB8-0AEE48459803}" type="datetimeFigureOut">
              <a:rPr lang="en-US" smtClean="0"/>
              <a:t>10/24/20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E9C011-C24F-264D-B082-0EAB56E9A6D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4146596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4DB012-7D77-F543-AAB8-0AEE48459803}" type="datetimeFigureOut">
              <a:rPr lang="en-US" smtClean="0"/>
              <a:t>10/24/20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E9C011-C24F-264D-B082-0EAB56E9A6D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3268173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1735" y="5875867"/>
            <a:ext cx="5829300" cy="1816100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41735" y="3875620"/>
            <a:ext cx="5829300" cy="2000249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4DB012-7D77-F543-AAB8-0AEE48459803}" type="datetimeFigureOut">
              <a:rPr lang="en-US" smtClean="0"/>
              <a:t>10/24/20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E9C011-C24F-264D-B082-0EAB56E9A6D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2137546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7176" y="2844801"/>
            <a:ext cx="2257425" cy="8045451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628901" y="2844801"/>
            <a:ext cx="2257425" cy="8045451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4DB012-7D77-F543-AAB8-0AEE48459803}" type="datetimeFigureOut">
              <a:rPr lang="en-US" smtClean="0"/>
              <a:t>10/24/20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E9C011-C24F-264D-B082-0EAB56E9A6D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2833387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2900" y="366184"/>
            <a:ext cx="6172200" cy="1524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42901" y="2046817"/>
            <a:ext cx="303014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2901" y="2899833"/>
            <a:ext cx="303014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83770" y="2046817"/>
            <a:ext cx="303133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83770" y="2899833"/>
            <a:ext cx="303133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4DB012-7D77-F543-AAB8-0AEE48459803}" type="datetimeFigureOut">
              <a:rPr lang="en-US" smtClean="0"/>
              <a:t>10/24/20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E9C011-C24F-264D-B082-0EAB56E9A6D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445211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4DB012-7D77-F543-AAB8-0AEE48459803}" type="datetimeFigureOut">
              <a:rPr lang="en-US" smtClean="0"/>
              <a:t>10/24/20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E9C011-C24F-264D-B082-0EAB56E9A6D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3898110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4DB012-7D77-F543-AAB8-0AEE48459803}" type="datetimeFigureOut">
              <a:rPr lang="en-US" smtClean="0"/>
              <a:t>10/24/20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E9C011-C24F-264D-B082-0EAB56E9A6D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114015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2901" y="364067"/>
            <a:ext cx="2256235" cy="154940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681288" y="364069"/>
            <a:ext cx="3833813" cy="7804151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42901" y="1913469"/>
            <a:ext cx="2256235" cy="6254751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4DB012-7D77-F543-AAB8-0AEE48459803}" type="datetimeFigureOut">
              <a:rPr lang="en-US" smtClean="0"/>
              <a:t>10/24/20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E9C011-C24F-264D-B082-0EAB56E9A6D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9050020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44216" y="6400801"/>
            <a:ext cx="4114800" cy="7556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344216" y="817033"/>
            <a:ext cx="4114800" cy="54864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344216" y="7156452"/>
            <a:ext cx="4114800" cy="107314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4DB012-7D77-F543-AAB8-0AEE48459803}" type="datetimeFigureOut">
              <a:rPr lang="en-US" smtClean="0"/>
              <a:t>10/24/20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E9C011-C24F-264D-B082-0EAB56E9A6D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6886082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4DB012-7D77-F543-AAB8-0AEE48459803}" type="datetimeFigureOut">
              <a:rPr lang="en-US" smtClean="0"/>
              <a:t>10/24/20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E9C011-C24F-264D-B082-0EAB56E9A6D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2577468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3729037" y="488951"/>
            <a:ext cx="1157288" cy="104013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7176" y="488951"/>
            <a:ext cx="3357563" cy="104013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4DB012-7D77-F543-AAB8-0AEE48459803}" type="datetimeFigureOut">
              <a:rPr lang="en-US" smtClean="0"/>
              <a:t>10/24/20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E9C011-C24F-264D-B082-0EAB56E9A6D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0677235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42900" y="366184"/>
            <a:ext cx="6172200" cy="1524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42900" y="2133602"/>
            <a:ext cx="6172200" cy="603461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342900" y="8475136"/>
            <a:ext cx="16002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D4DB012-7D77-F543-AAB8-0AEE48459803}" type="datetimeFigureOut">
              <a:rPr lang="en-US" smtClean="0"/>
              <a:t>10/24/20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343150" y="8475136"/>
            <a:ext cx="21717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914900" y="8475136"/>
            <a:ext cx="16002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4E9C011-C24F-264D-B082-0EAB56E9A6D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476010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emf"/><Relationship Id="rId5" Type="http://schemas.openxmlformats.org/officeDocument/2006/relationships/image" Target="../media/image3.emf"/><Relationship Id="rId4" Type="http://schemas.openxmlformats.org/officeDocument/2006/relationships/image" Target="../media/image2.tif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jpeg"/><Relationship Id="rId13" Type="http://schemas.openxmlformats.org/officeDocument/2006/relationships/image" Target="../media/image11.jpg"/><Relationship Id="rId18" Type="http://schemas.openxmlformats.org/officeDocument/2006/relationships/image" Target="../media/image16.emf"/><Relationship Id="rId3" Type="http://schemas.openxmlformats.org/officeDocument/2006/relationships/image" Target="../media/image5.emf"/><Relationship Id="rId7" Type="http://schemas.microsoft.com/office/2007/relationships/hdphoto" Target="../media/hdphoto2.wdp"/><Relationship Id="rId12" Type="http://schemas.openxmlformats.org/officeDocument/2006/relationships/image" Target="../media/image10.jpg"/><Relationship Id="rId17" Type="http://schemas.openxmlformats.org/officeDocument/2006/relationships/image" Target="../media/image15.jpg"/><Relationship Id="rId2" Type="http://schemas.openxmlformats.org/officeDocument/2006/relationships/notesSlide" Target="../notesSlides/notesSlide2.xml"/><Relationship Id="rId16" Type="http://schemas.openxmlformats.org/officeDocument/2006/relationships/image" Target="../media/image14.jpg"/><Relationship Id="rId20" Type="http://schemas.openxmlformats.org/officeDocument/2006/relationships/image" Target="../media/image18.em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jpeg"/><Relationship Id="rId11" Type="http://schemas.microsoft.com/office/2007/relationships/hdphoto" Target="../media/hdphoto4.wdp"/><Relationship Id="rId5" Type="http://schemas.microsoft.com/office/2007/relationships/hdphoto" Target="../media/hdphoto1.wdp"/><Relationship Id="rId15" Type="http://schemas.openxmlformats.org/officeDocument/2006/relationships/image" Target="../media/image13.jpg"/><Relationship Id="rId10" Type="http://schemas.openxmlformats.org/officeDocument/2006/relationships/image" Target="../media/image9.jpeg"/><Relationship Id="rId19" Type="http://schemas.openxmlformats.org/officeDocument/2006/relationships/image" Target="../media/image17.emf"/><Relationship Id="rId4" Type="http://schemas.openxmlformats.org/officeDocument/2006/relationships/image" Target="../media/image6.jpeg"/><Relationship Id="rId9" Type="http://schemas.microsoft.com/office/2007/relationships/hdphoto" Target="../media/hdphoto3.wdp"/><Relationship Id="rId14" Type="http://schemas.openxmlformats.org/officeDocument/2006/relationships/image" Target="../media/image12.jp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emf"/><Relationship Id="rId3" Type="http://schemas.openxmlformats.org/officeDocument/2006/relationships/image" Target="../media/image20.emf"/><Relationship Id="rId7" Type="http://schemas.openxmlformats.org/officeDocument/2006/relationships/image" Target="../media/image24.jpg"/><Relationship Id="rId12" Type="http://schemas.openxmlformats.org/officeDocument/2006/relationships/image" Target="../media/image29.tif"/><Relationship Id="rId2" Type="http://schemas.openxmlformats.org/officeDocument/2006/relationships/image" Target="../media/image19.em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3.jpg"/><Relationship Id="rId11" Type="http://schemas.openxmlformats.org/officeDocument/2006/relationships/image" Target="../media/image28.tif"/><Relationship Id="rId5" Type="http://schemas.openxmlformats.org/officeDocument/2006/relationships/image" Target="../media/image22.emf"/><Relationship Id="rId10" Type="http://schemas.openxmlformats.org/officeDocument/2006/relationships/image" Target="../media/image27.png"/><Relationship Id="rId4" Type="http://schemas.openxmlformats.org/officeDocument/2006/relationships/image" Target="../media/image21.png"/><Relationship Id="rId9" Type="http://schemas.openxmlformats.org/officeDocument/2006/relationships/image" Target="../media/image26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emf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3.png"/><Relationship Id="rId5" Type="http://schemas.openxmlformats.org/officeDocument/2006/relationships/image" Target="../media/image32.png"/><Relationship Id="rId4" Type="http://schemas.openxmlformats.org/officeDocument/2006/relationships/image" Target="../media/image3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B2368CBA-27FD-4B4C-8DA6-5286113044C6}"/>
              </a:ext>
            </a:extLst>
          </p:cNvPr>
          <p:cNvSpPr txBox="1"/>
          <p:nvPr/>
        </p:nvSpPr>
        <p:spPr>
          <a:xfrm>
            <a:off x="7211" y="54295"/>
            <a:ext cx="6553488" cy="307777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Supplementary Figure S1</a:t>
            </a:r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9105F9DF-1CE7-214A-BDAB-5761B821F435}"/>
              </a:ext>
            </a:extLst>
          </p:cNvPr>
          <p:cNvSpPr txBox="1"/>
          <p:nvPr/>
        </p:nvSpPr>
        <p:spPr>
          <a:xfrm>
            <a:off x="-2286" y="558536"/>
            <a:ext cx="39792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A.</a:t>
            </a:r>
          </a:p>
        </p:txBody>
      </p:sp>
      <p:sp>
        <p:nvSpPr>
          <p:cNvPr id="54" name="TextBox 53">
            <a:extLst>
              <a:ext uri="{FF2B5EF4-FFF2-40B4-BE49-F238E27FC236}">
                <a16:creationId xmlns:a16="http://schemas.microsoft.com/office/drawing/2014/main" id="{58B1A6FA-F3C5-0F44-B17D-D87D0CE9848C}"/>
              </a:ext>
            </a:extLst>
          </p:cNvPr>
          <p:cNvSpPr txBox="1"/>
          <p:nvPr/>
        </p:nvSpPr>
        <p:spPr>
          <a:xfrm>
            <a:off x="356496" y="6027006"/>
            <a:ext cx="4518545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b="1" dirty="0">
                <a:latin typeface="Arial" panose="020B0604020202020204" pitchFamily="34" charset="0"/>
                <a:cs typeface="Arial" panose="020B0604020202020204" pitchFamily="34" charset="0"/>
              </a:rPr>
              <a:t>Gene Expression Inguinal scWAT Following Cold Exposure</a:t>
            </a:r>
          </a:p>
        </p:txBody>
      </p:sp>
      <p:sp>
        <p:nvSpPr>
          <p:cNvPr id="55" name="TextBox 54">
            <a:extLst>
              <a:ext uri="{FF2B5EF4-FFF2-40B4-BE49-F238E27FC236}">
                <a16:creationId xmlns:a16="http://schemas.microsoft.com/office/drawing/2014/main" id="{FD97D021-FF1A-704C-98A1-8C76FFE7500D}"/>
              </a:ext>
            </a:extLst>
          </p:cNvPr>
          <p:cNvSpPr txBox="1"/>
          <p:nvPr/>
        </p:nvSpPr>
        <p:spPr>
          <a:xfrm>
            <a:off x="31294" y="6023297"/>
            <a:ext cx="39792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C.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A8CAD28D-AE84-4545-87F2-BAA5D2555D73}"/>
              </a:ext>
            </a:extLst>
          </p:cNvPr>
          <p:cNvSpPr txBox="1"/>
          <p:nvPr/>
        </p:nvSpPr>
        <p:spPr>
          <a:xfrm>
            <a:off x="230255" y="569197"/>
            <a:ext cx="567794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b="1" dirty="0">
                <a:latin typeface="Arial" panose="020B0604020202020204" pitchFamily="34" charset="0"/>
                <a:cs typeface="Arial" panose="020B0604020202020204" pitchFamily="34" charset="0"/>
              </a:rPr>
              <a:t>Genotyping </a:t>
            </a:r>
            <a:r>
              <a:rPr lang="en-US" sz="1200" b="1" i="1" dirty="0" err="1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LymCre</a:t>
            </a:r>
            <a:r>
              <a:rPr lang="en-US" sz="1200" b="1" i="1" baseline="3000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-/-</a:t>
            </a:r>
            <a:r>
              <a:rPr lang="en-US" sz="1200" b="1" i="1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:</a:t>
            </a:r>
            <a:r>
              <a:rPr lang="en-US" sz="1200" b="1" i="1" dirty="0" err="1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BDNF</a:t>
            </a:r>
            <a:r>
              <a:rPr lang="en-US" sz="1200" b="1" i="1" baseline="30000" dirty="0" err="1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fl</a:t>
            </a:r>
            <a:r>
              <a:rPr lang="en-US" sz="1200" b="1" i="1" baseline="3000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/</a:t>
            </a:r>
            <a:r>
              <a:rPr lang="en-US" sz="1200" b="1" i="1" baseline="30000" dirty="0" err="1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fl</a:t>
            </a:r>
            <a:r>
              <a:rPr lang="en-US" sz="1200" b="1" i="1" baseline="3000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1200" b="1" dirty="0">
                <a:latin typeface="Arial" panose="020B0604020202020204" pitchFamily="34" charset="0"/>
                <a:cs typeface="Arial" panose="020B0604020202020204" pitchFamily="34" charset="0"/>
              </a:rPr>
              <a:t>(CON) and </a:t>
            </a:r>
            <a:r>
              <a:rPr lang="en-US" sz="1200" b="1" i="1" dirty="0" err="1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LysMCre</a:t>
            </a:r>
            <a:r>
              <a:rPr lang="en-US" sz="1200" b="1" i="1" baseline="3000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+/-</a:t>
            </a:r>
            <a:r>
              <a:rPr lang="en-US" sz="1200" b="1" i="1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:BDNF</a:t>
            </a:r>
            <a:r>
              <a:rPr lang="en-US" sz="1200" b="1" i="1" baseline="3000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-/- </a:t>
            </a:r>
            <a:r>
              <a:rPr lang="en-US" sz="1200" b="1" dirty="0">
                <a:latin typeface="Arial" panose="020B0604020202020204" pitchFamily="34" charset="0"/>
                <a:cs typeface="Arial" panose="020B0604020202020204" pitchFamily="34" charset="0"/>
              </a:rPr>
              <a:t>(KO) mice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5BCBC341-12F9-4644-A6EF-4A8E378D516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0255" y="6300296"/>
            <a:ext cx="4500747" cy="2323596"/>
          </a:xfrm>
          <a:prstGeom prst="rect">
            <a:avLst/>
          </a:prstGeom>
        </p:spPr>
      </p:pic>
      <p:grpSp>
        <p:nvGrpSpPr>
          <p:cNvPr id="17" name="Group 16">
            <a:extLst>
              <a:ext uri="{FF2B5EF4-FFF2-40B4-BE49-F238E27FC236}">
                <a16:creationId xmlns:a16="http://schemas.microsoft.com/office/drawing/2014/main" id="{8E3397D8-E89D-3746-8220-6BAC47B758E3}"/>
              </a:ext>
            </a:extLst>
          </p:cNvPr>
          <p:cNvGrpSpPr/>
          <p:nvPr/>
        </p:nvGrpSpPr>
        <p:grpSpPr>
          <a:xfrm>
            <a:off x="46828" y="1008929"/>
            <a:ext cx="5968695" cy="2090882"/>
            <a:chOff x="46828" y="1008929"/>
            <a:chExt cx="5968695" cy="2090882"/>
          </a:xfrm>
        </p:grpSpPr>
        <p:grpSp>
          <p:nvGrpSpPr>
            <p:cNvPr id="22" name="Group 21">
              <a:extLst>
                <a:ext uri="{FF2B5EF4-FFF2-40B4-BE49-F238E27FC236}">
                  <a16:creationId xmlns:a16="http://schemas.microsoft.com/office/drawing/2014/main" id="{C35D4494-193A-9A41-BB66-190A9DB32C07}"/>
                </a:ext>
              </a:extLst>
            </p:cNvPr>
            <p:cNvGrpSpPr/>
            <p:nvPr/>
          </p:nvGrpSpPr>
          <p:grpSpPr>
            <a:xfrm>
              <a:off x="46828" y="1022401"/>
              <a:ext cx="2915494" cy="1854409"/>
              <a:chOff x="660737" y="739025"/>
              <a:chExt cx="4159426" cy="2418169"/>
            </a:xfrm>
          </p:grpSpPr>
          <p:grpSp>
            <p:nvGrpSpPr>
              <p:cNvPr id="23" name="Group 22">
                <a:extLst>
                  <a:ext uri="{FF2B5EF4-FFF2-40B4-BE49-F238E27FC236}">
                    <a16:creationId xmlns:a16="http://schemas.microsoft.com/office/drawing/2014/main" id="{D3DFA0B9-A158-F647-9104-51434A6EA5FF}"/>
                  </a:ext>
                </a:extLst>
              </p:cNvPr>
              <p:cNvGrpSpPr/>
              <p:nvPr/>
            </p:nvGrpSpPr>
            <p:grpSpPr>
              <a:xfrm>
                <a:off x="660737" y="1016844"/>
                <a:ext cx="4098883" cy="2140350"/>
                <a:chOff x="3067606" y="1326119"/>
                <a:chExt cx="4098883" cy="2140350"/>
              </a:xfrm>
            </p:grpSpPr>
            <p:grpSp>
              <p:nvGrpSpPr>
                <p:cNvPr id="36" name="Group 35">
                  <a:extLst>
                    <a:ext uri="{FF2B5EF4-FFF2-40B4-BE49-F238E27FC236}">
                      <a16:creationId xmlns:a16="http://schemas.microsoft.com/office/drawing/2014/main" id="{8915FA21-6E0F-7D47-8421-72817AB21329}"/>
                    </a:ext>
                  </a:extLst>
                </p:cNvPr>
                <p:cNvGrpSpPr/>
                <p:nvPr/>
              </p:nvGrpSpPr>
              <p:grpSpPr>
                <a:xfrm>
                  <a:off x="3632812" y="1393067"/>
                  <a:ext cx="3533677" cy="2073402"/>
                  <a:chOff x="1202374" y="3563007"/>
                  <a:chExt cx="2875640" cy="1425790"/>
                </a:xfrm>
              </p:grpSpPr>
              <p:pic>
                <p:nvPicPr>
                  <p:cNvPr id="40" name="Picture 39">
                    <a:extLst>
                      <a:ext uri="{FF2B5EF4-FFF2-40B4-BE49-F238E27FC236}">
                        <a16:creationId xmlns:a16="http://schemas.microsoft.com/office/drawing/2014/main" id="{11142740-0D17-5643-8270-0E9B21E47542}"/>
                      </a:ext>
                    </a:extLst>
                  </p:cNvPr>
                  <p:cNvPicPr>
                    <a:picLocks noChangeAspect="1"/>
                  </p:cNvPicPr>
                  <p:nvPr/>
                </p:nvPicPr>
                <p:blipFill rotWithShape="1">
                  <a:blip r:embed="rId4"/>
                  <a:srcRect l="17773" t="53093" r="78358" b="26116"/>
                  <a:stretch/>
                </p:blipFill>
                <p:spPr>
                  <a:xfrm>
                    <a:off x="1202374" y="3563007"/>
                    <a:ext cx="353157" cy="1425790"/>
                  </a:xfrm>
                  <a:prstGeom prst="rect">
                    <a:avLst/>
                  </a:prstGeom>
                </p:spPr>
              </p:pic>
              <p:pic>
                <p:nvPicPr>
                  <p:cNvPr id="41" name="Picture 40">
                    <a:extLst>
                      <a:ext uri="{FF2B5EF4-FFF2-40B4-BE49-F238E27FC236}">
                        <a16:creationId xmlns:a16="http://schemas.microsoft.com/office/drawing/2014/main" id="{6BF10833-6E2E-BF4F-B286-8BEC84E21326}"/>
                      </a:ext>
                    </a:extLst>
                  </p:cNvPr>
                  <p:cNvPicPr>
                    <a:picLocks noChangeAspect="1"/>
                  </p:cNvPicPr>
                  <p:nvPr/>
                </p:nvPicPr>
                <p:blipFill rotWithShape="1">
                  <a:blip r:embed="rId4"/>
                  <a:srcRect l="39771" t="53093" r="32594" b="26116"/>
                  <a:stretch/>
                </p:blipFill>
                <p:spPr>
                  <a:xfrm>
                    <a:off x="1555531" y="3563007"/>
                    <a:ext cx="2522483" cy="1425790"/>
                  </a:xfrm>
                  <a:prstGeom prst="rect">
                    <a:avLst/>
                  </a:prstGeom>
                </p:spPr>
              </p:pic>
            </p:grpSp>
            <p:sp>
              <p:nvSpPr>
                <p:cNvPr id="37" name="TextBox 36">
                  <a:extLst>
                    <a:ext uri="{FF2B5EF4-FFF2-40B4-BE49-F238E27FC236}">
                      <a16:creationId xmlns:a16="http://schemas.microsoft.com/office/drawing/2014/main" id="{F092F237-0E97-D344-BF15-7D493DC6EE05}"/>
                    </a:ext>
                  </a:extLst>
                </p:cNvPr>
                <p:cNvSpPr txBox="1"/>
                <p:nvPr/>
              </p:nvSpPr>
              <p:spPr>
                <a:xfrm>
                  <a:off x="3193406" y="2365062"/>
                  <a:ext cx="663672" cy="842822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sz="600" b="1" dirty="0">
                      <a:latin typeface="Arial" panose="020B0604020202020204" pitchFamily="34" charset="0"/>
                      <a:cs typeface="Arial" panose="020B0604020202020204" pitchFamily="34" charset="0"/>
                    </a:rPr>
                    <a:t>500/517</a:t>
                  </a:r>
                </a:p>
                <a:p>
                  <a:endParaRPr lang="en-US" sz="600" dirty="0"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  <a:p>
                  <a:r>
                    <a:rPr lang="en-US" sz="600" dirty="0">
                      <a:latin typeface="Arial" panose="020B0604020202020204" pitchFamily="34" charset="0"/>
                      <a:cs typeface="Arial" panose="020B0604020202020204" pitchFamily="34" charset="0"/>
                    </a:rPr>
                    <a:t>400</a:t>
                  </a:r>
                </a:p>
                <a:p>
                  <a:endParaRPr lang="en-US" sz="600" dirty="0"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  <a:p>
                  <a:endParaRPr lang="en-US" sz="600" dirty="0"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  <a:p>
                  <a:r>
                    <a:rPr lang="en-US" sz="600" dirty="0">
                      <a:latin typeface="Arial" panose="020B0604020202020204" pitchFamily="34" charset="0"/>
                      <a:cs typeface="Arial" panose="020B0604020202020204" pitchFamily="34" charset="0"/>
                    </a:rPr>
                    <a:t>300</a:t>
                  </a:r>
                </a:p>
              </p:txBody>
            </p:sp>
            <p:sp>
              <p:nvSpPr>
                <p:cNvPr id="38" name="TextBox 37">
                  <a:extLst>
                    <a:ext uri="{FF2B5EF4-FFF2-40B4-BE49-F238E27FC236}">
                      <a16:creationId xmlns:a16="http://schemas.microsoft.com/office/drawing/2014/main" id="{4EE5A32B-E9F5-C84F-9DC9-78418813FB85}"/>
                    </a:ext>
                  </a:extLst>
                </p:cNvPr>
                <p:cNvSpPr txBox="1"/>
                <p:nvPr/>
              </p:nvSpPr>
              <p:spPr>
                <a:xfrm>
                  <a:off x="3194894" y="1464275"/>
                  <a:ext cx="540177" cy="1123762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sz="600" dirty="0">
                      <a:latin typeface="Arial" panose="020B0604020202020204" pitchFamily="34" charset="0"/>
                      <a:cs typeface="Arial" panose="020B0604020202020204" pitchFamily="34" charset="0"/>
                    </a:rPr>
                    <a:t>1,517</a:t>
                  </a:r>
                </a:p>
                <a:p>
                  <a:r>
                    <a:rPr lang="en-US" sz="600" dirty="0">
                      <a:latin typeface="Arial" panose="020B0604020202020204" pitchFamily="34" charset="0"/>
                      <a:cs typeface="Arial" panose="020B0604020202020204" pitchFamily="34" charset="0"/>
                    </a:rPr>
                    <a:t>1,200</a:t>
                  </a:r>
                </a:p>
                <a:p>
                  <a:r>
                    <a:rPr lang="en-US" sz="600" b="1" dirty="0">
                      <a:latin typeface="Arial" panose="020B0604020202020204" pitchFamily="34" charset="0"/>
                      <a:cs typeface="Arial" panose="020B0604020202020204" pitchFamily="34" charset="0"/>
                    </a:rPr>
                    <a:t>1,000</a:t>
                  </a:r>
                </a:p>
                <a:p>
                  <a:r>
                    <a:rPr lang="en-US" sz="600" dirty="0">
                      <a:latin typeface="Arial" panose="020B0604020202020204" pitchFamily="34" charset="0"/>
                      <a:cs typeface="Arial" panose="020B0604020202020204" pitchFamily="34" charset="0"/>
                    </a:rPr>
                    <a:t>900</a:t>
                  </a:r>
                </a:p>
                <a:p>
                  <a:r>
                    <a:rPr lang="en-US" sz="600" dirty="0">
                      <a:latin typeface="Arial" panose="020B0604020202020204" pitchFamily="34" charset="0"/>
                      <a:cs typeface="Arial" panose="020B0604020202020204" pitchFamily="34" charset="0"/>
                    </a:rPr>
                    <a:t>800</a:t>
                  </a:r>
                </a:p>
                <a:p>
                  <a:r>
                    <a:rPr lang="en-US" sz="600" dirty="0">
                      <a:latin typeface="Arial" panose="020B0604020202020204" pitchFamily="34" charset="0"/>
                      <a:cs typeface="Arial" panose="020B0604020202020204" pitchFamily="34" charset="0"/>
                    </a:rPr>
                    <a:t>700</a:t>
                  </a:r>
                </a:p>
                <a:p>
                  <a:r>
                    <a:rPr lang="en-US" sz="600" dirty="0">
                      <a:latin typeface="Arial" panose="020B0604020202020204" pitchFamily="34" charset="0"/>
                      <a:cs typeface="Arial" panose="020B0604020202020204" pitchFamily="34" charset="0"/>
                    </a:rPr>
                    <a:t>600</a:t>
                  </a:r>
                </a:p>
                <a:p>
                  <a:endParaRPr lang="en-US" sz="800" dirty="0"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39" name="TextBox 38">
                  <a:extLst>
                    <a:ext uri="{FF2B5EF4-FFF2-40B4-BE49-F238E27FC236}">
                      <a16:creationId xmlns:a16="http://schemas.microsoft.com/office/drawing/2014/main" id="{3633B046-78A1-894E-A397-A3FACE8EF979}"/>
                    </a:ext>
                  </a:extLst>
                </p:cNvPr>
                <p:cNvSpPr txBox="1"/>
                <p:nvPr/>
              </p:nvSpPr>
              <p:spPr>
                <a:xfrm>
                  <a:off x="3067606" y="1326119"/>
                  <a:ext cx="796315" cy="240806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sz="600" dirty="0">
                      <a:latin typeface="Arial" panose="020B0604020202020204" pitchFamily="34" charset="0"/>
                      <a:cs typeface="Arial" panose="020B0604020202020204" pitchFamily="34" charset="0"/>
                    </a:rPr>
                    <a:t>Base Pairs</a:t>
                  </a:r>
                </a:p>
              </p:txBody>
            </p:sp>
          </p:grpSp>
          <p:sp>
            <p:nvSpPr>
              <p:cNvPr id="24" name="TextBox 23">
                <a:extLst>
                  <a:ext uri="{FF2B5EF4-FFF2-40B4-BE49-F238E27FC236}">
                    <a16:creationId xmlns:a16="http://schemas.microsoft.com/office/drawing/2014/main" id="{D6580A04-8534-0E41-A4C5-D08B83381217}"/>
                  </a:ext>
                </a:extLst>
              </p:cNvPr>
              <p:cNvSpPr txBox="1"/>
              <p:nvPr/>
            </p:nvSpPr>
            <p:spPr>
              <a:xfrm>
                <a:off x="1187043" y="765813"/>
                <a:ext cx="601923" cy="3612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600" dirty="0">
                    <a:latin typeface="Arial" panose="020B0604020202020204" pitchFamily="34" charset="0"/>
                    <a:cs typeface="Arial" panose="020B0604020202020204" pitchFamily="34" charset="0"/>
                  </a:rPr>
                  <a:t>100 </a:t>
                </a:r>
                <a:r>
                  <a:rPr lang="en-US" sz="600" dirty="0" err="1">
                    <a:latin typeface="Arial" panose="020B0604020202020204" pitchFamily="34" charset="0"/>
                    <a:cs typeface="Arial" panose="020B0604020202020204" pitchFamily="34" charset="0"/>
                  </a:rPr>
                  <a:t>bp</a:t>
                </a:r>
                <a:endParaRPr lang="en-US" sz="6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  <a:p>
                <a:r>
                  <a:rPr lang="en-US" sz="600" dirty="0">
                    <a:latin typeface="Arial" panose="020B0604020202020204" pitchFamily="34" charset="0"/>
                    <a:cs typeface="Arial" panose="020B0604020202020204" pitchFamily="34" charset="0"/>
                  </a:rPr>
                  <a:t>ladder</a:t>
                </a:r>
              </a:p>
            </p:txBody>
          </p:sp>
          <p:cxnSp>
            <p:nvCxnSpPr>
              <p:cNvPr id="25" name="Straight Connector 24">
                <a:extLst>
                  <a:ext uri="{FF2B5EF4-FFF2-40B4-BE49-F238E27FC236}">
                    <a16:creationId xmlns:a16="http://schemas.microsoft.com/office/drawing/2014/main" id="{86C8D50C-FBC6-744B-BDCC-A76DECAF5B2D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659913" y="1046396"/>
                <a:ext cx="3099707" cy="883"/>
              </a:xfrm>
              <a:prstGeom prst="line">
                <a:avLst/>
              </a:prstGeom>
              <a:ln w="2857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6" name="TextBox 25">
                <a:extLst>
                  <a:ext uri="{FF2B5EF4-FFF2-40B4-BE49-F238E27FC236}">
                    <a16:creationId xmlns:a16="http://schemas.microsoft.com/office/drawing/2014/main" id="{44264DCE-E8BE-A54F-819B-4E136B900134}"/>
                  </a:ext>
                </a:extLst>
              </p:cNvPr>
              <p:cNvSpPr txBox="1"/>
              <p:nvPr/>
            </p:nvSpPr>
            <p:spPr>
              <a:xfrm>
                <a:off x="2828760" y="739025"/>
                <a:ext cx="954113" cy="32107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 err="1">
                    <a:latin typeface="Arial" panose="020B0604020202020204" pitchFamily="34" charset="0"/>
                    <a:cs typeface="Arial" panose="020B0604020202020204" pitchFamily="34" charset="0"/>
                  </a:rPr>
                  <a:t>BDNF</a:t>
                </a:r>
                <a:r>
                  <a:rPr lang="en-US" sz="1000" i="1" baseline="30000" dirty="0" err="1">
                    <a:latin typeface="Arial" panose="020B0604020202020204" pitchFamily="34" charset="0"/>
                    <a:cs typeface="Arial" panose="020B0604020202020204" pitchFamily="34" charset="0"/>
                  </a:rPr>
                  <a:t>f</a:t>
                </a:r>
                <a:r>
                  <a:rPr lang="en-US" sz="1000" i="1" baseline="30000" dirty="0" err="1">
                    <a:latin typeface="Arial" panose="020B0604020202020204" pitchFamily="34" charset="0"/>
                    <a:ea typeface="Times New Roman" panose="02020603050405020304" pitchFamily="18" charset="0"/>
                    <a:cs typeface="Arial" panose="020B0604020202020204" pitchFamily="34" charset="0"/>
                  </a:rPr>
                  <a:t>l</a:t>
                </a:r>
                <a:r>
                  <a:rPr lang="en-US" sz="1000" i="1" baseline="30000" dirty="0">
                    <a:latin typeface="Arial" panose="020B0604020202020204" pitchFamily="34" charset="0"/>
                    <a:ea typeface="Times New Roman" panose="02020603050405020304" pitchFamily="18" charset="0"/>
                    <a:cs typeface="Arial" panose="020B0604020202020204" pitchFamily="34" charset="0"/>
                  </a:rPr>
                  <a:t>/</a:t>
                </a:r>
                <a:r>
                  <a:rPr lang="en-US" sz="1000" i="1" baseline="30000" dirty="0" err="1">
                    <a:latin typeface="Arial" panose="020B0604020202020204" pitchFamily="34" charset="0"/>
                    <a:ea typeface="Times New Roman" panose="02020603050405020304" pitchFamily="18" charset="0"/>
                    <a:cs typeface="Arial" panose="020B0604020202020204" pitchFamily="34" charset="0"/>
                  </a:rPr>
                  <a:t>fl</a:t>
                </a:r>
                <a:r>
                  <a:rPr lang="en-US" sz="1000" i="1" baseline="30000" dirty="0">
                    <a:latin typeface="Arial" panose="020B0604020202020204" pitchFamily="34" charset="0"/>
                    <a:ea typeface="Times New Roman" panose="02020603050405020304" pitchFamily="18" charset="0"/>
                    <a:cs typeface="Arial" panose="020B0604020202020204" pitchFamily="34" charset="0"/>
                  </a:rPr>
                  <a:t> </a:t>
                </a:r>
                <a:endParaRPr lang="en-US" sz="10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27" name="TextBox 26">
                <a:extLst>
                  <a:ext uri="{FF2B5EF4-FFF2-40B4-BE49-F238E27FC236}">
                    <a16:creationId xmlns:a16="http://schemas.microsoft.com/office/drawing/2014/main" id="{5B2F6F16-BC36-204B-9FE8-7F6D715CDF61}"/>
                  </a:ext>
                </a:extLst>
              </p:cNvPr>
              <p:cNvSpPr txBox="1"/>
              <p:nvPr/>
            </p:nvSpPr>
            <p:spPr>
              <a:xfrm rot="18356924">
                <a:off x="1614760" y="1659415"/>
                <a:ext cx="653106" cy="30736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800" dirty="0" err="1">
                    <a:latin typeface="Arial" panose="020B0604020202020204" pitchFamily="34" charset="0"/>
                    <a:cs typeface="Arial" panose="020B0604020202020204" pitchFamily="34" charset="0"/>
                  </a:rPr>
                  <a:t>fl</a:t>
                </a:r>
                <a:r>
                  <a:rPr lang="en-US" sz="800" dirty="0">
                    <a:latin typeface="Arial" panose="020B0604020202020204" pitchFamily="34" charset="0"/>
                    <a:cs typeface="Arial" panose="020B0604020202020204" pitchFamily="34" charset="0"/>
                  </a:rPr>
                  <a:t>/</a:t>
                </a:r>
                <a:r>
                  <a:rPr lang="en-US" sz="800" dirty="0" err="1">
                    <a:latin typeface="Arial" panose="020B0604020202020204" pitchFamily="34" charset="0"/>
                    <a:cs typeface="Arial" panose="020B0604020202020204" pitchFamily="34" charset="0"/>
                  </a:rPr>
                  <a:t>fl</a:t>
                </a:r>
                <a:endParaRPr lang="en-US" sz="8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28" name="TextBox 27">
                <a:extLst>
                  <a:ext uri="{FF2B5EF4-FFF2-40B4-BE49-F238E27FC236}">
                    <a16:creationId xmlns:a16="http://schemas.microsoft.com/office/drawing/2014/main" id="{C9039679-13BE-7141-A77E-533DFF0792F4}"/>
                  </a:ext>
                </a:extLst>
              </p:cNvPr>
              <p:cNvSpPr txBox="1"/>
              <p:nvPr/>
            </p:nvSpPr>
            <p:spPr>
              <a:xfrm rot="18356924">
                <a:off x="1949904" y="1659413"/>
                <a:ext cx="653106" cy="30736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800" dirty="0" err="1">
                    <a:latin typeface="Arial" panose="020B0604020202020204" pitchFamily="34" charset="0"/>
                    <a:cs typeface="Arial" panose="020B0604020202020204" pitchFamily="34" charset="0"/>
                  </a:rPr>
                  <a:t>fl</a:t>
                </a:r>
                <a:r>
                  <a:rPr lang="en-US" sz="800" dirty="0">
                    <a:latin typeface="Arial" panose="020B0604020202020204" pitchFamily="34" charset="0"/>
                    <a:cs typeface="Arial" panose="020B0604020202020204" pitchFamily="34" charset="0"/>
                  </a:rPr>
                  <a:t>/</a:t>
                </a:r>
                <a:r>
                  <a:rPr lang="en-US" sz="800" dirty="0" err="1">
                    <a:latin typeface="Arial" panose="020B0604020202020204" pitchFamily="34" charset="0"/>
                    <a:cs typeface="Arial" panose="020B0604020202020204" pitchFamily="34" charset="0"/>
                  </a:rPr>
                  <a:t>fl</a:t>
                </a:r>
                <a:endParaRPr lang="en-US" sz="8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29" name="TextBox 28">
                <a:extLst>
                  <a:ext uri="{FF2B5EF4-FFF2-40B4-BE49-F238E27FC236}">
                    <a16:creationId xmlns:a16="http://schemas.microsoft.com/office/drawing/2014/main" id="{0F468F3B-8BEC-E741-A791-3B2FB416F7F5}"/>
                  </a:ext>
                </a:extLst>
              </p:cNvPr>
              <p:cNvSpPr txBox="1"/>
              <p:nvPr/>
            </p:nvSpPr>
            <p:spPr>
              <a:xfrm rot="18356924">
                <a:off x="2291810" y="1666905"/>
                <a:ext cx="653106" cy="30736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800" dirty="0" err="1">
                    <a:latin typeface="Arial" panose="020B0604020202020204" pitchFamily="34" charset="0"/>
                    <a:cs typeface="Arial" panose="020B0604020202020204" pitchFamily="34" charset="0"/>
                  </a:rPr>
                  <a:t>fl</a:t>
                </a:r>
                <a:r>
                  <a:rPr lang="en-US" sz="800" dirty="0">
                    <a:latin typeface="Arial" panose="020B0604020202020204" pitchFamily="34" charset="0"/>
                    <a:cs typeface="Arial" panose="020B0604020202020204" pitchFamily="34" charset="0"/>
                  </a:rPr>
                  <a:t>/</a:t>
                </a:r>
                <a:r>
                  <a:rPr lang="en-US" sz="800" dirty="0" err="1">
                    <a:latin typeface="Arial" panose="020B0604020202020204" pitchFamily="34" charset="0"/>
                    <a:cs typeface="Arial" panose="020B0604020202020204" pitchFamily="34" charset="0"/>
                  </a:rPr>
                  <a:t>fl</a:t>
                </a:r>
                <a:endParaRPr lang="en-US" sz="8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30" name="TextBox 29">
                <a:extLst>
                  <a:ext uri="{FF2B5EF4-FFF2-40B4-BE49-F238E27FC236}">
                    <a16:creationId xmlns:a16="http://schemas.microsoft.com/office/drawing/2014/main" id="{B06E8318-5B50-1D4E-BC23-53E81B12DBB4}"/>
                  </a:ext>
                </a:extLst>
              </p:cNvPr>
              <p:cNvSpPr txBox="1"/>
              <p:nvPr/>
            </p:nvSpPr>
            <p:spPr>
              <a:xfrm rot="18356924">
                <a:off x="2633714" y="1659411"/>
                <a:ext cx="653106" cy="30736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800" dirty="0" err="1">
                    <a:latin typeface="Arial" panose="020B0604020202020204" pitchFamily="34" charset="0"/>
                    <a:cs typeface="Arial" panose="020B0604020202020204" pitchFamily="34" charset="0"/>
                  </a:rPr>
                  <a:t>fl</a:t>
                </a:r>
                <a:r>
                  <a:rPr lang="en-US" sz="800" dirty="0">
                    <a:latin typeface="Arial" panose="020B0604020202020204" pitchFamily="34" charset="0"/>
                    <a:cs typeface="Arial" panose="020B0604020202020204" pitchFamily="34" charset="0"/>
                  </a:rPr>
                  <a:t>/</a:t>
                </a:r>
                <a:r>
                  <a:rPr lang="en-US" sz="800" dirty="0" err="1">
                    <a:latin typeface="Arial" panose="020B0604020202020204" pitchFamily="34" charset="0"/>
                    <a:cs typeface="Arial" panose="020B0604020202020204" pitchFamily="34" charset="0"/>
                  </a:rPr>
                  <a:t>fl</a:t>
                </a:r>
                <a:endParaRPr lang="en-US" sz="8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31" name="TextBox 30">
                <a:extLst>
                  <a:ext uri="{FF2B5EF4-FFF2-40B4-BE49-F238E27FC236}">
                    <a16:creationId xmlns:a16="http://schemas.microsoft.com/office/drawing/2014/main" id="{72239C42-12AC-A846-916D-849097DCC190}"/>
                  </a:ext>
                </a:extLst>
              </p:cNvPr>
              <p:cNvSpPr txBox="1"/>
              <p:nvPr/>
            </p:nvSpPr>
            <p:spPr>
              <a:xfrm rot="18356924">
                <a:off x="2973849" y="1656417"/>
                <a:ext cx="653106" cy="30736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800" dirty="0" err="1">
                    <a:latin typeface="Arial" panose="020B0604020202020204" pitchFamily="34" charset="0"/>
                    <a:cs typeface="Arial" panose="020B0604020202020204" pitchFamily="34" charset="0"/>
                  </a:rPr>
                  <a:t>fl</a:t>
                </a:r>
                <a:r>
                  <a:rPr lang="en-US" sz="800" dirty="0">
                    <a:latin typeface="Arial" panose="020B0604020202020204" pitchFamily="34" charset="0"/>
                    <a:cs typeface="Arial" panose="020B0604020202020204" pitchFamily="34" charset="0"/>
                  </a:rPr>
                  <a:t>/</a:t>
                </a:r>
                <a:r>
                  <a:rPr lang="en-US" sz="800" dirty="0" err="1">
                    <a:latin typeface="Arial" panose="020B0604020202020204" pitchFamily="34" charset="0"/>
                    <a:cs typeface="Arial" panose="020B0604020202020204" pitchFamily="34" charset="0"/>
                  </a:rPr>
                  <a:t>fl</a:t>
                </a:r>
                <a:endParaRPr lang="en-US" sz="8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32" name="TextBox 31">
                <a:extLst>
                  <a:ext uri="{FF2B5EF4-FFF2-40B4-BE49-F238E27FC236}">
                    <a16:creationId xmlns:a16="http://schemas.microsoft.com/office/drawing/2014/main" id="{D2EA8D3D-2D9A-3D4A-BA02-1FC704CC1578}"/>
                  </a:ext>
                </a:extLst>
              </p:cNvPr>
              <p:cNvSpPr txBox="1"/>
              <p:nvPr/>
            </p:nvSpPr>
            <p:spPr>
              <a:xfrm rot="18356924">
                <a:off x="3307328" y="1661672"/>
                <a:ext cx="653106" cy="30736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800" dirty="0" err="1">
                    <a:latin typeface="Arial" panose="020B0604020202020204" pitchFamily="34" charset="0"/>
                    <a:cs typeface="Arial" panose="020B0604020202020204" pitchFamily="34" charset="0"/>
                  </a:rPr>
                  <a:t>fl</a:t>
                </a:r>
                <a:r>
                  <a:rPr lang="en-US" sz="800" dirty="0">
                    <a:latin typeface="Arial" panose="020B0604020202020204" pitchFamily="34" charset="0"/>
                    <a:cs typeface="Arial" panose="020B0604020202020204" pitchFamily="34" charset="0"/>
                  </a:rPr>
                  <a:t>/</a:t>
                </a:r>
                <a:r>
                  <a:rPr lang="en-US" sz="800" dirty="0" err="1">
                    <a:latin typeface="Arial" panose="020B0604020202020204" pitchFamily="34" charset="0"/>
                    <a:cs typeface="Arial" panose="020B0604020202020204" pitchFamily="34" charset="0"/>
                  </a:rPr>
                  <a:t>fl</a:t>
                </a:r>
                <a:endParaRPr lang="en-US" sz="8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33" name="TextBox 32">
                <a:extLst>
                  <a:ext uri="{FF2B5EF4-FFF2-40B4-BE49-F238E27FC236}">
                    <a16:creationId xmlns:a16="http://schemas.microsoft.com/office/drawing/2014/main" id="{264893DF-C008-B741-8790-1F3AB8C5CFD0}"/>
                  </a:ext>
                </a:extLst>
              </p:cNvPr>
              <p:cNvSpPr txBox="1"/>
              <p:nvPr/>
            </p:nvSpPr>
            <p:spPr>
              <a:xfrm rot="18356924">
                <a:off x="3678947" y="1662798"/>
                <a:ext cx="653106" cy="30736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800" dirty="0">
                    <a:latin typeface="Arial" panose="020B0604020202020204" pitchFamily="34" charset="0"/>
                    <a:cs typeface="Arial" panose="020B0604020202020204" pitchFamily="34" charset="0"/>
                  </a:rPr>
                  <a:t>+/+</a:t>
                </a:r>
              </a:p>
            </p:txBody>
          </p:sp>
          <p:sp>
            <p:nvSpPr>
              <p:cNvPr id="34" name="TextBox 33">
                <a:extLst>
                  <a:ext uri="{FF2B5EF4-FFF2-40B4-BE49-F238E27FC236}">
                    <a16:creationId xmlns:a16="http://schemas.microsoft.com/office/drawing/2014/main" id="{827C3BCE-AB92-5B41-AF7E-C08306488839}"/>
                  </a:ext>
                </a:extLst>
              </p:cNvPr>
              <p:cNvSpPr txBox="1"/>
              <p:nvPr/>
            </p:nvSpPr>
            <p:spPr>
              <a:xfrm rot="18356924">
                <a:off x="4007264" y="1656417"/>
                <a:ext cx="653106" cy="30736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800" dirty="0" err="1">
                    <a:latin typeface="Arial" panose="020B0604020202020204" pitchFamily="34" charset="0"/>
                    <a:cs typeface="Arial" panose="020B0604020202020204" pitchFamily="34" charset="0"/>
                  </a:rPr>
                  <a:t>fl</a:t>
                </a:r>
                <a:r>
                  <a:rPr lang="en-US" sz="800" dirty="0">
                    <a:latin typeface="Arial" panose="020B0604020202020204" pitchFamily="34" charset="0"/>
                    <a:cs typeface="Arial" panose="020B0604020202020204" pitchFamily="34" charset="0"/>
                  </a:rPr>
                  <a:t>/+</a:t>
                </a:r>
              </a:p>
            </p:txBody>
          </p:sp>
          <p:sp>
            <p:nvSpPr>
              <p:cNvPr id="35" name="TextBox 34">
                <a:extLst>
                  <a:ext uri="{FF2B5EF4-FFF2-40B4-BE49-F238E27FC236}">
                    <a16:creationId xmlns:a16="http://schemas.microsoft.com/office/drawing/2014/main" id="{0C14AD55-BAFC-6440-AC8A-F4162B0FE179}"/>
                  </a:ext>
                </a:extLst>
              </p:cNvPr>
              <p:cNvSpPr txBox="1"/>
              <p:nvPr/>
            </p:nvSpPr>
            <p:spPr>
              <a:xfrm rot="18356924">
                <a:off x="4339927" y="1670894"/>
                <a:ext cx="653106" cy="30736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800" dirty="0" err="1">
                    <a:latin typeface="Arial" panose="020B0604020202020204" pitchFamily="34" charset="0"/>
                    <a:cs typeface="Arial" panose="020B0604020202020204" pitchFamily="34" charset="0"/>
                  </a:rPr>
                  <a:t>fl</a:t>
                </a:r>
                <a:r>
                  <a:rPr lang="en-US" sz="800" dirty="0">
                    <a:latin typeface="Arial" panose="020B0604020202020204" pitchFamily="34" charset="0"/>
                    <a:cs typeface="Arial" panose="020B0604020202020204" pitchFamily="34" charset="0"/>
                  </a:rPr>
                  <a:t>/</a:t>
                </a:r>
                <a:r>
                  <a:rPr lang="en-US" sz="800" dirty="0" err="1">
                    <a:latin typeface="Arial" panose="020B0604020202020204" pitchFamily="34" charset="0"/>
                    <a:cs typeface="Arial" panose="020B0604020202020204" pitchFamily="34" charset="0"/>
                  </a:rPr>
                  <a:t>fl</a:t>
                </a:r>
                <a:endParaRPr lang="en-US" sz="8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p:grpSp>
        <p:grpSp>
          <p:nvGrpSpPr>
            <p:cNvPr id="42" name="Group 41">
              <a:extLst>
                <a:ext uri="{FF2B5EF4-FFF2-40B4-BE49-F238E27FC236}">
                  <a16:creationId xmlns:a16="http://schemas.microsoft.com/office/drawing/2014/main" id="{6FD9096F-672E-A242-AF4C-F6FE78C9C382}"/>
                </a:ext>
              </a:extLst>
            </p:cNvPr>
            <p:cNvGrpSpPr/>
            <p:nvPr/>
          </p:nvGrpSpPr>
          <p:grpSpPr>
            <a:xfrm>
              <a:off x="3165669" y="1008929"/>
              <a:ext cx="2776440" cy="2090882"/>
              <a:chOff x="6168981" y="663533"/>
              <a:chExt cx="3794827" cy="2774277"/>
            </a:xfrm>
          </p:grpSpPr>
          <p:grpSp>
            <p:nvGrpSpPr>
              <p:cNvPr id="44" name="Group 43">
                <a:extLst>
                  <a:ext uri="{FF2B5EF4-FFF2-40B4-BE49-F238E27FC236}">
                    <a16:creationId xmlns:a16="http://schemas.microsoft.com/office/drawing/2014/main" id="{7AC04AF2-AD37-9244-AABB-3AD31154F75E}"/>
                  </a:ext>
                </a:extLst>
              </p:cNvPr>
              <p:cNvGrpSpPr/>
              <p:nvPr/>
            </p:nvGrpSpPr>
            <p:grpSpPr>
              <a:xfrm>
                <a:off x="6168981" y="890739"/>
                <a:ext cx="3794827" cy="2547071"/>
                <a:chOff x="7566856" y="973895"/>
                <a:chExt cx="3794827" cy="2547071"/>
              </a:xfrm>
            </p:grpSpPr>
            <p:grpSp>
              <p:nvGrpSpPr>
                <p:cNvPr id="59" name="Group 58">
                  <a:extLst>
                    <a:ext uri="{FF2B5EF4-FFF2-40B4-BE49-F238E27FC236}">
                      <a16:creationId xmlns:a16="http://schemas.microsoft.com/office/drawing/2014/main" id="{A5D3D210-EE0F-784E-9309-43D941E4AC20}"/>
                    </a:ext>
                  </a:extLst>
                </p:cNvPr>
                <p:cNvGrpSpPr/>
                <p:nvPr/>
              </p:nvGrpSpPr>
              <p:grpSpPr>
                <a:xfrm>
                  <a:off x="8275837" y="1101776"/>
                  <a:ext cx="3085846" cy="2419190"/>
                  <a:chOff x="4508939" y="1618592"/>
                  <a:chExt cx="2535211" cy="1912884"/>
                </a:xfrm>
              </p:grpSpPr>
              <p:pic>
                <p:nvPicPr>
                  <p:cNvPr id="63" name="Picture 62">
                    <a:extLst>
                      <a:ext uri="{FF2B5EF4-FFF2-40B4-BE49-F238E27FC236}">
                        <a16:creationId xmlns:a16="http://schemas.microsoft.com/office/drawing/2014/main" id="{4F374E2B-39E2-1649-922A-19DD643B9A6F}"/>
                      </a:ext>
                    </a:extLst>
                  </p:cNvPr>
                  <p:cNvPicPr>
                    <a:picLocks noChangeAspect="1"/>
                  </p:cNvPicPr>
                  <p:nvPr/>
                </p:nvPicPr>
                <p:blipFill rotWithShape="1">
                  <a:blip r:embed="rId4"/>
                  <a:srcRect l="17879" t="10886" r="78782" b="61220"/>
                  <a:stretch/>
                </p:blipFill>
                <p:spPr>
                  <a:xfrm>
                    <a:off x="4508939" y="1618592"/>
                    <a:ext cx="304798" cy="1912884"/>
                  </a:xfrm>
                  <a:prstGeom prst="rect">
                    <a:avLst/>
                  </a:prstGeom>
                </p:spPr>
              </p:pic>
              <p:pic>
                <p:nvPicPr>
                  <p:cNvPr id="64" name="Picture 63">
                    <a:extLst>
                      <a:ext uri="{FF2B5EF4-FFF2-40B4-BE49-F238E27FC236}">
                        <a16:creationId xmlns:a16="http://schemas.microsoft.com/office/drawing/2014/main" id="{B64E36DB-116D-1946-82C7-CC787762549E}"/>
                      </a:ext>
                    </a:extLst>
                  </p:cNvPr>
                  <p:cNvPicPr>
                    <a:picLocks noChangeAspect="1"/>
                  </p:cNvPicPr>
                  <p:nvPr/>
                </p:nvPicPr>
                <p:blipFill rotWithShape="1">
                  <a:blip r:embed="rId4"/>
                  <a:srcRect l="39456" t="10886" r="36108" b="61220"/>
                  <a:stretch/>
                </p:blipFill>
                <p:spPr>
                  <a:xfrm>
                    <a:off x="4813737" y="1618592"/>
                    <a:ext cx="2230413" cy="1912884"/>
                  </a:xfrm>
                  <a:prstGeom prst="rect">
                    <a:avLst/>
                  </a:prstGeom>
                </p:spPr>
              </p:pic>
            </p:grpSp>
            <p:sp>
              <p:nvSpPr>
                <p:cNvPr id="60" name="TextBox 59">
                  <a:extLst>
                    <a:ext uri="{FF2B5EF4-FFF2-40B4-BE49-F238E27FC236}">
                      <a16:creationId xmlns:a16="http://schemas.microsoft.com/office/drawing/2014/main" id="{3D5898D5-A1D3-2847-A6EC-47A99688C735}"/>
                    </a:ext>
                  </a:extLst>
                </p:cNvPr>
                <p:cNvSpPr txBox="1"/>
                <p:nvPr/>
              </p:nvSpPr>
              <p:spPr>
                <a:xfrm>
                  <a:off x="7814857" y="1101776"/>
                  <a:ext cx="517510" cy="980093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sz="600" dirty="0">
                      <a:latin typeface="Arial" panose="020B0604020202020204" pitchFamily="34" charset="0"/>
                      <a:cs typeface="Arial" panose="020B0604020202020204" pitchFamily="34" charset="0"/>
                    </a:rPr>
                    <a:t>1,517</a:t>
                  </a:r>
                </a:p>
                <a:p>
                  <a:r>
                    <a:rPr lang="en-US" sz="600" dirty="0">
                      <a:latin typeface="Arial" panose="020B0604020202020204" pitchFamily="34" charset="0"/>
                      <a:cs typeface="Arial" panose="020B0604020202020204" pitchFamily="34" charset="0"/>
                    </a:rPr>
                    <a:t>1,200</a:t>
                  </a:r>
                </a:p>
                <a:p>
                  <a:r>
                    <a:rPr lang="en-US" sz="600" b="1" dirty="0">
                      <a:latin typeface="Arial" panose="020B0604020202020204" pitchFamily="34" charset="0"/>
                      <a:cs typeface="Arial" panose="020B0604020202020204" pitchFamily="34" charset="0"/>
                    </a:rPr>
                    <a:t>1,000</a:t>
                  </a:r>
                </a:p>
                <a:p>
                  <a:r>
                    <a:rPr lang="en-US" sz="600" dirty="0">
                      <a:latin typeface="Arial" panose="020B0604020202020204" pitchFamily="34" charset="0"/>
                      <a:cs typeface="Arial" panose="020B0604020202020204" pitchFamily="34" charset="0"/>
                    </a:rPr>
                    <a:t>900</a:t>
                  </a:r>
                </a:p>
                <a:p>
                  <a:r>
                    <a:rPr lang="en-US" sz="600" dirty="0">
                      <a:latin typeface="Arial" panose="020B0604020202020204" pitchFamily="34" charset="0"/>
                      <a:cs typeface="Arial" panose="020B0604020202020204" pitchFamily="34" charset="0"/>
                    </a:rPr>
                    <a:t>800</a:t>
                  </a:r>
                </a:p>
                <a:p>
                  <a:r>
                    <a:rPr lang="en-US" sz="600" dirty="0">
                      <a:latin typeface="Arial" panose="020B0604020202020204" pitchFamily="34" charset="0"/>
                      <a:cs typeface="Arial" panose="020B0604020202020204" pitchFamily="34" charset="0"/>
                    </a:rPr>
                    <a:t>700</a:t>
                  </a:r>
                </a:p>
                <a:p>
                  <a:r>
                    <a:rPr lang="en-US" sz="600" dirty="0">
                      <a:latin typeface="Arial" panose="020B0604020202020204" pitchFamily="34" charset="0"/>
                      <a:cs typeface="Arial" panose="020B0604020202020204" pitchFamily="34" charset="0"/>
                    </a:rPr>
                    <a:t>600</a:t>
                  </a:r>
                </a:p>
              </p:txBody>
            </p:sp>
            <p:sp>
              <p:nvSpPr>
                <p:cNvPr id="61" name="TextBox 60">
                  <a:extLst>
                    <a:ext uri="{FF2B5EF4-FFF2-40B4-BE49-F238E27FC236}">
                      <a16:creationId xmlns:a16="http://schemas.microsoft.com/office/drawing/2014/main" id="{E003C520-DCC0-3440-A497-93C67E4A33DA}"/>
                    </a:ext>
                  </a:extLst>
                </p:cNvPr>
                <p:cNvSpPr txBox="1"/>
                <p:nvPr/>
              </p:nvSpPr>
              <p:spPr>
                <a:xfrm>
                  <a:off x="7566856" y="973895"/>
                  <a:ext cx="762899" cy="245023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sz="600" dirty="0">
                      <a:latin typeface="Arial" panose="020B0604020202020204" pitchFamily="34" charset="0"/>
                      <a:cs typeface="Arial" panose="020B0604020202020204" pitchFamily="34" charset="0"/>
                    </a:rPr>
                    <a:t>Base Pairs</a:t>
                  </a:r>
                </a:p>
              </p:txBody>
            </p:sp>
            <p:sp>
              <p:nvSpPr>
                <p:cNvPr id="62" name="TextBox 61">
                  <a:extLst>
                    <a:ext uri="{FF2B5EF4-FFF2-40B4-BE49-F238E27FC236}">
                      <a16:creationId xmlns:a16="http://schemas.microsoft.com/office/drawing/2014/main" id="{F332BC06-2A03-1D45-A245-E758E71CE21E}"/>
                    </a:ext>
                  </a:extLst>
                </p:cNvPr>
                <p:cNvSpPr txBox="1"/>
                <p:nvPr/>
              </p:nvSpPr>
              <p:spPr>
                <a:xfrm>
                  <a:off x="7809699" y="2017568"/>
                  <a:ext cx="635822" cy="1347628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sz="600" b="1" dirty="0">
                      <a:latin typeface="Arial" panose="020B0604020202020204" pitchFamily="34" charset="0"/>
                      <a:cs typeface="Arial" panose="020B0604020202020204" pitchFamily="34" charset="0"/>
                    </a:rPr>
                    <a:t>500/517</a:t>
                  </a:r>
                </a:p>
                <a:p>
                  <a:endParaRPr lang="en-US" sz="600" b="1" dirty="0"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  <a:p>
                  <a:r>
                    <a:rPr lang="en-US" sz="600" dirty="0">
                      <a:latin typeface="Arial" panose="020B0604020202020204" pitchFamily="34" charset="0"/>
                      <a:cs typeface="Arial" panose="020B0604020202020204" pitchFamily="34" charset="0"/>
                    </a:rPr>
                    <a:t>400</a:t>
                  </a:r>
                </a:p>
                <a:p>
                  <a:endParaRPr lang="en-US" sz="600" dirty="0"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  <a:p>
                  <a:endParaRPr lang="en-US" sz="600" dirty="0"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  <a:p>
                  <a:r>
                    <a:rPr lang="en-US" sz="600" dirty="0">
                      <a:latin typeface="Arial" panose="020B0604020202020204" pitchFamily="34" charset="0"/>
                      <a:cs typeface="Arial" panose="020B0604020202020204" pitchFamily="34" charset="0"/>
                    </a:rPr>
                    <a:t>300</a:t>
                  </a:r>
                </a:p>
                <a:p>
                  <a:endParaRPr lang="en-US" sz="600" dirty="0"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  <a:p>
                  <a:endParaRPr lang="en-US" sz="600" dirty="0"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  <a:p>
                  <a:endParaRPr lang="en-US" sz="600" dirty="0"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  <a:p>
                  <a:r>
                    <a:rPr lang="en-US" sz="600" dirty="0">
                      <a:latin typeface="Arial" panose="020B0604020202020204" pitchFamily="34" charset="0"/>
                      <a:cs typeface="Arial" panose="020B0604020202020204" pitchFamily="34" charset="0"/>
                    </a:rPr>
                    <a:t>200</a:t>
                  </a:r>
                </a:p>
              </p:txBody>
            </p:sp>
          </p:grpSp>
          <p:sp>
            <p:nvSpPr>
              <p:cNvPr id="46" name="TextBox 45">
                <a:extLst>
                  <a:ext uri="{FF2B5EF4-FFF2-40B4-BE49-F238E27FC236}">
                    <a16:creationId xmlns:a16="http://schemas.microsoft.com/office/drawing/2014/main" id="{32E843B1-3C2D-CD4E-9FE1-33937F06FCC3}"/>
                  </a:ext>
                </a:extLst>
              </p:cNvPr>
              <p:cNvSpPr txBox="1"/>
              <p:nvPr/>
            </p:nvSpPr>
            <p:spPr>
              <a:xfrm>
                <a:off x="6784112" y="704511"/>
                <a:ext cx="576665" cy="36753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600" dirty="0">
                    <a:latin typeface="Arial" panose="020B0604020202020204" pitchFamily="34" charset="0"/>
                    <a:cs typeface="Arial" panose="020B0604020202020204" pitchFamily="34" charset="0"/>
                  </a:rPr>
                  <a:t>100 </a:t>
                </a:r>
                <a:r>
                  <a:rPr lang="en-US" sz="600" dirty="0" err="1">
                    <a:latin typeface="Arial" panose="020B0604020202020204" pitchFamily="34" charset="0"/>
                    <a:cs typeface="Arial" panose="020B0604020202020204" pitchFamily="34" charset="0"/>
                  </a:rPr>
                  <a:t>bp</a:t>
                </a:r>
                <a:endParaRPr lang="en-US" sz="6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  <a:p>
                <a:r>
                  <a:rPr lang="en-US" sz="600" dirty="0">
                    <a:latin typeface="Arial" panose="020B0604020202020204" pitchFamily="34" charset="0"/>
                    <a:cs typeface="Arial" panose="020B0604020202020204" pitchFamily="34" charset="0"/>
                  </a:rPr>
                  <a:t>ladder</a:t>
                </a:r>
              </a:p>
            </p:txBody>
          </p:sp>
          <p:cxnSp>
            <p:nvCxnSpPr>
              <p:cNvPr id="47" name="Straight Connector 46">
                <a:extLst>
                  <a:ext uri="{FF2B5EF4-FFF2-40B4-BE49-F238E27FC236}">
                    <a16:creationId xmlns:a16="http://schemas.microsoft.com/office/drawing/2014/main" id="{289FFC0D-3B9C-4340-9EE3-B072357DCB3A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206921" y="994728"/>
                <a:ext cx="2756887" cy="0"/>
              </a:xfrm>
              <a:prstGeom prst="line">
                <a:avLst/>
              </a:prstGeom>
              <a:ln w="2857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48" name="TextBox 47">
                <a:extLst>
                  <a:ext uri="{FF2B5EF4-FFF2-40B4-BE49-F238E27FC236}">
                    <a16:creationId xmlns:a16="http://schemas.microsoft.com/office/drawing/2014/main" id="{6FC176F5-AEC5-8247-94CA-DE26850A2221}"/>
                  </a:ext>
                </a:extLst>
              </p:cNvPr>
              <p:cNvSpPr txBox="1"/>
              <p:nvPr/>
            </p:nvSpPr>
            <p:spPr>
              <a:xfrm>
                <a:off x="8367665" y="663533"/>
                <a:ext cx="535038" cy="32669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 err="1">
                    <a:latin typeface="Arial" panose="020B0604020202020204" pitchFamily="34" charset="0"/>
                    <a:cs typeface="Arial" panose="020B0604020202020204" pitchFamily="34" charset="0"/>
                  </a:rPr>
                  <a:t>Cre</a:t>
                </a:r>
                <a:endParaRPr lang="en-US" sz="10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49" name="TextBox 48">
                <a:extLst>
                  <a:ext uri="{FF2B5EF4-FFF2-40B4-BE49-F238E27FC236}">
                    <a16:creationId xmlns:a16="http://schemas.microsoft.com/office/drawing/2014/main" id="{EECE2E76-B7C8-8044-B69B-D6856CC88BE4}"/>
                  </a:ext>
                </a:extLst>
              </p:cNvPr>
              <p:cNvSpPr txBox="1"/>
              <p:nvPr/>
            </p:nvSpPr>
            <p:spPr>
              <a:xfrm rot="18356924">
                <a:off x="7910929" y="1793685"/>
                <a:ext cx="445023" cy="24622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000" dirty="0">
                    <a:latin typeface="Arial" panose="020B0604020202020204" pitchFamily="34" charset="0"/>
                    <a:cs typeface="Arial" panose="020B0604020202020204" pitchFamily="34" charset="0"/>
                  </a:rPr>
                  <a:t>+/-</a:t>
                </a:r>
              </a:p>
            </p:txBody>
          </p:sp>
          <p:sp>
            <p:nvSpPr>
              <p:cNvPr id="50" name="TextBox 49">
                <a:extLst>
                  <a:ext uri="{FF2B5EF4-FFF2-40B4-BE49-F238E27FC236}">
                    <a16:creationId xmlns:a16="http://schemas.microsoft.com/office/drawing/2014/main" id="{3430C2BE-BE85-F648-8181-0162FBDFCD03}"/>
                  </a:ext>
                </a:extLst>
              </p:cNvPr>
              <p:cNvSpPr txBox="1"/>
              <p:nvPr/>
            </p:nvSpPr>
            <p:spPr>
              <a:xfrm rot="18356924">
                <a:off x="7226404" y="1741583"/>
                <a:ext cx="486027" cy="24622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000" dirty="0">
                    <a:latin typeface="Arial" panose="020B0604020202020204" pitchFamily="34" charset="0"/>
                    <a:cs typeface="Arial" panose="020B0604020202020204" pitchFamily="34" charset="0"/>
                  </a:rPr>
                  <a:t>-/-</a:t>
                </a:r>
              </a:p>
            </p:txBody>
          </p:sp>
          <p:sp>
            <p:nvSpPr>
              <p:cNvPr id="51" name="TextBox 50">
                <a:extLst>
                  <a:ext uri="{FF2B5EF4-FFF2-40B4-BE49-F238E27FC236}">
                    <a16:creationId xmlns:a16="http://schemas.microsoft.com/office/drawing/2014/main" id="{53FB005F-14A1-9D4C-A9C1-9E2DD994D5CB}"/>
                  </a:ext>
                </a:extLst>
              </p:cNvPr>
              <p:cNvSpPr txBox="1"/>
              <p:nvPr/>
            </p:nvSpPr>
            <p:spPr>
              <a:xfrm rot="18356924">
                <a:off x="8260165" y="1781701"/>
                <a:ext cx="445023" cy="24622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000" dirty="0">
                    <a:latin typeface="Arial" panose="020B0604020202020204" pitchFamily="34" charset="0"/>
                    <a:cs typeface="Arial" panose="020B0604020202020204" pitchFamily="34" charset="0"/>
                  </a:rPr>
                  <a:t>+/-</a:t>
                </a:r>
              </a:p>
            </p:txBody>
          </p:sp>
          <p:sp>
            <p:nvSpPr>
              <p:cNvPr id="52" name="TextBox 51">
                <a:extLst>
                  <a:ext uri="{FF2B5EF4-FFF2-40B4-BE49-F238E27FC236}">
                    <a16:creationId xmlns:a16="http://schemas.microsoft.com/office/drawing/2014/main" id="{121F2767-083F-034E-B78D-F72EEECB3D6E}"/>
                  </a:ext>
                </a:extLst>
              </p:cNvPr>
              <p:cNvSpPr txBox="1"/>
              <p:nvPr/>
            </p:nvSpPr>
            <p:spPr>
              <a:xfrm rot="18356924">
                <a:off x="8938518" y="1805667"/>
                <a:ext cx="445023" cy="24622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000" dirty="0">
                    <a:latin typeface="Arial" panose="020B0604020202020204" pitchFamily="34" charset="0"/>
                    <a:cs typeface="Arial" panose="020B0604020202020204" pitchFamily="34" charset="0"/>
                  </a:rPr>
                  <a:t>+/-</a:t>
                </a:r>
              </a:p>
            </p:txBody>
          </p:sp>
          <p:sp>
            <p:nvSpPr>
              <p:cNvPr id="53" name="TextBox 52">
                <a:extLst>
                  <a:ext uri="{FF2B5EF4-FFF2-40B4-BE49-F238E27FC236}">
                    <a16:creationId xmlns:a16="http://schemas.microsoft.com/office/drawing/2014/main" id="{9B0489CD-B5C4-314C-A04E-7B5FD9E85524}"/>
                  </a:ext>
                </a:extLst>
              </p:cNvPr>
              <p:cNvSpPr txBox="1"/>
              <p:nvPr/>
            </p:nvSpPr>
            <p:spPr>
              <a:xfrm rot="18356924">
                <a:off x="8587518" y="1805667"/>
                <a:ext cx="445023" cy="24622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000" dirty="0">
                    <a:latin typeface="Arial" panose="020B0604020202020204" pitchFamily="34" charset="0"/>
                    <a:cs typeface="Arial" panose="020B0604020202020204" pitchFamily="34" charset="0"/>
                  </a:rPr>
                  <a:t>+/-</a:t>
                </a:r>
              </a:p>
            </p:txBody>
          </p:sp>
          <p:sp>
            <p:nvSpPr>
              <p:cNvPr id="56" name="TextBox 55">
                <a:extLst>
                  <a:ext uri="{FF2B5EF4-FFF2-40B4-BE49-F238E27FC236}">
                    <a16:creationId xmlns:a16="http://schemas.microsoft.com/office/drawing/2014/main" id="{7DC57ADD-BE99-6E49-B432-044B217150C7}"/>
                  </a:ext>
                </a:extLst>
              </p:cNvPr>
              <p:cNvSpPr txBox="1"/>
              <p:nvPr/>
            </p:nvSpPr>
            <p:spPr>
              <a:xfrm rot="18356924">
                <a:off x="9591941" y="1819692"/>
                <a:ext cx="445023" cy="24622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000" dirty="0">
                    <a:latin typeface="Arial" panose="020B0604020202020204" pitchFamily="34" charset="0"/>
                    <a:cs typeface="Arial" panose="020B0604020202020204" pitchFamily="34" charset="0"/>
                  </a:rPr>
                  <a:t>+/-</a:t>
                </a:r>
              </a:p>
            </p:txBody>
          </p:sp>
          <p:sp>
            <p:nvSpPr>
              <p:cNvPr id="57" name="TextBox 56">
                <a:extLst>
                  <a:ext uri="{FF2B5EF4-FFF2-40B4-BE49-F238E27FC236}">
                    <a16:creationId xmlns:a16="http://schemas.microsoft.com/office/drawing/2014/main" id="{EDDAF074-3A14-044E-BCB9-856C59B63DDD}"/>
                  </a:ext>
                </a:extLst>
              </p:cNvPr>
              <p:cNvSpPr txBox="1"/>
              <p:nvPr/>
            </p:nvSpPr>
            <p:spPr>
              <a:xfrm rot="18356924">
                <a:off x="7555556" y="1757615"/>
                <a:ext cx="486027" cy="24622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000" dirty="0">
                    <a:latin typeface="Arial" panose="020B0604020202020204" pitchFamily="34" charset="0"/>
                    <a:cs typeface="Arial" panose="020B0604020202020204" pitchFamily="34" charset="0"/>
                  </a:rPr>
                  <a:t>-/-</a:t>
                </a:r>
              </a:p>
            </p:txBody>
          </p:sp>
          <p:sp>
            <p:nvSpPr>
              <p:cNvPr id="58" name="TextBox 57">
                <a:extLst>
                  <a:ext uri="{FF2B5EF4-FFF2-40B4-BE49-F238E27FC236}">
                    <a16:creationId xmlns:a16="http://schemas.microsoft.com/office/drawing/2014/main" id="{AD86ADCA-D5F3-A347-BAD1-0BEA961BAD30}"/>
                  </a:ext>
                </a:extLst>
              </p:cNvPr>
              <p:cNvSpPr txBox="1"/>
              <p:nvPr/>
            </p:nvSpPr>
            <p:spPr>
              <a:xfrm rot="18356924">
                <a:off x="9272838" y="1802047"/>
                <a:ext cx="486027" cy="24622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000" dirty="0">
                    <a:latin typeface="Arial" panose="020B0604020202020204" pitchFamily="34" charset="0"/>
                    <a:cs typeface="Arial" panose="020B0604020202020204" pitchFamily="34" charset="0"/>
                  </a:rPr>
                  <a:t>-/-</a:t>
                </a:r>
              </a:p>
            </p:txBody>
          </p:sp>
        </p:grpSp>
        <p:cxnSp>
          <p:nvCxnSpPr>
            <p:cNvPr id="4" name="Straight Connector 3">
              <a:extLst>
                <a:ext uri="{FF2B5EF4-FFF2-40B4-BE49-F238E27FC236}">
                  <a16:creationId xmlns:a16="http://schemas.microsoft.com/office/drawing/2014/main" id="{EC007E3C-DDF9-E648-98AA-03315C29A96F}"/>
                </a:ext>
              </a:extLst>
            </p:cNvPr>
            <p:cNvCxnSpPr>
              <a:cxnSpLocks/>
            </p:cNvCxnSpPr>
            <p:nvPr/>
          </p:nvCxnSpPr>
          <p:spPr>
            <a:xfrm>
              <a:off x="2201529" y="1645879"/>
              <a:ext cx="700163" cy="0"/>
            </a:xfrm>
            <a:prstGeom prst="line">
              <a:avLst/>
            </a:prstGeom>
            <a:ln>
              <a:solidFill>
                <a:schemeClr val="tx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65" name="TextBox 64">
              <a:extLst>
                <a:ext uri="{FF2B5EF4-FFF2-40B4-BE49-F238E27FC236}">
                  <a16:creationId xmlns:a16="http://schemas.microsoft.com/office/drawing/2014/main" id="{BFFDC60E-72B5-644A-83DD-080B2043B6AE}"/>
                </a:ext>
              </a:extLst>
            </p:cNvPr>
            <p:cNvSpPr txBox="1"/>
            <p:nvPr/>
          </p:nvSpPr>
          <p:spPr>
            <a:xfrm>
              <a:off x="2216357" y="1398905"/>
              <a:ext cx="660758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Arial" panose="020B0604020202020204" pitchFamily="34" charset="0"/>
                  <a:cs typeface="Arial" panose="020B0604020202020204" pitchFamily="34" charset="0"/>
                </a:rPr>
                <a:t>Controls</a:t>
              </a:r>
            </a:p>
          </p:txBody>
        </p:sp>
        <p:sp>
          <p:nvSpPr>
            <p:cNvPr id="66" name="TextBox 65">
              <a:extLst>
                <a:ext uri="{FF2B5EF4-FFF2-40B4-BE49-F238E27FC236}">
                  <a16:creationId xmlns:a16="http://schemas.microsoft.com/office/drawing/2014/main" id="{9F6F8129-504A-AB4E-8461-9C802D47F912}"/>
                </a:ext>
              </a:extLst>
            </p:cNvPr>
            <p:cNvSpPr txBox="1"/>
            <p:nvPr/>
          </p:nvSpPr>
          <p:spPr>
            <a:xfrm>
              <a:off x="5354765" y="1424664"/>
              <a:ext cx="660758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Arial" panose="020B0604020202020204" pitchFamily="34" charset="0"/>
                  <a:cs typeface="Arial" panose="020B0604020202020204" pitchFamily="34" charset="0"/>
                </a:rPr>
                <a:t>Controls</a:t>
              </a:r>
            </a:p>
          </p:txBody>
        </p:sp>
        <p:cxnSp>
          <p:nvCxnSpPr>
            <p:cNvPr id="67" name="Straight Connector 66">
              <a:extLst>
                <a:ext uri="{FF2B5EF4-FFF2-40B4-BE49-F238E27FC236}">
                  <a16:creationId xmlns:a16="http://schemas.microsoft.com/office/drawing/2014/main" id="{0B0015A8-B73D-6146-AA2A-81386630BD26}"/>
                </a:ext>
              </a:extLst>
            </p:cNvPr>
            <p:cNvCxnSpPr>
              <a:cxnSpLocks/>
            </p:cNvCxnSpPr>
            <p:nvPr/>
          </p:nvCxnSpPr>
          <p:spPr>
            <a:xfrm>
              <a:off x="5444725" y="1713057"/>
              <a:ext cx="497384" cy="0"/>
            </a:xfrm>
            <a:prstGeom prst="line">
              <a:avLst/>
            </a:prstGeom>
            <a:ln>
              <a:solidFill>
                <a:schemeClr val="tx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68" name="TextBox 67">
              <a:extLst>
                <a:ext uri="{FF2B5EF4-FFF2-40B4-BE49-F238E27FC236}">
                  <a16:creationId xmlns:a16="http://schemas.microsoft.com/office/drawing/2014/main" id="{EB77D2E7-9B35-7542-9AB1-6A70D10D4AA8}"/>
                </a:ext>
              </a:extLst>
            </p:cNvPr>
            <p:cNvSpPr txBox="1"/>
            <p:nvPr/>
          </p:nvSpPr>
          <p:spPr>
            <a:xfrm>
              <a:off x="741827" y="2279936"/>
              <a:ext cx="1479892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Arial" panose="020B0604020202020204" pitchFamily="34" charset="0"/>
                  <a:cs typeface="Arial" panose="020B0604020202020204" pitchFamily="34" charset="0"/>
                </a:rPr>
                <a:t>A    B    C     D    E    F</a:t>
              </a:r>
            </a:p>
          </p:txBody>
        </p:sp>
        <p:sp>
          <p:nvSpPr>
            <p:cNvPr id="69" name="TextBox 68">
              <a:extLst>
                <a:ext uri="{FF2B5EF4-FFF2-40B4-BE49-F238E27FC236}">
                  <a16:creationId xmlns:a16="http://schemas.microsoft.com/office/drawing/2014/main" id="{4EBB6D5A-5A18-7D4D-B8C6-1516BF84FAC1}"/>
                </a:ext>
              </a:extLst>
            </p:cNvPr>
            <p:cNvSpPr txBox="1"/>
            <p:nvPr/>
          </p:nvSpPr>
          <p:spPr>
            <a:xfrm>
              <a:off x="3964833" y="2565974"/>
              <a:ext cx="1515158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Arial" panose="020B0604020202020204" pitchFamily="34" charset="0"/>
                  <a:cs typeface="Arial" panose="020B0604020202020204" pitchFamily="34" charset="0"/>
                </a:rPr>
                <a:t>A    B     C    D     E     F</a:t>
              </a:r>
            </a:p>
          </p:txBody>
        </p:sp>
      </p:grpSp>
      <p:grpSp>
        <p:nvGrpSpPr>
          <p:cNvPr id="7" name="Group 6">
            <a:extLst>
              <a:ext uri="{FF2B5EF4-FFF2-40B4-BE49-F238E27FC236}">
                <a16:creationId xmlns:a16="http://schemas.microsoft.com/office/drawing/2014/main" id="{211724E0-B114-2B41-B958-3E186307CA4E}"/>
              </a:ext>
            </a:extLst>
          </p:cNvPr>
          <p:cNvGrpSpPr/>
          <p:nvPr/>
        </p:nvGrpSpPr>
        <p:grpSpPr>
          <a:xfrm>
            <a:off x="23235" y="3183820"/>
            <a:ext cx="3476369" cy="2330705"/>
            <a:chOff x="23235" y="3183820"/>
            <a:chExt cx="3476369" cy="2330705"/>
          </a:xfrm>
        </p:grpSpPr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61827D85-CEC4-4948-9D6D-A80C624AFE89}"/>
                </a:ext>
              </a:extLst>
            </p:cNvPr>
            <p:cNvSpPr txBox="1"/>
            <p:nvPr/>
          </p:nvSpPr>
          <p:spPr>
            <a:xfrm>
              <a:off x="23235" y="3199753"/>
              <a:ext cx="1958452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200" b="1" dirty="0">
                  <a:latin typeface="Arial" panose="020B0604020202020204" pitchFamily="34" charset="0"/>
                  <a:cs typeface="Arial" panose="020B0604020202020204" pitchFamily="34" charset="0"/>
                </a:rPr>
                <a:t>Basal </a:t>
              </a:r>
            </a:p>
            <a:p>
              <a:pPr algn="ctr"/>
              <a:r>
                <a:rPr lang="en-US" sz="1200" b="1" dirty="0">
                  <a:latin typeface="Arial" panose="020B0604020202020204" pitchFamily="34" charset="0"/>
                  <a:cs typeface="Arial" panose="020B0604020202020204" pitchFamily="34" charset="0"/>
                </a:rPr>
                <a:t>Body Weight</a:t>
              </a:r>
            </a:p>
          </p:txBody>
        </p:sp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95CEC172-1930-0E4B-B299-2A80DD3D04BE}"/>
                </a:ext>
              </a:extLst>
            </p:cNvPr>
            <p:cNvSpPr txBox="1"/>
            <p:nvPr/>
          </p:nvSpPr>
          <p:spPr>
            <a:xfrm>
              <a:off x="1434541" y="3195706"/>
              <a:ext cx="1958452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200" b="1" dirty="0">
                  <a:latin typeface="Arial" panose="020B0604020202020204" pitchFamily="34" charset="0"/>
                  <a:cs typeface="Arial" panose="020B0604020202020204" pitchFamily="34" charset="0"/>
                </a:rPr>
                <a:t>Inguinal </a:t>
              </a:r>
              <a:r>
                <a:rPr lang="en-US" sz="1200" b="1" dirty="0" err="1">
                  <a:latin typeface="Arial" panose="020B0604020202020204" pitchFamily="34" charset="0"/>
                  <a:cs typeface="Arial" panose="020B0604020202020204" pitchFamily="34" charset="0"/>
                </a:rPr>
                <a:t>scWAT</a:t>
              </a:r>
              <a:r>
                <a:rPr lang="en-US" sz="1200" b="1" dirty="0">
                  <a:latin typeface="Arial" panose="020B0604020202020204" pitchFamily="34" charset="0"/>
                  <a:cs typeface="Arial" panose="020B0604020202020204" pitchFamily="34" charset="0"/>
                </a:rPr>
                <a:t>/Body Weight (basal)</a:t>
              </a:r>
            </a:p>
          </p:txBody>
        </p:sp>
        <p:sp>
          <p:nvSpPr>
            <p:cNvPr id="45" name="TextBox 44">
              <a:extLst>
                <a:ext uri="{FF2B5EF4-FFF2-40B4-BE49-F238E27FC236}">
                  <a16:creationId xmlns:a16="http://schemas.microsoft.com/office/drawing/2014/main" id="{5DA158A3-A3BD-8F48-8BD7-F20DA7F0778D}"/>
                </a:ext>
              </a:extLst>
            </p:cNvPr>
            <p:cNvSpPr txBox="1"/>
            <p:nvPr/>
          </p:nvSpPr>
          <p:spPr>
            <a:xfrm>
              <a:off x="2130813" y="4052568"/>
              <a:ext cx="723008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000" i="1" dirty="0">
                  <a:latin typeface="Arial" panose="020B0604020202020204" pitchFamily="34" charset="0"/>
                  <a:cs typeface="Arial" panose="020B0604020202020204" pitchFamily="34" charset="0"/>
                </a:rPr>
                <a:t>p=0.6364</a:t>
              </a:r>
            </a:p>
          </p:txBody>
        </p:sp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DBE06C28-E593-1D40-91C8-58AF9A9124E0}"/>
                </a:ext>
              </a:extLst>
            </p:cNvPr>
            <p:cNvSpPr txBox="1"/>
            <p:nvPr/>
          </p:nvSpPr>
          <p:spPr>
            <a:xfrm>
              <a:off x="23235" y="3183820"/>
              <a:ext cx="397923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200" dirty="0">
                  <a:latin typeface="Arial" panose="020B0604020202020204" pitchFamily="34" charset="0"/>
                  <a:cs typeface="Arial" panose="020B0604020202020204" pitchFamily="34" charset="0"/>
                </a:rPr>
                <a:t>B.</a:t>
              </a:r>
            </a:p>
          </p:txBody>
        </p:sp>
        <p:pic>
          <p:nvPicPr>
            <p:cNvPr id="2" name="Picture 1">
              <a:extLst>
                <a:ext uri="{FF2B5EF4-FFF2-40B4-BE49-F238E27FC236}">
                  <a16:creationId xmlns:a16="http://schemas.microsoft.com/office/drawing/2014/main" id="{87D25DDC-AB42-1D44-BF4B-D87D7F2ECC02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196675" y="3634210"/>
              <a:ext cx="1799441" cy="1880315"/>
            </a:xfrm>
            <a:prstGeom prst="rect">
              <a:avLst/>
            </a:prstGeom>
          </p:spPr>
        </p:pic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8EA44A2B-4F7D-8242-8EC0-8AC96EC78A70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1634847" y="3598255"/>
              <a:ext cx="1864757" cy="1916270"/>
            </a:xfrm>
            <a:prstGeom prst="rect">
              <a:avLst/>
            </a:prstGeom>
          </p:spPr>
        </p:pic>
        <p:sp>
          <p:nvSpPr>
            <p:cNvPr id="70" name="TextBox 69">
              <a:extLst>
                <a:ext uri="{FF2B5EF4-FFF2-40B4-BE49-F238E27FC236}">
                  <a16:creationId xmlns:a16="http://schemas.microsoft.com/office/drawing/2014/main" id="{ACC9ADE7-F536-FF46-BB8F-6BA76EC0E45D}"/>
                </a:ext>
              </a:extLst>
            </p:cNvPr>
            <p:cNvSpPr txBox="1"/>
            <p:nvPr/>
          </p:nvSpPr>
          <p:spPr>
            <a:xfrm>
              <a:off x="640957" y="3711698"/>
              <a:ext cx="723008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000" i="1" dirty="0">
                  <a:latin typeface="Arial" panose="020B0604020202020204" pitchFamily="34" charset="0"/>
                  <a:cs typeface="Arial" panose="020B0604020202020204" pitchFamily="34" charset="0"/>
                </a:rPr>
                <a:t>p=0.2735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29216792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B2368CBA-27FD-4B4C-8DA6-5286113044C6}"/>
              </a:ext>
            </a:extLst>
          </p:cNvPr>
          <p:cNvSpPr txBox="1"/>
          <p:nvPr/>
        </p:nvSpPr>
        <p:spPr>
          <a:xfrm>
            <a:off x="7211" y="54295"/>
            <a:ext cx="6553488" cy="307777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Supplementary Figure S2</a:t>
            </a:r>
          </a:p>
        </p:txBody>
      </p:sp>
      <p:grpSp>
        <p:nvGrpSpPr>
          <p:cNvPr id="15" name="Group 14">
            <a:extLst>
              <a:ext uri="{FF2B5EF4-FFF2-40B4-BE49-F238E27FC236}">
                <a16:creationId xmlns:a16="http://schemas.microsoft.com/office/drawing/2014/main" id="{4E6F7D68-EB87-2748-8EB1-A05A98412BCA}"/>
              </a:ext>
            </a:extLst>
          </p:cNvPr>
          <p:cNvGrpSpPr/>
          <p:nvPr/>
        </p:nvGrpSpPr>
        <p:grpSpPr>
          <a:xfrm>
            <a:off x="0" y="554515"/>
            <a:ext cx="6480839" cy="2389052"/>
            <a:chOff x="-235800" y="631536"/>
            <a:chExt cx="9011916" cy="3301142"/>
          </a:xfrm>
        </p:grpSpPr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190B01C8-013A-D649-8D5C-CD1365C9F603}"/>
                </a:ext>
              </a:extLst>
            </p:cNvPr>
            <p:cNvSpPr/>
            <p:nvPr/>
          </p:nvSpPr>
          <p:spPr>
            <a:xfrm>
              <a:off x="1319708" y="974322"/>
              <a:ext cx="533646" cy="29930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1200" kern="1200" dirty="0">
                  <a:latin typeface="Arial" panose="020B0604020202020204" pitchFamily="34" charset="0"/>
                  <a:ea typeface="Arial" charset="0"/>
                  <a:cs typeface="Arial" panose="020B0604020202020204" pitchFamily="34" charset="0"/>
                </a:rPr>
                <a:t>CON</a:t>
              </a:r>
            </a:p>
          </p:txBody>
        </p:sp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2BF711AE-14D4-6247-9775-222A7A7A6DE2}"/>
                </a:ext>
              </a:extLst>
            </p:cNvPr>
            <p:cNvSpPr/>
            <p:nvPr/>
          </p:nvSpPr>
          <p:spPr>
            <a:xfrm>
              <a:off x="3171776" y="963172"/>
              <a:ext cx="413325" cy="29930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1200" kern="1200" dirty="0">
                  <a:latin typeface="Arial" panose="020B0604020202020204" pitchFamily="34" charset="0"/>
                  <a:ea typeface="Arial" charset="0"/>
                  <a:cs typeface="Arial" panose="020B0604020202020204" pitchFamily="34" charset="0"/>
                </a:rPr>
                <a:t>KO</a:t>
              </a:r>
            </a:p>
          </p:txBody>
        </p:sp>
        <p:sp>
          <p:nvSpPr>
            <p:cNvPr id="18" name="Rectangle 17">
              <a:extLst>
                <a:ext uri="{FF2B5EF4-FFF2-40B4-BE49-F238E27FC236}">
                  <a16:creationId xmlns:a16="http://schemas.microsoft.com/office/drawing/2014/main" id="{3CE01E53-A0AB-D943-A1E0-A14F1870C5E5}"/>
                </a:ext>
              </a:extLst>
            </p:cNvPr>
            <p:cNvSpPr/>
            <p:nvPr/>
          </p:nvSpPr>
          <p:spPr>
            <a:xfrm>
              <a:off x="-235800" y="1775158"/>
              <a:ext cx="733643" cy="69836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1200" kern="1200" dirty="0">
                  <a:latin typeface="Arial" panose="020B0604020202020204" pitchFamily="34" charset="0"/>
                  <a:ea typeface="Arial" charset="0"/>
                  <a:cs typeface="Arial" panose="020B0604020202020204" pitchFamily="34" charset="0"/>
                </a:rPr>
                <a:t>Medial</a:t>
              </a:r>
            </a:p>
            <a:p>
              <a:r>
                <a:rPr lang="en-US" sz="1200" dirty="0" err="1">
                  <a:latin typeface="Arial" panose="020B0604020202020204" pitchFamily="34" charset="0"/>
                  <a:ea typeface="Arial" charset="0"/>
                  <a:cs typeface="Arial" panose="020B0604020202020204" pitchFamily="34" charset="0"/>
                </a:rPr>
                <a:t>Gastroc</a:t>
              </a:r>
              <a:endParaRPr lang="en-US" sz="1200" dirty="0">
                <a:latin typeface="Arial" panose="020B0604020202020204" pitchFamily="34" charset="0"/>
                <a:ea typeface="Arial" charset="0"/>
                <a:cs typeface="Arial" panose="020B0604020202020204" pitchFamily="34" charset="0"/>
              </a:endParaRPr>
            </a:p>
            <a:p>
              <a:r>
                <a:rPr lang="en-US" sz="1200" kern="1200" dirty="0">
                  <a:latin typeface="Arial" panose="020B0604020202020204" pitchFamily="34" charset="0"/>
                  <a:ea typeface="Arial" charset="0"/>
                  <a:cs typeface="Arial" panose="020B0604020202020204" pitchFamily="34" charset="0"/>
                </a:rPr>
                <a:t>(MG)</a:t>
              </a:r>
            </a:p>
          </p:txBody>
        </p:sp>
        <p:sp>
          <p:nvSpPr>
            <p:cNvPr id="19" name="Rectangle 18">
              <a:extLst>
                <a:ext uri="{FF2B5EF4-FFF2-40B4-BE49-F238E27FC236}">
                  <a16:creationId xmlns:a16="http://schemas.microsoft.com/office/drawing/2014/main" id="{20E3BDEE-5C0E-9146-91F0-B87901D02BC6}"/>
                </a:ext>
              </a:extLst>
            </p:cNvPr>
            <p:cNvSpPr/>
            <p:nvPr/>
          </p:nvSpPr>
          <p:spPr>
            <a:xfrm>
              <a:off x="-170092" y="3124087"/>
              <a:ext cx="662100" cy="498836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1200" kern="1200" dirty="0">
                  <a:latin typeface="Arial" panose="020B0604020202020204" pitchFamily="34" charset="0"/>
                  <a:ea typeface="Arial" charset="0"/>
                  <a:cs typeface="Arial" panose="020B0604020202020204" pitchFamily="34" charset="0"/>
                </a:rPr>
                <a:t>Soleus</a:t>
              </a:r>
            </a:p>
            <a:p>
              <a:r>
                <a:rPr lang="en-US" sz="1200" dirty="0">
                  <a:latin typeface="Arial" panose="020B0604020202020204" pitchFamily="34" charset="0"/>
                  <a:ea typeface="Arial" charset="0"/>
                  <a:cs typeface="Arial" panose="020B0604020202020204" pitchFamily="34" charset="0"/>
                </a:rPr>
                <a:t>(Sol)</a:t>
              </a:r>
              <a:endParaRPr lang="en-US" sz="1200" kern="1200" dirty="0">
                <a:latin typeface="Arial" panose="020B0604020202020204" pitchFamily="34" charset="0"/>
                <a:ea typeface="Arial" charset="0"/>
                <a:cs typeface="Arial" panose="020B0604020202020204" pitchFamily="34" charset="0"/>
              </a:endParaRPr>
            </a:p>
          </p:txBody>
        </p:sp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4E7D21EE-507A-434F-AF0E-F206AD568B60}"/>
                </a:ext>
              </a:extLst>
            </p:cNvPr>
            <p:cNvSpPr txBox="1"/>
            <p:nvPr/>
          </p:nvSpPr>
          <p:spPr>
            <a:xfrm>
              <a:off x="834660" y="631536"/>
              <a:ext cx="7468651" cy="42528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400" b="1" kern="1200" dirty="0">
                  <a:latin typeface="Arial" panose="020B0604020202020204" pitchFamily="34" charset="0"/>
                  <a:ea typeface="Arial" charset="0"/>
                  <a:cs typeface="Arial" panose="020B0604020202020204" pitchFamily="34" charset="0"/>
                </a:rPr>
                <a:t>Neuro</a:t>
              </a:r>
              <a:r>
                <a:rPr lang="en-US" sz="1400" b="1" dirty="0">
                  <a:latin typeface="Arial" panose="020B0604020202020204" pitchFamily="34" charset="0"/>
                  <a:ea typeface="Arial" charset="0"/>
                  <a:cs typeface="Arial" panose="020B0604020202020204" pitchFamily="34" charset="0"/>
                </a:rPr>
                <a:t>m</a:t>
              </a:r>
              <a:r>
                <a:rPr lang="en-US" sz="1400" b="1" kern="1200" dirty="0">
                  <a:latin typeface="Arial" panose="020B0604020202020204" pitchFamily="34" charset="0"/>
                  <a:ea typeface="Arial" charset="0"/>
                  <a:cs typeface="Arial" panose="020B0604020202020204" pitchFamily="34" charset="0"/>
                </a:rPr>
                <a:t>uscular Junction (NMJ) Assessment</a:t>
              </a:r>
            </a:p>
          </p:txBody>
        </p:sp>
        <p:pic>
          <p:nvPicPr>
            <p:cNvPr id="21" name="Picture 20">
              <a:extLst>
                <a:ext uri="{FF2B5EF4-FFF2-40B4-BE49-F238E27FC236}">
                  <a16:creationId xmlns:a16="http://schemas.microsoft.com/office/drawing/2014/main" id="{571A5C9E-B4F8-8C41-8EFA-42082F19874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4453270" y="1294518"/>
              <a:ext cx="4322846" cy="1378176"/>
            </a:xfrm>
            <a:prstGeom prst="rect">
              <a:avLst/>
            </a:prstGeom>
          </p:spPr>
        </p:pic>
        <p:pic>
          <p:nvPicPr>
            <p:cNvPr id="22" name="Picture 21" descr="merge rep image 3 40x con3 mg.jpg">
              <a:extLst>
                <a:ext uri="{FF2B5EF4-FFF2-40B4-BE49-F238E27FC236}">
                  <a16:creationId xmlns:a16="http://schemas.microsoft.com/office/drawing/2014/main" id="{9094C252-D15D-9049-8822-42989741D0ED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brightnessContrast bright="40000" contrast="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96573" y="1300195"/>
              <a:ext cx="1798825" cy="1302600"/>
            </a:xfrm>
            <a:prstGeom prst="rect">
              <a:avLst/>
            </a:prstGeom>
          </p:spPr>
        </p:pic>
        <p:pic>
          <p:nvPicPr>
            <p:cNvPr id="23" name="Picture 22" descr="merge rep image 5 40x con4 sol.jpg">
              <a:extLst>
                <a:ext uri="{FF2B5EF4-FFF2-40B4-BE49-F238E27FC236}">
                  <a16:creationId xmlns:a16="http://schemas.microsoft.com/office/drawing/2014/main" id="{0AA8B152-C604-0443-B8A3-412D8E868D24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BEBA8EAE-BF5A-486C-A8C5-ECC9F3942E4B}">
                  <a14:imgProps xmlns:a14="http://schemas.microsoft.com/office/drawing/2010/main">
                    <a14:imgLayer r:embed="rId7">
                      <a14:imgEffect>
                        <a14:brightnessContrast bright="40000" contrast="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96573" y="2626396"/>
              <a:ext cx="1801256" cy="1304361"/>
            </a:xfrm>
            <a:prstGeom prst="rect">
              <a:avLst/>
            </a:prstGeom>
          </p:spPr>
        </p:pic>
        <p:pic>
          <p:nvPicPr>
            <p:cNvPr id="24" name="Picture 23" descr="merge rep image 3 40x ko2 mg.jpg">
              <a:extLst>
                <a:ext uri="{FF2B5EF4-FFF2-40B4-BE49-F238E27FC236}">
                  <a16:creationId xmlns:a16="http://schemas.microsoft.com/office/drawing/2014/main" id="{96D2D3F9-6CD3-FC43-830D-EF7B0CFF984B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BEBA8EAE-BF5A-486C-A8C5-ECC9F3942E4B}">
                  <a14:imgProps xmlns:a14="http://schemas.microsoft.com/office/drawing/2010/main">
                    <a14:imgLayer r:embed="rId9">
                      <a14:imgEffect>
                        <a14:brightnessContrast bright="40000" contrast="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519654" y="1298793"/>
              <a:ext cx="1800762" cy="1304002"/>
            </a:xfrm>
            <a:prstGeom prst="rect">
              <a:avLst/>
            </a:prstGeom>
          </p:spPr>
        </p:pic>
        <p:pic>
          <p:nvPicPr>
            <p:cNvPr id="25" name="Picture 24" descr="merge rep image 7 40x ko1 sol.jpg">
              <a:extLst>
                <a:ext uri="{FF2B5EF4-FFF2-40B4-BE49-F238E27FC236}">
                  <a16:creationId xmlns:a16="http://schemas.microsoft.com/office/drawing/2014/main" id="{F5D980FE-DCDF-E946-86AA-C4ECE67A66CD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>
              <a:extLst>
                <a:ext uri="{BEBA8EAE-BF5A-486C-A8C5-ECC9F3942E4B}">
                  <a14:imgProps xmlns:a14="http://schemas.microsoft.com/office/drawing/2010/main">
                    <a14:imgLayer r:embed="rId11">
                      <a14:imgEffect>
                        <a14:brightnessContrast bright="40000" contrast="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519655" y="2622076"/>
              <a:ext cx="1803192" cy="1310602"/>
            </a:xfrm>
            <a:prstGeom prst="rect">
              <a:avLst/>
            </a:prstGeom>
          </p:spPr>
        </p:pic>
      </p:grpSp>
      <p:sp>
        <p:nvSpPr>
          <p:cNvPr id="52" name="TextBox 51">
            <a:extLst>
              <a:ext uri="{FF2B5EF4-FFF2-40B4-BE49-F238E27FC236}">
                <a16:creationId xmlns:a16="http://schemas.microsoft.com/office/drawing/2014/main" id="{DD5E4E14-68FA-E147-94D1-726F7182CB8A}"/>
              </a:ext>
            </a:extLst>
          </p:cNvPr>
          <p:cNvSpPr txBox="1"/>
          <p:nvPr/>
        </p:nvSpPr>
        <p:spPr>
          <a:xfrm>
            <a:off x="103029" y="547279"/>
            <a:ext cx="36459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A.</a:t>
            </a: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6FC3B67F-9C71-DE48-B0AF-3D9F5A01FDD1}"/>
              </a:ext>
            </a:extLst>
          </p:cNvPr>
          <p:cNvGrpSpPr/>
          <p:nvPr/>
        </p:nvGrpSpPr>
        <p:grpSpPr>
          <a:xfrm>
            <a:off x="90911" y="3024332"/>
            <a:ext cx="3782736" cy="3844612"/>
            <a:chOff x="90911" y="3024332"/>
            <a:chExt cx="3782736" cy="3844612"/>
          </a:xfrm>
        </p:grpSpPr>
        <p:grpSp>
          <p:nvGrpSpPr>
            <p:cNvPr id="4" name="Group 3">
              <a:extLst>
                <a:ext uri="{FF2B5EF4-FFF2-40B4-BE49-F238E27FC236}">
                  <a16:creationId xmlns:a16="http://schemas.microsoft.com/office/drawing/2014/main" id="{E383C46A-4A9E-A34E-8126-8745AA0A159C}"/>
                </a:ext>
              </a:extLst>
            </p:cNvPr>
            <p:cNvGrpSpPr/>
            <p:nvPr/>
          </p:nvGrpSpPr>
          <p:grpSpPr>
            <a:xfrm>
              <a:off x="90911" y="3024332"/>
              <a:ext cx="3782736" cy="3844612"/>
              <a:chOff x="90911" y="3024332"/>
              <a:chExt cx="3782736" cy="3844612"/>
            </a:xfrm>
          </p:grpSpPr>
          <p:grpSp>
            <p:nvGrpSpPr>
              <p:cNvPr id="27" name="Group 26">
                <a:extLst>
                  <a:ext uri="{FF2B5EF4-FFF2-40B4-BE49-F238E27FC236}">
                    <a16:creationId xmlns:a16="http://schemas.microsoft.com/office/drawing/2014/main" id="{8707A374-828F-E84B-830B-D3B3CBC885A6}"/>
                  </a:ext>
                </a:extLst>
              </p:cNvPr>
              <p:cNvGrpSpPr/>
              <p:nvPr/>
            </p:nvGrpSpPr>
            <p:grpSpPr>
              <a:xfrm>
                <a:off x="90911" y="3024332"/>
                <a:ext cx="3782736" cy="3844612"/>
                <a:chOff x="50622408" y="15569082"/>
                <a:chExt cx="4128571" cy="4529708"/>
              </a:xfrm>
            </p:grpSpPr>
            <p:sp>
              <p:nvSpPr>
                <p:cNvPr id="28" name="TextBox 27">
                  <a:extLst>
                    <a:ext uri="{FF2B5EF4-FFF2-40B4-BE49-F238E27FC236}">
                      <a16:creationId xmlns:a16="http://schemas.microsoft.com/office/drawing/2014/main" id="{89013694-E4D1-0742-AA57-B4AAF9D42922}"/>
                    </a:ext>
                  </a:extLst>
                </p:cNvPr>
                <p:cNvSpPr txBox="1"/>
                <p:nvPr/>
              </p:nvSpPr>
              <p:spPr>
                <a:xfrm>
                  <a:off x="50644961" y="15570458"/>
                  <a:ext cx="397922" cy="326359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sz="1200" dirty="0">
                      <a:latin typeface="Arial" panose="020B0604020202020204" pitchFamily="34" charset="0"/>
                      <a:cs typeface="Arial" panose="020B0604020202020204" pitchFamily="34" charset="0"/>
                    </a:rPr>
                    <a:t>B.</a:t>
                  </a:r>
                </a:p>
              </p:txBody>
            </p:sp>
            <p:grpSp>
              <p:nvGrpSpPr>
                <p:cNvPr id="29" name="Group 28">
                  <a:extLst>
                    <a:ext uri="{FF2B5EF4-FFF2-40B4-BE49-F238E27FC236}">
                      <a16:creationId xmlns:a16="http://schemas.microsoft.com/office/drawing/2014/main" id="{F2808DC4-CB6D-4C45-9FC9-7568EE449139}"/>
                    </a:ext>
                  </a:extLst>
                </p:cNvPr>
                <p:cNvGrpSpPr/>
                <p:nvPr/>
              </p:nvGrpSpPr>
              <p:grpSpPr>
                <a:xfrm>
                  <a:off x="51103130" y="15569082"/>
                  <a:ext cx="3647849" cy="4471404"/>
                  <a:chOff x="5040713" y="638373"/>
                  <a:chExt cx="3984614" cy="4844541"/>
                </a:xfrm>
              </p:grpSpPr>
              <p:sp>
                <p:nvSpPr>
                  <p:cNvPr id="33" name="TextBox 32">
                    <a:extLst>
                      <a:ext uri="{FF2B5EF4-FFF2-40B4-BE49-F238E27FC236}">
                        <a16:creationId xmlns:a16="http://schemas.microsoft.com/office/drawing/2014/main" id="{F35670D5-BD28-754B-A31F-6430BA87F52A}"/>
                      </a:ext>
                    </a:extLst>
                  </p:cNvPr>
                  <p:cNvSpPr txBox="1"/>
                  <p:nvPr/>
                </p:nvSpPr>
                <p:spPr>
                  <a:xfrm>
                    <a:off x="5040713" y="638373"/>
                    <a:ext cx="3963047" cy="335838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 algn="ctr"/>
                    <a:r>
                      <a:rPr lang="en-US" sz="1200" b="1" dirty="0">
                        <a:latin typeface="Arial" panose="020B0604020202020204" pitchFamily="34" charset="0"/>
                        <a:ea typeface="Arial" charset="0"/>
                        <a:cs typeface="Arial" panose="020B0604020202020204" pitchFamily="34" charset="0"/>
                      </a:rPr>
                      <a:t>Spinal, Motor, Sensory Nerve</a:t>
                    </a:r>
                    <a:r>
                      <a:rPr lang="en-US" sz="1200" b="1" kern="1200" dirty="0">
                        <a:latin typeface="Arial" panose="020B0604020202020204" pitchFamily="34" charset="0"/>
                        <a:ea typeface="Arial" charset="0"/>
                        <a:cs typeface="Arial" panose="020B0604020202020204" pitchFamily="34" charset="0"/>
                      </a:rPr>
                      <a:t> Assessment</a:t>
                    </a:r>
                  </a:p>
                </p:txBody>
              </p:sp>
              <p:grpSp>
                <p:nvGrpSpPr>
                  <p:cNvPr id="34" name="Group 33">
                    <a:extLst>
                      <a:ext uri="{FF2B5EF4-FFF2-40B4-BE49-F238E27FC236}">
                        <a16:creationId xmlns:a16="http://schemas.microsoft.com/office/drawing/2014/main" id="{C1D53C88-9AB0-5047-BECB-0DB2D25ABA78}"/>
                      </a:ext>
                    </a:extLst>
                  </p:cNvPr>
                  <p:cNvGrpSpPr/>
                  <p:nvPr/>
                </p:nvGrpSpPr>
                <p:grpSpPr>
                  <a:xfrm>
                    <a:off x="6187784" y="964834"/>
                    <a:ext cx="2837543" cy="4518080"/>
                    <a:chOff x="2937850" y="-22963"/>
                    <a:chExt cx="3004759" cy="4626785"/>
                  </a:xfrm>
                </p:grpSpPr>
                <p:pic>
                  <p:nvPicPr>
                    <p:cNvPr id="35" name="Picture 34" descr="slide18_33-24-02_Sensory_07Jul16cohort_EB.jpg">
                      <a:extLst>
                        <a:ext uri="{FF2B5EF4-FFF2-40B4-BE49-F238E27FC236}">
                          <a16:creationId xmlns:a16="http://schemas.microsoft.com/office/drawing/2014/main" id="{FB049B18-AB3D-D641-949B-7CD140A99C08}"/>
                        </a:ext>
                      </a:extLst>
                    </p:cNvPr>
                    <p:cNvPicPr>
                      <a:picLocks noChangeAspect="1"/>
                    </p:cNvPicPr>
                    <p:nvPr/>
                  </p:nvPicPr>
                  <p:blipFill rotWithShape="1">
                    <a:blip r:embed="rId12">
                      <a:extLst>
                        <a:ext uri="{28A0092B-C50C-407E-A947-70E740481C1C}">
                          <a14:useLocalDpi xmlns:a14="http://schemas.microsoft.com/office/drawing/2010/main" val="0"/>
                        </a:ext>
                      </a:extLst>
                    </a:blip>
                    <a:srcRect l="17168"/>
                    <a:stretch/>
                  </p:blipFill>
                  <p:spPr>
                    <a:xfrm>
                      <a:off x="4447973" y="3250517"/>
                      <a:ext cx="1494636" cy="1353305"/>
                    </a:xfrm>
                    <a:prstGeom prst="rect">
                      <a:avLst/>
                    </a:prstGeom>
                    <a:ln>
                      <a:solidFill>
                        <a:schemeClr val="tx1"/>
                      </a:solidFill>
                    </a:ln>
                  </p:spPr>
                </p:pic>
                <p:pic>
                  <p:nvPicPr>
                    <p:cNvPr id="36" name="Picture 35" descr="slide15_33-23-06_Sensory_07Jul16cohort_EB.jpg">
                      <a:extLst>
                        <a:ext uri="{FF2B5EF4-FFF2-40B4-BE49-F238E27FC236}">
                          <a16:creationId xmlns:a16="http://schemas.microsoft.com/office/drawing/2014/main" id="{F3DE6D2D-A26D-9F4C-9E4C-4F9CDE7F84DE}"/>
                        </a:ext>
                      </a:extLst>
                    </p:cNvPr>
                    <p:cNvPicPr>
                      <a:picLocks noChangeAspect="1"/>
                    </p:cNvPicPr>
                    <p:nvPr/>
                  </p:nvPicPr>
                  <p:blipFill rotWithShape="1">
                    <a:blip r:embed="rId13">
                      <a:extLst>
                        <a:ext uri="{28A0092B-C50C-407E-A947-70E740481C1C}">
                          <a14:useLocalDpi xmlns:a14="http://schemas.microsoft.com/office/drawing/2010/main" val="0"/>
                        </a:ext>
                      </a:extLst>
                    </a:blip>
                    <a:srcRect l="27675" t="-1" r="7381" b="14021"/>
                    <a:stretch/>
                  </p:blipFill>
                  <p:spPr>
                    <a:xfrm>
                      <a:off x="2937850" y="3250516"/>
                      <a:ext cx="1424939" cy="1353305"/>
                    </a:xfrm>
                    <a:prstGeom prst="rect">
                      <a:avLst/>
                    </a:prstGeom>
                    <a:ln>
                      <a:solidFill>
                        <a:schemeClr val="tx1"/>
                      </a:solidFill>
                    </a:ln>
                  </p:spPr>
                </p:pic>
                <p:pic>
                  <p:nvPicPr>
                    <p:cNvPr id="37" name="Picture 36" descr="slide14_33-23-06_Motor_07Jul16cohort_EB_Combined.jpg">
                      <a:extLst>
                        <a:ext uri="{FF2B5EF4-FFF2-40B4-BE49-F238E27FC236}">
                          <a16:creationId xmlns:a16="http://schemas.microsoft.com/office/drawing/2014/main" id="{BCE8682D-CB6D-8B4A-8D17-CDCDF9E2443F}"/>
                        </a:ext>
                      </a:extLst>
                    </p:cNvPr>
                    <p:cNvPicPr>
                      <a:picLocks noChangeAspect="1"/>
                    </p:cNvPicPr>
                    <p:nvPr/>
                  </p:nvPicPr>
                  <p:blipFill>
                    <a:blip r:embed="rId14">
                      <a:extLst>
                        <a:ext uri="{28A0092B-C50C-407E-A947-70E740481C1C}">
                          <a14:useLocalDpi xmlns:a14="http://schemas.microsoft.com/office/drawing/2010/main" val="0"/>
                        </a:ext>
                      </a:extLst>
                    </a:blip>
                    <a:stretch>
                      <a:fillRect/>
                    </a:stretch>
                  </p:blipFill>
                  <p:spPr>
                    <a:xfrm>
                      <a:off x="2937850" y="1720453"/>
                      <a:ext cx="1526394" cy="1455812"/>
                    </a:xfrm>
                    <a:prstGeom prst="rect">
                      <a:avLst/>
                    </a:prstGeom>
                    <a:ln>
                      <a:solidFill>
                        <a:schemeClr val="tx1"/>
                      </a:solidFill>
                    </a:ln>
                  </p:spPr>
                </p:pic>
                <p:pic>
                  <p:nvPicPr>
                    <p:cNvPr id="38" name="Picture 37" descr="slide5_33-22-01_Motor_07Jul16cohort_EB_combined.jpg">
                      <a:extLst>
                        <a:ext uri="{FF2B5EF4-FFF2-40B4-BE49-F238E27FC236}">
                          <a16:creationId xmlns:a16="http://schemas.microsoft.com/office/drawing/2014/main" id="{2DE3D9F8-0FE5-1A4F-9211-3B8E8D52FB0D}"/>
                        </a:ext>
                      </a:extLst>
                    </p:cNvPr>
                    <p:cNvPicPr>
                      <a:picLocks noChangeAspect="1"/>
                    </p:cNvPicPr>
                    <p:nvPr/>
                  </p:nvPicPr>
                  <p:blipFill rotWithShape="1">
                    <a:blip r:embed="rId15">
                      <a:extLst>
                        <a:ext uri="{28A0092B-C50C-407E-A947-70E740481C1C}">
                          <a14:useLocalDpi xmlns:a14="http://schemas.microsoft.com/office/drawing/2010/main" val="0"/>
                        </a:ext>
                      </a:extLst>
                    </a:blip>
                    <a:srcRect l="4419" r="2682"/>
                    <a:stretch/>
                  </p:blipFill>
                  <p:spPr>
                    <a:xfrm>
                      <a:off x="4534734" y="1720453"/>
                      <a:ext cx="1407875" cy="1455811"/>
                    </a:xfrm>
                    <a:prstGeom prst="rect">
                      <a:avLst/>
                    </a:prstGeom>
                    <a:ln>
                      <a:solidFill>
                        <a:schemeClr val="tx1"/>
                      </a:solidFill>
                    </a:ln>
                  </p:spPr>
                </p:pic>
                <p:pic>
                  <p:nvPicPr>
                    <p:cNvPr id="39" name="Picture 38" descr="slide13_33-23-06_L5ventralroot_07Jul16_EB_Edited.jpg">
                      <a:extLst>
                        <a:ext uri="{FF2B5EF4-FFF2-40B4-BE49-F238E27FC236}">
                          <a16:creationId xmlns:a16="http://schemas.microsoft.com/office/drawing/2014/main" id="{A51E3407-435F-4946-B47F-0D510F8933E4}"/>
                        </a:ext>
                      </a:extLst>
                    </p:cNvPr>
                    <p:cNvPicPr>
                      <a:picLocks noChangeAspect="1"/>
                    </p:cNvPicPr>
                    <p:nvPr/>
                  </p:nvPicPr>
                  <p:blipFill>
                    <a:blip r:embed="rId16">
                      <a:extLst>
                        <a:ext uri="{28A0092B-C50C-407E-A947-70E740481C1C}">
                          <a14:useLocalDpi xmlns:a14="http://schemas.microsoft.com/office/drawing/2010/main" val="0"/>
                        </a:ext>
                      </a:extLst>
                    </a:blip>
                    <a:stretch>
                      <a:fillRect/>
                    </a:stretch>
                  </p:blipFill>
                  <p:spPr>
                    <a:xfrm>
                      <a:off x="2937850" y="336308"/>
                      <a:ext cx="1344709" cy="1315073"/>
                    </a:xfrm>
                    <a:prstGeom prst="rect">
                      <a:avLst/>
                    </a:prstGeom>
                    <a:ln>
                      <a:solidFill>
                        <a:schemeClr val="tx1"/>
                      </a:solidFill>
                    </a:ln>
                  </p:spPr>
                </p:pic>
                <p:pic>
                  <p:nvPicPr>
                    <p:cNvPr id="40" name="Picture 39" descr="slide10_33-23-05_L5ventralroot_07Jul16cohort_EB.jpg">
                      <a:extLst>
                        <a:ext uri="{FF2B5EF4-FFF2-40B4-BE49-F238E27FC236}">
                          <a16:creationId xmlns:a16="http://schemas.microsoft.com/office/drawing/2014/main" id="{EBBB7E10-D7BD-724B-8923-2F2517BC16BE}"/>
                        </a:ext>
                      </a:extLst>
                    </p:cNvPr>
                    <p:cNvPicPr>
                      <a:picLocks noChangeAspect="1"/>
                    </p:cNvPicPr>
                    <p:nvPr/>
                  </p:nvPicPr>
                  <p:blipFill rotWithShape="1">
                    <a:blip r:embed="rId17">
                      <a:extLst>
                        <a:ext uri="{28A0092B-C50C-407E-A947-70E740481C1C}">
                          <a14:useLocalDpi xmlns:a14="http://schemas.microsoft.com/office/drawing/2010/main" val="0"/>
                        </a:ext>
                      </a:extLst>
                    </a:blip>
                    <a:srcRect l="10296"/>
                    <a:stretch/>
                  </p:blipFill>
                  <p:spPr>
                    <a:xfrm>
                      <a:off x="4362789" y="330522"/>
                      <a:ext cx="1579820" cy="1320859"/>
                    </a:xfrm>
                    <a:prstGeom prst="rect">
                      <a:avLst/>
                    </a:prstGeom>
                    <a:ln>
                      <a:solidFill>
                        <a:schemeClr val="tx1"/>
                      </a:solidFill>
                    </a:ln>
                  </p:spPr>
                </p:pic>
                <p:sp>
                  <p:nvSpPr>
                    <p:cNvPr id="41" name="Rectangle 40">
                      <a:extLst>
                        <a:ext uri="{FF2B5EF4-FFF2-40B4-BE49-F238E27FC236}">
                          <a16:creationId xmlns:a16="http://schemas.microsoft.com/office/drawing/2014/main" id="{987173F1-A337-0D47-807C-99FD9E8E46CB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3345795" y="-13358"/>
                      <a:ext cx="608541" cy="343918"/>
                    </a:xfrm>
                    <a:prstGeom prst="rect">
                      <a:avLst/>
                    </a:prstGeom>
                  </p:spPr>
                  <p:txBody>
                    <a:bodyPr wrap="none">
                      <a:spAutoFit/>
                    </a:bodyPr>
                    <a:lstStyle/>
                    <a:p>
                      <a:r>
                        <a:rPr lang="en-US" sz="1200" kern="1200" dirty="0">
                          <a:latin typeface="Arial" panose="020B0604020202020204" pitchFamily="34" charset="0"/>
                          <a:ea typeface="Arial" charset="0"/>
                          <a:cs typeface="Arial" panose="020B0604020202020204" pitchFamily="34" charset="0"/>
                        </a:rPr>
                        <a:t>CON</a:t>
                      </a:r>
                    </a:p>
                  </p:txBody>
                </p:sp>
                <p:sp>
                  <p:nvSpPr>
                    <p:cNvPr id="42" name="Rectangle 41">
                      <a:extLst>
                        <a:ext uri="{FF2B5EF4-FFF2-40B4-BE49-F238E27FC236}">
                          <a16:creationId xmlns:a16="http://schemas.microsoft.com/office/drawing/2014/main" id="{F9F645D1-B540-5143-AA90-EA5615119487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4860006" y="-22963"/>
                      <a:ext cx="471332" cy="343918"/>
                    </a:xfrm>
                    <a:prstGeom prst="rect">
                      <a:avLst/>
                    </a:prstGeom>
                  </p:spPr>
                  <p:txBody>
                    <a:bodyPr wrap="none">
                      <a:spAutoFit/>
                    </a:bodyPr>
                    <a:lstStyle/>
                    <a:p>
                      <a:r>
                        <a:rPr lang="en-US" sz="1200" kern="1200" dirty="0">
                          <a:latin typeface="Arial" panose="020B0604020202020204" pitchFamily="34" charset="0"/>
                          <a:ea typeface="Arial" charset="0"/>
                          <a:cs typeface="Arial" panose="020B0604020202020204" pitchFamily="34" charset="0"/>
                        </a:rPr>
                        <a:t>KO</a:t>
                      </a:r>
                    </a:p>
                  </p:txBody>
                </p:sp>
              </p:grpSp>
            </p:grpSp>
            <p:pic>
              <p:nvPicPr>
                <p:cNvPr id="30" name="Picture 29">
                  <a:extLst>
                    <a:ext uri="{FF2B5EF4-FFF2-40B4-BE49-F238E27FC236}">
                      <a16:creationId xmlns:a16="http://schemas.microsoft.com/office/drawing/2014/main" id="{7382200F-7253-7143-930D-95C23B0D361B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18"/>
                <a:stretch>
                  <a:fillRect/>
                </a:stretch>
              </p:blipFill>
              <p:spPr>
                <a:xfrm>
                  <a:off x="50622408" y="16159190"/>
                  <a:ext cx="1508916" cy="1239229"/>
                </a:xfrm>
                <a:prstGeom prst="rect">
                  <a:avLst/>
                </a:prstGeom>
              </p:spPr>
            </p:pic>
            <p:pic>
              <p:nvPicPr>
                <p:cNvPr id="31" name="Picture 30">
                  <a:extLst>
                    <a:ext uri="{FF2B5EF4-FFF2-40B4-BE49-F238E27FC236}">
                      <a16:creationId xmlns:a16="http://schemas.microsoft.com/office/drawing/2014/main" id="{45DEB1AF-9769-3249-8D72-F76FA300C4FF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19"/>
                <a:stretch>
                  <a:fillRect/>
                </a:stretch>
              </p:blipFill>
              <p:spPr>
                <a:xfrm>
                  <a:off x="50623124" y="17499765"/>
                  <a:ext cx="1508199" cy="1226537"/>
                </a:xfrm>
                <a:prstGeom prst="rect">
                  <a:avLst/>
                </a:prstGeom>
              </p:spPr>
            </p:pic>
            <p:pic>
              <p:nvPicPr>
                <p:cNvPr id="32" name="Picture 31">
                  <a:extLst>
                    <a:ext uri="{FF2B5EF4-FFF2-40B4-BE49-F238E27FC236}">
                      <a16:creationId xmlns:a16="http://schemas.microsoft.com/office/drawing/2014/main" id="{36A5D539-D02C-3C4B-AC64-6F699088B378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20"/>
                <a:stretch>
                  <a:fillRect/>
                </a:stretch>
              </p:blipFill>
              <p:spPr>
                <a:xfrm>
                  <a:off x="50623124" y="18813460"/>
                  <a:ext cx="1508198" cy="1285330"/>
                </a:xfrm>
                <a:prstGeom prst="rect">
                  <a:avLst/>
                </a:prstGeom>
              </p:spPr>
            </p:pic>
          </p:grpSp>
          <p:sp>
            <p:nvSpPr>
              <p:cNvPr id="2" name="TextBox 1">
                <a:extLst>
                  <a:ext uri="{FF2B5EF4-FFF2-40B4-BE49-F238E27FC236}">
                    <a16:creationId xmlns:a16="http://schemas.microsoft.com/office/drawing/2014/main" id="{658205B2-C11B-9241-A51F-C7C5862B7B77}"/>
                  </a:ext>
                </a:extLst>
              </p:cNvPr>
              <p:cNvSpPr txBox="1"/>
              <p:nvPr/>
            </p:nvSpPr>
            <p:spPr>
              <a:xfrm>
                <a:off x="769812" y="3681457"/>
                <a:ext cx="673240" cy="215444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 rtlCol="0">
                <a:spAutoFit/>
              </a:bodyPr>
              <a:lstStyle/>
              <a:p>
                <a:r>
                  <a:rPr lang="en-US" sz="800" i="1" dirty="0">
                    <a:latin typeface="Arial" panose="020B0604020202020204" pitchFamily="34" charset="0"/>
                    <a:cs typeface="Arial" panose="020B0604020202020204" pitchFamily="34" charset="0"/>
                  </a:rPr>
                  <a:t>p=0.7344</a:t>
                </a:r>
              </a:p>
            </p:txBody>
          </p:sp>
          <p:sp>
            <p:nvSpPr>
              <p:cNvPr id="44" name="TextBox 43">
                <a:extLst>
                  <a:ext uri="{FF2B5EF4-FFF2-40B4-BE49-F238E27FC236}">
                    <a16:creationId xmlns:a16="http://schemas.microsoft.com/office/drawing/2014/main" id="{F992BCAA-B1A0-C342-97E6-A2499CCAF35F}"/>
                  </a:ext>
                </a:extLst>
              </p:cNvPr>
              <p:cNvSpPr txBox="1"/>
              <p:nvPr/>
            </p:nvSpPr>
            <p:spPr>
              <a:xfrm>
                <a:off x="922212" y="5113033"/>
                <a:ext cx="396919" cy="131861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 rtlCol="0">
                <a:spAutoFit/>
              </a:bodyPr>
              <a:lstStyle/>
              <a:p>
                <a:endParaRPr lang="en-US" sz="800" i="1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45" name="TextBox 44">
                <a:extLst>
                  <a:ext uri="{FF2B5EF4-FFF2-40B4-BE49-F238E27FC236}">
                    <a16:creationId xmlns:a16="http://schemas.microsoft.com/office/drawing/2014/main" id="{BBA35D48-B178-6E4B-80CE-AFF729733606}"/>
                  </a:ext>
                </a:extLst>
              </p:cNvPr>
              <p:cNvSpPr txBox="1"/>
              <p:nvPr/>
            </p:nvSpPr>
            <p:spPr>
              <a:xfrm>
                <a:off x="992673" y="5936379"/>
                <a:ext cx="326458" cy="65931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 rtlCol="0">
                <a:spAutoFit/>
              </a:bodyPr>
              <a:lstStyle/>
              <a:p>
                <a:endParaRPr lang="en-US" sz="800" i="1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43" name="TextBox 42">
                <a:extLst>
                  <a:ext uri="{FF2B5EF4-FFF2-40B4-BE49-F238E27FC236}">
                    <a16:creationId xmlns:a16="http://schemas.microsoft.com/office/drawing/2014/main" id="{8111067D-072F-EF47-8D2E-9723197C0B35}"/>
                  </a:ext>
                </a:extLst>
              </p:cNvPr>
              <p:cNvSpPr txBox="1"/>
              <p:nvPr/>
            </p:nvSpPr>
            <p:spPr>
              <a:xfrm>
                <a:off x="864106" y="5104217"/>
                <a:ext cx="638291" cy="21544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800" i="1" dirty="0">
                    <a:latin typeface="Arial" panose="020B0604020202020204" pitchFamily="34" charset="0"/>
                    <a:cs typeface="Arial" panose="020B0604020202020204" pitchFamily="34" charset="0"/>
                  </a:rPr>
                  <a:t>p=0.3363</a:t>
                </a:r>
              </a:p>
            </p:txBody>
          </p:sp>
        </p:grpSp>
        <p:sp>
          <p:nvSpPr>
            <p:cNvPr id="46" name="TextBox 45">
              <a:extLst>
                <a:ext uri="{FF2B5EF4-FFF2-40B4-BE49-F238E27FC236}">
                  <a16:creationId xmlns:a16="http://schemas.microsoft.com/office/drawing/2014/main" id="{F32FDB18-60C4-CC41-9238-3E6640D72467}"/>
                </a:ext>
              </a:extLst>
            </p:cNvPr>
            <p:cNvSpPr txBox="1"/>
            <p:nvPr/>
          </p:nvSpPr>
          <p:spPr>
            <a:xfrm>
              <a:off x="381421" y="5916715"/>
              <a:ext cx="638291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800" i="1" dirty="0">
                  <a:latin typeface="Arial" panose="020B0604020202020204" pitchFamily="34" charset="0"/>
                  <a:cs typeface="Arial" panose="020B0604020202020204" pitchFamily="34" charset="0"/>
                </a:rPr>
                <a:t>p=0.1469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90152284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3" name="Picture 4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71454" y="2251139"/>
            <a:ext cx="1804356" cy="1492760"/>
          </a:xfrm>
          <a:prstGeom prst="rect">
            <a:avLst/>
          </a:prstGeom>
        </p:spPr>
      </p:pic>
      <p:pic>
        <p:nvPicPr>
          <p:cNvPr id="44" name="Picture 4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60061" y="777977"/>
            <a:ext cx="1794729" cy="1500394"/>
          </a:xfrm>
          <a:prstGeom prst="rect">
            <a:avLst/>
          </a:prstGeom>
        </p:spPr>
      </p:pic>
      <p:sp>
        <p:nvSpPr>
          <p:cNvPr id="49" name="TextBox 48"/>
          <p:cNvSpPr txBox="1"/>
          <p:nvPr/>
        </p:nvSpPr>
        <p:spPr>
          <a:xfrm>
            <a:off x="125403" y="679038"/>
            <a:ext cx="52488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>
                <a:latin typeface="Arial"/>
                <a:cs typeface="Arial"/>
              </a:rPr>
              <a:t>A.</a:t>
            </a:r>
          </a:p>
        </p:txBody>
      </p:sp>
      <p:grpSp>
        <p:nvGrpSpPr>
          <p:cNvPr id="109" name="Group 108"/>
          <p:cNvGrpSpPr/>
          <p:nvPr/>
        </p:nvGrpSpPr>
        <p:grpSpPr>
          <a:xfrm>
            <a:off x="4169424" y="2173268"/>
            <a:ext cx="1636819" cy="1522896"/>
            <a:chOff x="8065149" y="-40269"/>
            <a:chExt cx="1408292" cy="1262605"/>
          </a:xfrm>
        </p:grpSpPr>
        <p:sp>
          <p:nvSpPr>
            <p:cNvPr id="118" name="Rectangle 117"/>
            <p:cNvSpPr/>
            <p:nvPr/>
          </p:nvSpPr>
          <p:spPr>
            <a:xfrm>
              <a:off x="8931140" y="-40269"/>
              <a:ext cx="542301" cy="20413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sz="1000" b="1" dirty="0">
                  <a:latin typeface="Arial" charset="0"/>
                </a:rPr>
                <a:t>PGP9.5</a:t>
              </a:r>
              <a:endParaRPr lang="en-US" sz="1000" dirty="0">
                <a:effectLst/>
                <a:latin typeface="Arial" charset="0"/>
              </a:endParaRPr>
            </a:p>
          </p:txBody>
        </p:sp>
        <p:sp>
          <p:nvSpPr>
            <p:cNvPr id="119" name="Rectangle 118"/>
            <p:cNvSpPr/>
            <p:nvPr/>
          </p:nvSpPr>
          <p:spPr>
            <a:xfrm rot="16200000">
              <a:off x="7543767" y="489109"/>
              <a:ext cx="1254609" cy="21184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sz="1000" b="1" dirty="0">
                  <a:latin typeface="Arial" charset="0"/>
                </a:rPr>
                <a:t>PGP9.5/</a:t>
              </a:r>
              <a:r>
                <a:rPr lang="en-US" sz="1000" dirty="0">
                  <a:latin typeface="Symbol" charset="2"/>
                </a:rPr>
                <a:t>β</a:t>
              </a:r>
              <a:r>
                <a:rPr lang="en-US" sz="1000" b="1" dirty="0">
                  <a:latin typeface="Arial" charset="0"/>
                </a:rPr>
                <a:t>-Tubulin</a:t>
              </a:r>
              <a:endParaRPr lang="en-US" sz="1000" dirty="0">
                <a:effectLst/>
                <a:latin typeface="Arial" charset="0"/>
              </a:endParaRPr>
            </a:p>
          </p:txBody>
        </p:sp>
      </p:grpSp>
      <p:grpSp>
        <p:nvGrpSpPr>
          <p:cNvPr id="110" name="Group 109"/>
          <p:cNvGrpSpPr/>
          <p:nvPr/>
        </p:nvGrpSpPr>
        <p:grpSpPr>
          <a:xfrm>
            <a:off x="0" y="2649065"/>
            <a:ext cx="3959828" cy="1001290"/>
            <a:chOff x="4706479" y="65220"/>
            <a:chExt cx="3959828" cy="1001290"/>
          </a:xfrm>
        </p:grpSpPr>
        <p:sp>
          <p:nvSpPr>
            <p:cNvPr id="112" name="Shape 1257"/>
            <p:cNvSpPr txBox="1"/>
            <p:nvPr/>
          </p:nvSpPr>
          <p:spPr>
            <a:xfrm>
              <a:off x="4706479" y="469666"/>
              <a:ext cx="995539" cy="326052"/>
            </a:xfrm>
            <a:prstGeom prst="rect">
              <a:avLst/>
            </a:prstGeom>
            <a:noFill/>
            <a:ln>
              <a:noFill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ct val="25000"/>
                <a:buFont typeface="Arial"/>
                <a:buNone/>
              </a:pPr>
              <a:r>
                <a:rPr lang="en-US" sz="1200" b="0" i="0" u="none" strike="noStrike" cap="none" dirty="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β-Tubulin</a:t>
              </a:r>
            </a:p>
          </p:txBody>
        </p:sp>
        <p:sp>
          <p:nvSpPr>
            <p:cNvPr id="113" name="Shape 1258"/>
            <p:cNvSpPr txBox="1"/>
            <p:nvPr/>
          </p:nvSpPr>
          <p:spPr>
            <a:xfrm>
              <a:off x="4953263" y="65220"/>
              <a:ext cx="722421" cy="226666"/>
            </a:xfrm>
            <a:prstGeom prst="rect">
              <a:avLst/>
            </a:prstGeom>
            <a:noFill/>
            <a:ln>
              <a:noFill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ct val="25000"/>
                <a:buFont typeface="Arial"/>
                <a:buNone/>
              </a:pPr>
              <a:r>
                <a:rPr lang="en-US" sz="1200" b="0" i="0" u="none" strike="noStrike" cap="none" dirty="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PGP9.5</a:t>
              </a:r>
            </a:p>
          </p:txBody>
        </p:sp>
        <p:sp>
          <p:nvSpPr>
            <p:cNvPr id="114" name="Shape 1261"/>
            <p:cNvSpPr txBox="1"/>
            <p:nvPr/>
          </p:nvSpPr>
          <p:spPr>
            <a:xfrm>
              <a:off x="6049213" y="841180"/>
              <a:ext cx="566045" cy="215239"/>
            </a:xfrm>
            <a:prstGeom prst="rect">
              <a:avLst/>
            </a:prstGeom>
            <a:noFill/>
            <a:ln>
              <a:noFill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ct val="25000"/>
                <a:buFont typeface="Century Gothic"/>
                <a:buNone/>
              </a:pPr>
              <a:r>
                <a:rPr lang="en-US" sz="1200" b="0" i="0" u="none" strike="noStrike" cap="none" dirty="0">
                  <a:solidFill>
                    <a:schemeClr val="dk1"/>
                  </a:solidFill>
                  <a:latin typeface="Arial"/>
                  <a:ea typeface="Century Gothic"/>
                  <a:cs typeface="Arial"/>
                  <a:sym typeface="Century Gothic"/>
                </a:rPr>
                <a:t>CON</a:t>
              </a:r>
            </a:p>
          </p:txBody>
        </p:sp>
        <p:sp>
          <p:nvSpPr>
            <p:cNvPr id="115" name="Shape 1262"/>
            <p:cNvSpPr txBox="1"/>
            <p:nvPr/>
          </p:nvSpPr>
          <p:spPr>
            <a:xfrm>
              <a:off x="7594990" y="842076"/>
              <a:ext cx="424885" cy="224434"/>
            </a:xfrm>
            <a:prstGeom prst="rect">
              <a:avLst/>
            </a:prstGeom>
            <a:noFill/>
            <a:ln>
              <a:noFill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ct val="25000"/>
                <a:buFont typeface="Century Gothic"/>
                <a:buNone/>
              </a:pPr>
              <a:r>
                <a:rPr lang="en-US" sz="1200" b="0" i="0" u="none" strike="noStrike" cap="none" dirty="0">
                  <a:solidFill>
                    <a:schemeClr val="dk1"/>
                  </a:solidFill>
                  <a:latin typeface="Arial"/>
                  <a:ea typeface="Century Gothic"/>
                  <a:cs typeface="Arial"/>
                  <a:sym typeface="Century Gothic"/>
                </a:rPr>
                <a:t>KO</a:t>
              </a:r>
            </a:p>
          </p:txBody>
        </p:sp>
        <p:cxnSp>
          <p:nvCxnSpPr>
            <p:cNvPr id="116" name="Straight Connector 115"/>
            <p:cNvCxnSpPr/>
            <p:nvPr/>
          </p:nvCxnSpPr>
          <p:spPr>
            <a:xfrm>
              <a:off x="5661934" y="822039"/>
              <a:ext cx="1234074" cy="4214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7" name="Straight Connector 116"/>
            <p:cNvCxnSpPr/>
            <p:nvPr/>
          </p:nvCxnSpPr>
          <p:spPr>
            <a:xfrm flipV="1">
              <a:off x="6948559" y="826253"/>
              <a:ext cx="1717748" cy="1025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11" name="TextBox 110"/>
          <p:cNvSpPr txBox="1"/>
          <p:nvPr/>
        </p:nvSpPr>
        <p:spPr>
          <a:xfrm>
            <a:off x="1430599" y="2323842"/>
            <a:ext cx="204562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b="1" dirty="0">
                <a:latin typeface="Arial"/>
                <a:cs typeface="Arial"/>
              </a:rPr>
              <a:t>BAT 7-day cold (males)</a:t>
            </a:r>
          </a:p>
        </p:txBody>
      </p:sp>
      <p:sp>
        <p:nvSpPr>
          <p:cNvPr id="58" name="Rectangle 57"/>
          <p:cNvSpPr/>
          <p:nvPr/>
        </p:nvSpPr>
        <p:spPr>
          <a:xfrm>
            <a:off x="4631832" y="642457"/>
            <a:ext cx="1545616" cy="2462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000" b="1" dirty="0">
                <a:latin typeface="Arial"/>
                <a:cs typeface="Arial"/>
              </a:rPr>
              <a:t>Tyrosine Hydroxylase </a:t>
            </a:r>
            <a:endParaRPr lang="en-US" sz="1000" dirty="0">
              <a:latin typeface="Arial"/>
              <a:cs typeface="Arial"/>
            </a:endParaRPr>
          </a:p>
        </p:txBody>
      </p:sp>
      <p:sp>
        <p:nvSpPr>
          <p:cNvPr id="59" name="Rectangle 58"/>
          <p:cNvSpPr/>
          <p:nvPr/>
        </p:nvSpPr>
        <p:spPr>
          <a:xfrm rot="16200000">
            <a:off x="3835050" y="1323665"/>
            <a:ext cx="1003801" cy="2462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000" b="1" dirty="0">
                <a:solidFill>
                  <a:prstClr val="black"/>
                </a:solidFill>
                <a:latin typeface="ArialMT" charset="0"/>
              </a:rPr>
              <a:t>TH/ </a:t>
            </a:r>
            <a:r>
              <a:rPr lang="en-US" sz="1000" dirty="0">
                <a:solidFill>
                  <a:prstClr val="black"/>
                </a:solidFill>
                <a:latin typeface="Symbol" charset="2"/>
              </a:rPr>
              <a:t>β</a:t>
            </a:r>
            <a:r>
              <a:rPr lang="en-US" sz="1000" b="1" dirty="0">
                <a:solidFill>
                  <a:prstClr val="black"/>
                </a:solidFill>
                <a:latin typeface="ArialMT" charset="0"/>
              </a:rPr>
              <a:t>-Tubulin</a:t>
            </a:r>
            <a:endParaRPr lang="en-US" sz="1000" dirty="0"/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8DF37F14-C12C-1943-A8D0-7DBE7AE1646C}"/>
              </a:ext>
            </a:extLst>
          </p:cNvPr>
          <p:cNvGrpSpPr/>
          <p:nvPr/>
        </p:nvGrpSpPr>
        <p:grpSpPr>
          <a:xfrm>
            <a:off x="150899" y="679038"/>
            <a:ext cx="3808930" cy="1614174"/>
            <a:chOff x="461968" y="617135"/>
            <a:chExt cx="3305108" cy="1169707"/>
          </a:xfrm>
        </p:grpSpPr>
        <p:pic>
          <p:nvPicPr>
            <p:cNvPr id="152" name="Shape 1256"/>
            <p:cNvPicPr preferRelativeResize="0"/>
            <p:nvPr/>
          </p:nvPicPr>
          <p:blipFill rotWithShape="1">
            <a:blip r:embed="rId4">
              <a:alphaModFix/>
            </a:blip>
            <a:srcRect l="1577" t="28658" b="14215"/>
            <a:stretch/>
          </p:blipFill>
          <p:spPr>
            <a:xfrm>
              <a:off x="1125233" y="1178968"/>
              <a:ext cx="2636025" cy="350189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53" name="Shape 1257"/>
            <p:cNvSpPr txBox="1"/>
            <p:nvPr/>
          </p:nvSpPr>
          <p:spPr>
            <a:xfrm>
              <a:off x="461968" y="1273106"/>
              <a:ext cx="732916" cy="296792"/>
            </a:xfrm>
            <a:prstGeom prst="rect">
              <a:avLst/>
            </a:prstGeom>
            <a:noFill/>
            <a:ln>
              <a:noFill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ct val="25000"/>
                <a:buFont typeface="Arial"/>
                <a:buNone/>
              </a:pPr>
              <a:r>
                <a:rPr lang="en-US" sz="1200" b="0" i="0" u="none" strike="noStrike" cap="none" dirty="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β-Tubulin</a:t>
              </a:r>
            </a:p>
          </p:txBody>
        </p:sp>
        <p:sp>
          <p:nvSpPr>
            <p:cNvPr id="155" name="Shape 1261"/>
            <p:cNvSpPr txBox="1"/>
            <p:nvPr/>
          </p:nvSpPr>
          <p:spPr>
            <a:xfrm>
              <a:off x="1408255" y="1571603"/>
              <a:ext cx="566045" cy="215239"/>
            </a:xfrm>
            <a:prstGeom prst="rect">
              <a:avLst/>
            </a:prstGeom>
            <a:noFill/>
            <a:ln>
              <a:noFill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ct val="25000"/>
                <a:buFont typeface="Century Gothic"/>
                <a:buNone/>
              </a:pPr>
              <a:r>
                <a:rPr lang="en-US" sz="1200" b="0" i="0" u="none" strike="noStrike" cap="none" dirty="0">
                  <a:solidFill>
                    <a:schemeClr val="dk1"/>
                  </a:solidFill>
                  <a:latin typeface="Arial"/>
                  <a:ea typeface="Century Gothic"/>
                  <a:cs typeface="Arial"/>
                  <a:sym typeface="Century Gothic"/>
                </a:rPr>
                <a:t>CON</a:t>
              </a:r>
            </a:p>
          </p:txBody>
        </p:sp>
        <p:sp>
          <p:nvSpPr>
            <p:cNvPr id="156" name="Shape 1262"/>
            <p:cNvSpPr txBox="1"/>
            <p:nvPr/>
          </p:nvSpPr>
          <p:spPr>
            <a:xfrm>
              <a:off x="2780642" y="1558898"/>
              <a:ext cx="424885" cy="224434"/>
            </a:xfrm>
            <a:prstGeom prst="rect">
              <a:avLst/>
            </a:prstGeom>
            <a:noFill/>
            <a:ln>
              <a:noFill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ct val="25000"/>
                <a:buFont typeface="Century Gothic"/>
                <a:buNone/>
              </a:pPr>
              <a:r>
                <a:rPr lang="en-US" sz="1200" b="0" i="0" u="none" strike="noStrike" cap="none" dirty="0">
                  <a:solidFill>
                    <a:schemeClr val="dk1"/>
                  </a:solidFill>
                  <a:latin typeface="Arial"/>
                  <a:ea typeface="Century Gothic"/>
                  <a:cs typeface="Arial"/>
                  <a:sym typeface="Century Gothic"/>
                </a:rPr>
                <a:t>KO</a:t>
              </a:r>
            </a:p>
          </p:txBody>
        </p:sp>
        <p:cxnSp>
          <p:nvCxnSpPr>
            <p:cNvPr id="157" name="Straight Connector 156"/>
            <p:cNvCxnSpPr/>
            <p:nvPr/>
          </p:nvCxnSpPr>
          <p:spPr>
            <a:xfrm>
              <a:off x="1164878" y="1538722"/>
              <a:ext cx="1063116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8" name="Straight Connector 157"/>
            <p:cNvCxnSpPr/>
            <p:nvPr/>
          </p:nvCxnSpPr>
          <p:spPr>
            <a:xfrm>
              <a:off x="2298869" y="1538722"/>
              <a:ext cx="1407871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50" name="TextBox 49"/>
            <p:cNvSpPr txBox="1"/>
            <p:nvPr/>
          </p:nvSpPr>
          <p:spPr>
            <a:xfrm>
              <a:off x="1585499" y="617135"/>
              <a:ext cx="1943685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200" b="1" dirty="0">
                  <a:latin typeface="Arial"/>
                  <a:cs typeface="Arial"/>
                </a:rPr>
                <a:t>BAT 7-day cold (males)</a:t>
              </a:r>
            </a:p>
          </p:txBody>
        </p:sp>
        <p:sp>
          <p:nvSpPr>
            <p:cNvPr id="55" name="Shape 1258"/>
            <p:cNvSpPr txBox="1"/>
            <p:nvPr/>
          </p:nvSpPr>
          <p:spPr>
            <a:xfrm>
              <a:off x="513920" y="888957"/>
              <a:ext cx="722421" cy="226666"/>
            </a:xfrm>
            <a:prstGeom prst="rect">
              <a:avLst/>
            </a:prstGeom>
            <a:noFill/>
            <a:ln>
              <a:noFill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ct val="25000"/>
                <a:buFont typeface="Arial"/>
                <a:buNone/>
              </a:pPr>
              <a:r>
                <a:rPr lang="en-US" sz="1200" b="0" i="0" u="none" strike="noStrike" cap="none" dirty="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TH</a:t>
              </a:r>
            </a:p>
          </p:txBody>
        </p:sp>
        <p:pic>
          <p:nvPicPr>
            <p:cNvPr id="60" name="Picture 59"/>
            <p:cNvPicPr>
              <a:picLocks noChangeAspect="1"/>
            </p:cNvPicPr>
            <p:nvPr/>
          </p:nvPicPr>
          <p:blipFill rotWithShape="1">
            <a:blip r:embed="rId5"/>
            <a:srcRect l="701" t="19509" b="18332"/>
            <a:stretch/>
          </p:blipFill>
          <p:spPr>
            <a:xfrm>
              <a:off x="1131451" y="873887"/>
              <a:ext cx="2635625" cy="221365"/>
            </a:xfrm>
            <a:prstGeom prst="rect">
              <a:avLst/>
            </a:prstGeom>
          </p:spPr>
        </p:pic>
      </p:grpSp>
      <p:grpSp>
        <p:nvGrpSpPr>
          <p:cNvPr id="61" name="Group 60"/>
          <p:cNvGrpSpPr/>
          <p:nvPr/>
        </p:nvGrpSpPr>
        <p:grpSpPr>
          <a:xfrm>
            <a:off x="900075" y="2643783"/>
            <a:ext cx="3080378" cy="720317"/>
            <a:chOff x="1308100" y="3048000"/>
            <a:chExt cx="6505575" cy="1419823"/>
          </a:xfrm>
        </p:grpSpPr>
        <p:pic>
          <p:nvPicPr>
            <p:cNvPr id="68" name="Picture 67"/>
            <p:cNvPicPr>
              <a:picLocks noChangeAspect="1"/>
            </p:cNvPicPr>
            <p:nvPr/>
          </p:nvPicPr>
          <p:blipFill rotWithShape="1"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669"/>
            <a:stretch/>
          </p:blipFill>
          <p:spPr>
            <a:xfrm>
              <a:off x="1308100" y="3048000"/>
              <a:ext cx="6462016" cy="742950"/>
            </a:xfrm>
            <a:prstGeom prst="rect">
              <a:avLst/>
            </a:prstGeom>
          </p:spPr>
        </p:pic>
        <p:pic>
          <p:nvPicPr>
            <p:cNvPr id="108" name="Picture 107"/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308100" y="3814544"/>
              <a:ext cx="6505575" cy="653279"/>
            </a:xfrm>
            <a:prstGeom prst="rect">
              <a:avLst/>
            </a:prstGeom>
          </p:spPr>
        </p:pic>
      </p:grpSp>
      <p:sp>
        <p:nvSpPr>
          <p:cNvPr id="64" name="TextBox 63"/>
          <p:cNvSpPr txBox="1"/>
          <p:nvPr/>
        </p:nvSpPr>
        <p:spPr>
          <a:xfrm>
            <a:off x="5406221" y="847200"/>
            <a:ext cx="77122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i="1" dirty="0"/>
              <a:t>p=0.7747</a:t>
            </a:r>
          </a:p>
        </p:txBody>
      </p:sp>
      <p:sp>
        <p:nvSpPr>
          <p:cNvPr id="65" name="TextBox 64"/>
          <p:cNvSpPr txBox="1"/>
          <p:nvPr/>
        </p:nvSpPr>
        <p:spPr>
          <a:xfrm>
            <a:off x="5464912" y="2348160"/>
            <a:ext cx="82229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i="1" dirty="0"/>
              <a:t>p=0.7680</a:t>
            </a:r>
          </a:p>
        </p:txBody>
      </p:sp>
      <p:sp>
        <p:nvSpPr>
          <p:cNvPr id="81" name="TextBox 80">
            <a:extLst>
              <a:ext uri="{FF2B5EF4-FFF2-40B4-BE49-F238E27FC236}">
                <a16:creationId xmlns:a16="http://schemas.microsoft.com/office/drawing/2014/main" id="{D8CB1809-BD9B-7940-8DF7-B90884B7EF76}"/>
              </a:ext>
            </a:extLst>
          </p:cNvPr>
          <p:cNvSpPr txBox="1"/>
          <p:nvPr/>
        </p:nvSpPr>
        <p:spPr>
          <a:xfrm>
            <a:off x="3776697" y="4101791"/>
            <a:ext cx="33855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C.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684292E8-BEB1-D444-B017-B9E30A353FE6}"/>
              </a:ext>
            </a:extLst>
          </p:cNvPr>
          <p:cNvPicPr>
            <a:picLocks noChangeAspect="1"/>
          </p:cNvPicPr>
          <p:nvPr/>
        </p:nvPicPr>
        <p:blipFill rotWithShape="1">
          <a:blip r:embed="rId8"/>
          <a:srcRect r="8883"/>
          <a:stretch/>
        </p:blipFill>
        <p:spPr>
          <a:xfrm>
            <a:off x="3761258" y="4374840"/>
            <a:ext cx="3152955" cy="2310833"/>
          </a:xfrm>
          <a:prstGeom prst="rect">
            <a:avLst/>
          </a:prstGeom>
        </p:spPr>
      </p:pic>
      <p:sp>
        <p:nvSpPr>
          <p:cNvPr id="80" name="TextBox 79">
            <a:extLst>
              <a:ext uri="{FF2B5EF4-FFF2-40B4-BE49-F238E27FC236}">
                <a16:creationId xmlns:a16="http://schemas.microsoft.com/office/drawing/2014/main" id="{569BCF0F-E26F-944D-A7ED-2F185DBAD0A3}"/>
              </a:ext>
            </a:extLst>
          </p:cNvPr>
          <p:cNvSpPr txBox="1"/>
          <p:nvPr/>
        </p:nvSpPr>
        <p:spPr>
          <a:xfrm>
            <a:off x="2712" y="25160"/>
            <a:ext cx="6553488" cy="307777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Supplementary Figure S3</a:t>
            </a:r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92A7DBF8-6C47-1247-9496-22BC9EB004F1}"/>
              </a:ext>
            </a:extLst>
          </p:cNvPr>
          <p:cNvGrpSpPr/>
          <p:nvPr/>
        </p:nvGrpSpPr>
        <p:grpSpPr>
          <a:xfrm>
            <a:off x="-23988" y="4076803"/>
            <a:ext cx="3666412" cy="2577843"/>
            <a:chOff x="-23988" y="4076803"/>
            <a:chExt cx="3666412" cy="2577843"/>
          </a:xfrm>
        </p:grpSpPr>
        <p:pic>
          <p:nvPicPr>
            <p:cNvPr id="7" name="Picture 6">
              <a:extLst>
                <a:ext uri="{FF2B5EF4-FFF2-40B4-BE49-F238E27FC236}">
                  <a16:creationId xmlns:a16="http://schemas.microsoft.com/office/drawing/2014/main" id="{A991B12D-3774-1F45-AA70-FAD00ACDA6B2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extLst>
                <a:ext uri="{BEBA8EAE-BF5A-486C-A8C5-ECC9F3942E4B}">
                  <a14:imgProps xmlns:a14="http://schemas.microsoft.com/office/drawing/2010/main">
                    <a14:imgLayer>
                      <a14:imgEffect>
                        <a14:brightnessContrast bright="40000" contrast="-20000"/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790212" y="4515768"/>
              <a:ext cx="1409655" cy="1059699"/>
            </a:xfrm>
            <a:prstGeom prst="rect">
              <a:avLst/>
            </a:prstGeom>
          </p:spPr>
        </p:pic>
        <p:pic>
          <p:nvPicPr>
            <p:cNvPr id="11" name="Picture 10">
              <a:extLst>
                <a:ext uri="{FF2B5EF4-FFF2-40B4-BE49-F238E27FC236}">
                  <a16:creationId xmlns:a16="http://schemas.microsoft.com/office/drawing/2014/main" id="{E41C0FD0-66AA-CF4C-8AF8-65ACD8455744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>
              <a:extLst>
                <a:ext uri="{BEBA8EAE-BF5A-486C-A8C5-ECC9F3942E4B}">
                  <a14:imgProps xmlns:a14="http://schemas.microsoft.com/office/drawing/2010/main">
                    <a14:imgLayer>
                      <a14:imgEffect>
                        <a14:brightnessContrast bright="40000" contrast="-20000"/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2228781" y="4514278"/>
              <a:ext cx="1410990" cy="1062677"/>
            </a:xfrm>
            <a:prstGeom prst="rect">
              <a:avLst/>
            </a:prstGeom>
          </p:spPr>
        </p:pic>
        <p:grpSp>
          <p:nvGrpSpPr>
            <p:cNvPr id="52" name="Group 51"/>
            <p:cNvGrpSpPr/>
            <p:nvPr/>
          </p:nvGrpSpPr>
          <p:grpSpPr>
            <a:xfrm>
              <a:off x="-23988" y="4518478"/>
              <a:ext cx="2857383" cy="1686624"/>
              <a:chOff x="-5966130" y="3338176"/>
              <a:chExt cx="2504040" cy="1691188"/>
            </a:xfrm>
          </p:grpSpPr>
          <p:sp>
            <p:nvSpPr>
              <p:cNvPr id="121" name="Shape 1252"/>
              <p:cNvSpPr txBox="1"/>
              <p:nvPr/>
            </p:nvSpPr>
            <p:spPr>
              <a:xfrm>
                <a:off x="-3983761" y="3338176"/>
                <a:ext cx="521671" cy="369332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ct val="25000"/>
                  <a:buFont typeface="Century Gothic"/>
                  <a:buNone/>
                </a:pPr>
                <a:r>
                  <a:rPr lang="en-US" sz="1200" b="0" i="0" u="none" strike="noStrike" cap="none" dirty="0">
                    <a:solidFill>
                      <a:schemeClr val="dk1"/>
                    </a:solidFill>
                    <a:latin typeface="Arial" charset="0"/>
                    <a:ea typeface="Arial" charset="0"/>
                    <a:cs typeface="Arial" charset="0"/>
                    <a:sym typeface="Century Gothic"/>
                  </a:rPr>
                  <a:t>KO</a:t>
                </a:r>
              </a:p>
            </p:txBody>
          </p:sp>
          <p:sp>
            <p:nvSpPr>
              <p:cNvPr id="122" name="Shape 1253"/>
              <p:cNvSpPr txBox="1"/>
              <p:nvPr/>
            </p:nvSpPr>
            <p:spPr>
              <a:xfrm>
                <a:off x="-5251152" y="3338176"/>
                <a:ext cx="1008356" cy="369332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ct val="25000"/>
                  <a:buFont typeface="Century Gothic"/>
                  <a:buNone/>
                </a:pPr>
                <a:r>
                  <a:rPr lang="en-US" sz="1200" b="0" i="0" u="none" strike="noStrike" cap="none">
                    <a:solidFill>
                      <a:schemeClr val="dk1"/>
                    </a:solidFill>
                    <a:latin typeface="Arial" charset="0"/>
                    <a:ea typeface="Arial" charset="0"/>
                    <a:cs typeface="Arial" charset="0"/>
                    <a:sym typeface="Century Gothic"/>
                  </a:rPr>
                  <a:t>CON</a:t>
                </a:r>
                <a:endParaRPr lang="en-US" sz="1200" b="0" i="0" u="none" strike="noStrike" cap="none" dirty="0">
                  <a:solidFill>
                    <a:schemeClr val="dk1"/>
                  </a:solidFill>
                  <a:latin typeface="Arial" charset="0"/>
                  <a:ea typeface="Arial" charset="0"/>
                  <a:cs typeface="Arial" charset="0"/>
                  <a:sym typeface="Century Gothic"/>
                </a:endParaRPr>
              </a:p>
            </p:txBody>
          </p:sp>
          <p:sp>
            <p:nvSpPr>
              <p:cNvPr id="123" name="Shape 1264"/>
              <p:cNvSpPr txBox="1"/>
              <p:nvPr/>
            </p:nvSpPr>
            <p:spPr>
              <a:xfrm>
                <a:off x="-5884769" y="4698470"/>
                <a:ext cx="727306" cy="330894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lIns="91425" tIns="45700" rIns="91425" bIns="45700" anchor="t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ct val="25000"/>
                  <a:buFont typeface="Arial"/>
                  <a:buNone/>
                </a:pPr>
                <a:r>
                  <a:rPr lang="en-US" sz="1200" b="0" i="0" u="none" strike="noStrike" cap="none" dirty="0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rPr>
                  <a:t>UCP1 (green)</a:t>
                </a:r>
              </a:p>
            </p:txBody>
          </p:sp>
          <p:sp>
            <p:nvSpPr>
              <p:cNvPr id="124" name="Shape 1264"/>
              <p:cNvSpPr txBox="1"/>
              <p:nvPr/>
            </p:nvSpPr>
            <p:spPr>
              <a:xfrm>
                <a:off x="-5966130" y="3619334"/>
                <a:ext cx="864822" cy="557026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lIns="91425" tIns="45700" rIns="91425" bIns="45700" anchor="t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ct val="25000"/>
                  <a:buFont typeface="Arial"/>
                  <a:buNone/>
                </a:pPr>
                <a:r>
                  <a:rPr lang="en-US" sz="1200" dirty="0" err="1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rPr>
                  <a:t>Typogen</a:t>
                </a:r>
                <a:r>
                  <a:rPr lang="en-US" sz="1200" dirty="0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rPr>
                  <a:t> Black</a:t>
                </a:r>
                <a:endParaRPr lang="en-US" sz="1200" b="0" i="0" u="none" strike="noStrike" cap="none" dirty="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sp>
          <p:nvSpPr>
            <p:cNvPr id="53" name="TextBox 52"/>
            <p:cNvSpPr txBox="1"/>
            <p:nvPr/>
          </p:nvSpPr>
          <p:spPr>
            <a:xfrm>
              <a:off x="153282" y="4076803"/>
              <a:ext cx="330540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>
                  <a:latin typeface="Arial" panose="020B0604020202020204" pitchFamily="34" charset="0"/>
                  <a:cs typeface="Arial" panose="020B0604020202020204" pitchFamily="34" charset="0"/>
                </a:rPr>
                <a:t>B.</a:t>
              </a:r>
            </a:p>
          </p:txBody>
        </p:sp>
        <p:sp>
          <p:nvSpPr>
            <p:cNvPr id="54" name="TextBox 53"/>
            <p:cNvSpPr txBox="1"/>
            <p:nvPr/>
          </p:nvSpPr>
          <p:spPr>
            <a:xfrm>
              <a:off x="745060" y="4096040"/>
              <a:ext cx="2875589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200" b="1" dirty="0">
                  <a:latin typeface="Arial"/>
                  <a:cs typeface="Arial"/>
                </a:rPr>
                <a:t>BAT histology and UCP1 immunostaining 5-day cold (males)</a:t>
              </a:r>
            </a:p>
          </p:txBody>
        </p:sp>
        <p:pic>
          <p:nvPicPr>
            <p:cNvPr id="4" name="Picture 3">
              <a:extLst>
                <a:ext uri="{FF2B5EF4-FFF2-40B4-BE49-F238E27FC236}">
                  <a16:creationId xmlns:a16="http://schemas.microsoft.com/office/drawing/2014/main" id="{9F4F4289-A65F-D947-BA67-9029E62F9E08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/>
            <a:stretch>
              <a:fillRect/>
            </a:stretch>
          </p:blipFill>
          <p:spPr>
            <a:xfrm>
              <a:off x="789950" y="5597099"/>
              <a:ext cx="1410178" cy="1057547"/>
            </a:xfrm>
            <a:prstGeom prst="rect">
              <a:avLst/>
            </a:prstGeom>
          </p:spPr>
        </p:pic>
        <p:pic>
          <p:nvPicPr>
            <p:cNvPr id="9" name="Picture 8">
              <a:extLst>
                <a:ext uri="{FF2B5EF4-FFF2-40B4-BE49-F238E27FC236}">
                  <a16:creationId xmlns:a16="http://schemas.microsoft.com/office/drawing/2014/main" id="{15FB77B5-0BF0-2749-B08F-11F032EF15B1}"/>
                </a:ext>
              </a:extLst>
            </p:cNvPr>
            <p:cNvPicPr>
              <a:picLocks noChangeAspect="1"/>
            </p:cNvPicPr>
            <p:nvPr/>
          </p:nvPicPr>
          <p:blipFill>
            <a:blip r:embed="rId12"/>
            <a:stretch>
              <a:fillRect/>
            </a:stretch>
          </p:blipFill>
          <p:spPr>
            <a:xfrm>
              <a:off x="2231227" y="5597099"/>
              <a:ext cx="1411197" cy="1057248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71972294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8F16216A-0BCE-BC4C-AEE9-806D6680E7F7}"/>
              </a:ext>
            </a:extLst>
          </p:cNvPr>
          <p:cNvSpPr txBox="1"/>
          <p:nvPr/>
        </p:nvSpPr>
        <p:spPr>
          <a:xfrm>
            <a:off x="1076227" y="1374041"/>
            <a:ext cx="98460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i="1" dirty="0">
                <a:latin typeface="Arial" panose="020B0604020202020204" pitchFamily="34" charset="0"/>
                <a:cs typeface="Arial" panose="020B0604020202020204" pitchFamily="34" charset="0"/>
              </a:rPr>
              <a:t>p=0.7788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B2183620-27C3-E946-8ACD-FB814A00CD69}"/>
              </a:ext>
            </a:extLst>
          </p:cNvPr>
          <p:cNvSpPr/>
          <p:nvPr/>
        </p:nvSpPr>
        <p:spPr>
          <a:xfrm>
            <a:off x="267267" y="510973"/>
            <a:ext cx="3814250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1600" b="1" i="1" dirty="0" err="1">
                <a:solidFill>
                  <a:srgbClr val="000000"/>
                </a:solidFill>
                <a:latin typeface="Arial" panose="020B0604020202020204" pitchFamily="34" charset="0"/>
              </a:rPr>
              <a:t>Adr</a:t>
            </a:r>
            <a:r>
              <a:rPr lang="el-GR" sz="1600" i="1" dirty="0">
                <a:solidFill>
                  <a:srgbClr val="000000"/>
                </a:solidFill>
                <a:latin typeface="Symbol" pitchFamily="2" charset="2"/>
              </a:rPr>
              <a:t>β</a:t>
            </a:r>
            <a:r>
              <a:rPr lang="el-GR" sz="1600" b="1" i="1" dirty="0">
                <a:solidFill>
                  <a:srgbClr val="000000"/>
                </a:solidFill>
                <a:latin typeface="Arial" panose="020B0604020202020204" pitchFamily="34" charset="0"/>
              </a:rPr>
              <a:t>3</a:t>
            </a:r>
            <a:r>
              <a:rPr lang="en-US" sz="1600" b="1" i="1" dirty="0">
                <a:solidFill>
                  <a:srgbClr val="000000"/>
                </a:solidFill>
                <a:latin typeface="Arial" panose="020B0604020202020204" pitchFamily="34" charset="0"/>
              </a:rPr>
              <a:t> </a:t>
            </a:r>
            <a:r>
              <a:rPr lang="en-US" sz="1600" b="1" dirty="0">
                <a:solidFill>
                  <a:srgbClr val="000000"/>
                </a:solidFill>
                <a:latin typeface="Arial" panose="020B0604020202020204" pitchFamily="34" charset="0"/>
              </a:rPr>
              <a:t>Gene Expression</a:t>
            </a:r>
          </a:p>
          <a:p>
            <a:pPr algn="ctr"/>
            <a:r>
              <a:rPr lang="en-US" sz="1600" b="1" dirty="0">
                <a:latin typeface="Arial" panose="020B0604020202020204" pitchFamily="34" charset="0"/>
                <a:cs typeface="Arial" panose="020B0604020202020204" pitchFamily="34" charset="0"/>
              </a:rPr>
              <a:t>Ly6C</a:t>
            </a:r>
            <a:r>
              <a:rPr lang="en-US" sz="1600" b="1" baseline="30000" dirty="0">
                <a:latin typeface="Arial" panose="020B0604020202020204" pitchFamily="34" charset="0"/>
                <a:cs typeface="Arial" panose="020B0604020202020204" pitchFamily="34" charset="0"/>
              </a:rPr>
              <a:t>+</a:t>
            </a:r>
            <a:r>
              <a:rPr lang="en-US" sz="1600" b="1" dirty="0">
                <a:latin typeface="Arial" panose="020B0604020202020204" pitchFamily="34" charset="0"/>
                <a:cs typeface="Arial" panose="020B0604020202020204" pitchFamily="34" charset="0"/>
              </a:rPr>
              <a:t>CCR2</a:t>
            </a:r>
            <a:r>
              <a:rPr lang="en-US" sz="1600" b="1" baseline="30000" dirty="0">
                <a:latin typeface="Arial" panose="020B0604020202020204" pitchFamily="34" charset="0"/>
                <a:cs typeface="Arial" panose="020B0604020202020204" pitchFamily="34" charset="0"/>
              </a:rPr>
              <a:t>+</a:t>
            </a:r>
            <a:r>
              <a:rPr lang="en-US" sz="1600" b="1" dirty="0">
                <a:latin typeface="Arial" panose="020B0604020202020204" pitchFamily="34" charset="0"/>
                <a:cs typeface="Arial" panose="020B0604020202020204" pitchFamily="34" charset="0"/>
              </a:rPr>
              <a:t>Cx3CR1</a:t>
            </a:r>
            <a:r>
              <a:rPr lang="en-US" sz="1600" b="1" baseline="30000" dirty="0">
                <a:latin typeface="Arial" panose="020B0604020202020204" pitchFamily="34" charset="0"/>
                <a:cs typeface="Arial" panose="020B0604020202020204" pitchFamily="34" charset="0"/>
              </a:rPr>
              <a:t>+</a:t>
            </a:r>
            <a:r>
              <a:rPr lang="en-US" sz="1600" b="1" dirty="0">
                <a:latin typeface="Arial" panose="020B0604020202020204" pitchFamily="34" charset="0"/>
                <a:cs typeface="Arial" panose="020B0604020202020204" pitchFamily="34" charset="0"/>
              </a:rPr>
              <a:t> Macrophages</a:t>
            </a:r>
            <a:r>
              <a:rPr lang="en-US" sz="1600" b="1" dirty="0">
                <a:solidFill>
                  <a:srgbClr val="000000"/>
                </a:solidFill>
                <a:latin typeface="Arial" panose="020B0604020202020204" pitchFamily="34" charset="0"/>
              </a:rPr>
              <a:t> </a:t>
            </a:r>
            <a:endParaRPr lang="el-GR" sz="1600" i="1" dirty="0">
              <a:solidFill>
                <a:srgbClr val="000000"/>
              </a:solidFill>
              <a:effectLst/>
              <a:latin typeface="Arial" panose="020B0604020202020204" pitchFamily="34" charset="0"/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4245761B-AB3E-C843-B566-E1083BD9E97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6100" y="1094577"/>
            <a:ext cx="3509457" cy="2221474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3F18AE29-88F6-7642-9707-2EF86B42AE72}"/>
              </a:ext>
            </a:extLst>
          </p:cNvPr>
          <p:cNvSpPr txBox="1"/>
          <p:nvPr/>
        </p:nvSpPr>
        <p:spPr>
          <a:xfrm>
            <a:off x="82407" y="510973"/>
            <a:ext cx="52488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>
                <a:latin typeface="Arial"/>
                <a:cs typeface="Arial"/>
              </a:rPr>
              <a:t>A.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EE5346D1-26A8-AA4F-8867-767545B23B2B}"/>
              </a:ext>
            </a:extLst>
          </p:cNvPr>
          <p:cNvSpPr txBox="1"/>
          <p:nvPr/>
        </p:nvSpPr>
        <p:spPr>
          <a:xfrm>
            <a:off x="7211" y="54295"/>
            <a:ext cx="6553488" cy="307777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Supplementary Figure S4</a:t>
            </a:r>
          </a:p>
        </p:txBody>
      </p:sp>
      <p:grpSp>
        <p:nvGrpSpPr>
          <p:cNvPr id="54" name="Group 53">
            <a:extLst>
              <a:ext uri="{FF2B5EF4-FFF2-40B4-BE49-F238E27FC236}">
                <a16:creationId xmlns:a16="http://schemas.microsoft.com/office/drawing/2014/main" id="{353540AC-329B-E143-BA95-15A6E60E7A66}"/>
              </a:ext>
            </a:extLst>
          </p:cNvPr>
          <p:cNvGrpSpPr/>
          <p:nvPr/>
        </p:nvGrpSpPr>
        <p:grpSpPr>
          <a:xfrm>
            <a:off x="-54351" y="3626413"/>
            <a:ext cx="6919557" cy="3806163"/>
            <a:chOff x="-54351" y="3626413"/>
            <a:chExt cx="6919557" cy="3806163"/>
          </a:xfrm>
        </p:grpSpPr>
        <p:grpSp>
          <p:nvGrpSpPr>
            <p:cNvPr id="52" name="Group 51">
              <a:extLst>
                <a:ext uri="{FF2B5EF4-FFF2-40B4-BE49-F238E27FC236}">
                  <a16:creationId xmlns:a16="http://schemas.microsoft.com/office/drawing/2014/main" id="{C25F0DCE-319F-494F-BB75-A5957FCB3362}"/>
                </a:ext>
              </a:extLst>
            </p:cNvPr>
            <p:cNvGrpSpPr/>
            <p:nvPr/>
          </p:nvGrpSpPr>
          <p:grpSpPr>
            <a:xfrm>
              <a:off x="-54351" y="3626413"/>
              <a:ext cx="6919557" cy="3806163"/>
              <a:chOff x="-54351" y="3626413"/>
              <a:chExt cx="6919557" cy="3806163"/>
            </a:xfrm>
          </p:grpSpPr>
          <p:grpSp>
            <p:nvGrpSpPr>
              <p:cNvPr id="11" name="Group 10">
                <a:extLst>
                  <a:ext uri="{FF2B5EF4-FFF2-40B4-BE49-F238E27FC236}">
                    <a16:creationId xmlns:a16="http://schemas.microsoft.com/office/drawing/2014/main" id="{0E489F29-C6EC-F443-A0D6-B4780792D5FA}"/>
                  </a:ext>
                </a:extLst>
              </p:cNvPr>
              <p:cNvGrpSpPr/>
              <p:nvPr/>
            </p:nvGrpSpPr>
            <p:grpSpPr>
              <a:xfrm>
                <a:off x="2510672" y="5054735"/>
                <a:ext cx="1917147" cy="1804945"/>
                <a:chOff x="3618158" y="6123554"/>
                <a:chExt cx="1664435" cy="1552161"/>
              </a:xfrm>
            </p:grpSpPr>
            <p:grpSp>
              <p:nvGrpSpPr>
                <p:cNvPr id="7" name="Group 6">
                  <a:extLst>
                    <a:ext uri="{FF2B5EF4-FFF2-40B4-BE49-F238E27FC236}">
                      <a16:creationId xmlns:a16="http://schemas.microsoft.com/office/drawing/2014/main" id="{AEC130B0-8A5C-F848-83BA-38B23879A4B0}"/>
                    </a:ext>
                  </a:extLst>
                </p:cNvPr>
                <p:cNvGrpSpPr/>
                <p:nvPr/>
              </p:nvGrpSpPr>
              <p:grpSpPr>
                <a:xfrm>
                  <a:off x="3618158" y="6123554"/>
                  <a:ext cx="1664435" cy="1552161"/>
                  <a:chOff x="2815562" y="5099033"/>
                  <a:chExt cx="1258350" cy="1191236"/>
                </a:xfrm>
              </p:grpSpPr>
              <p:pic>
                <p:nvPicPr>
                  <p:cNvPr id="46" name="Picture 45">
                    <a:extLst>
                      <a:ext uri="{FF2B5EF4-FFF2-40B4-BE49-F238E27FC236}">
                        <a16:creationId xmlns:a16="http://schemas.microsoft.com/office/drawing/2014/main" id="{0130ED19-E04A-7940-96E8-0E73BA007005}"/>
                      </a:ext>
                    </a:extLst>
                  </p:cNvPr>
                  <p:cNvPicPr>
                    <a:picLocks noChangeAspect="1"/>
                  </p:cNvPicPr>
                  <p:nvPr/>
                </p:nvPicPr>
                <p:blipFill rotWithShape="1">
                  <a:blip r:embed="rId4"/>
                  <a:srcRect l="39633" t="46483" r="42018" b="28703"/>
                  <a:stretch/>
                </p:blipFill>
                <p:spPr>
                  <a:xfrm>
                    <a:off x="2815562" y="5099033"/>
                    <a:ext cx="1258350" cy="1191236"/>
                  </a:xfrm>
                  <a:prstGeom prst="rect">
                    <a:avLst/>
                  </a:prstGeom>
                </p:spPr>
              </p:pic>
              <p:pic>
                <p:nvPicPr>
                  <p:cNvPr id="51" name="Picture 50">
                    <a:extLst>
                      <a:ext uri="{FF2B5EF4-FFF2-40B4-BE49-F238E27FC236}">
                        <a16:creationId xmlns:a16="http://schemas.microsoft.com/office/drawing/2014/main" id="{7EE6BB6B-A45A-7843-A35B-39CB58D7D2FF}"/>
                      </a:ext>
                    </a:extLst>
                  </p:cNvPr>
                  <p:cNvPicPr>
                    <a:picLocks noChangeAspect="1"/>
                  </p:cNvPicPr>
                  <p:nvPr/>
                </p:nvPicPr>
                <p:blipFill rotWithShape="1">
                  <a:blip r:embed="rId4"/>
                  <a:srcRect l="57346" t="7793" r="38006" b="85072"/>
                  <a:stretch/>
                </p:blipFill>
                <p:spPr>
                  <a:xfrm>
                    <a:off x="3122091" y="5881952"/>
                    <a:ext cx="318782" cy="342552"/>
                  </a:xfrm>
                  <a:prstGeom prst="rect">
                    <a:avLst/>
                  </a:prstGeom>
                  <a:noFill/>
                  <a:ln>
                    <a:noFill/>
                  </a:ln>
                </p:spPr>
              </p:pic>
            </p:grpSp>
            <p:pic>
              <p:nvPicPr>
                <p:cNvPr id="47" name="Picture 46">
                  <a:extLst>
                    <a:ext uri="{FF2B5EF4-FFF2-40B4-BE49-F238E27FC236}">
                      <a16:creationId xmlns:a16="http://schemas.microsoft.com/office/drawing/2014/main" id="{B5E925C3-D16D-5649-9BB4-3540D7300DDC}"/>
                    </a:ext>
                  </a:extLst>
                </p:cNvPr>
                <p:cNvPicPr>
                  <a:picLocks noChangeAspect="1"/>
                </p:cNvPicPr>
                <p:nvPr/>
              </p:nvPicPr>
              <p:blipFill rotWithShape="1">
                <a:blip r:embed="rId4"/>
                <a:srcRect l="67275" t="8147" r="28077" b="85562"/>
                <a:stretch/>
              </p:blipFill>
              <p:spPr>
                <a:xfrm>
                  <a:off x="4767922" y="6790581"/>
                  <a:ext cx="318781" cy="302004"/>
                </a:xfrm>
                <a:prstGeom prst="rect">
                  <a:avLst/>
                </a:prstGeom>
              </p:spPr>
            </p:pic>
          </p:grpSp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0CF33661-0294-D447-A11B-2D02A04A3C3E}"/>
                  </a:ext>
                </a:extLst>
              </p:cNvPr>
              <p:cNvSpPr txBox="1"/>
              <p:nvPr/>
            </p:nvSpPr>
            <p:spPr>
              <a:xfrm>
                <a:off x="267267" y="3626413"/>
                <a:ext cx="6311504" cy="76944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600" b="1" dirty="0">
                    <a:latin typeface="Arial" panose="020B0604020202020204" pitchFamily="34" charset="0"/>
                    <a:cs typeface="Arial" panose="020B0604020202020204" pitchFamily="34" charset="0"/>
                  </a:rPr>
                  <a:t>Model: </a:t>
                </a:r>
                <a:r>
                  <a:rPr lang="en-US" sz="1400" b="1" dirty="0">
                    <a:latin typeface="Arial" panose="020B0604020202020204" pitchFamily="34" charset="0"/>
                    <a:cs typeface="Arial" panose="020B0604020202020204" pitchFamily="34" charset="0"/>
                  </a:rPr>
                  <a:t>Cold Induced Neuroimmune Cells (CINCs) are Myeloid Lineage Monocyte/Macrophages that Home in to scWAT and Secrete BDNF to Maintain Nerve Integrity </a:t>
                </a:r>
              </a:p>
            </p:txBody>
          </p:sp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8CF76646-4B25-A445-971D-9489CB3157A1}"/>
                  </a:ext>
                </a:extLst>
              </p:cNvPr>
              <p:cNvSpPr txBox="1"/>
              <p:nvPr/>
            </p:nvSpPr>
            <p:spPr>
              <a:xfrm>
                <a:off x="1660331" y="5125080"/>
                <a:ext cx="1444811" cy="246221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rtlCol="0">
                <a:sp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000" b="0" i="0" u="none" strike="noStrike" kern="0" cap="none" spc="0" normalizeH="0" baseline="0" noProof="0" dirty="0" err="1">
                    <a:ln>
                      <a:noFill/>
                    </a:ln>
                    <a:effectLst/>
                    <a:uLnTx/>
                    <a:uFillTx/>
                    <a:latin typeface="Arial" panose="020B0604020202020204" pitchFamily="34" charset="0"/>
                    <a:cs typeface="Arial" panose="020B0604020202020204" pitchFamily="34" charset="0"/>
                  </a:rPr>
                  <a:t>LysMCre</a:t>
                </a:r>
                <a:r>
                  <a:rPr kumimoji="0" lang="en-US" sz="1000" b="0" i="1" u="none" strike="noStrike" kern="0" cap="none" spc="0" normalizeH="0" baseline="30000" noProof="0" dirty="0">
                    <a:ln>
                      <a:noFill/>
                    </a:ln>
                    <a:effectLst/>
                    <a:uLnTx/>
                    <a:uFillTx/>
                    <a:latin typeface="Arial" panose="020B0604020202020204" pitchFamily="34" charset="0"/>
                    <a:cs typeface="Arial" panose="020B0604020202020204" pitchFamily="34" charset="0"/>
                  </a:rPr>
                  <a:t>+/-</a:t>
                </a:r>
                <a:r>
                  <a:rPr kumimoji="0" lang="en-US" sz="1000" b="0" i="0" u="none" strike="noStrike" kern="0" cap="none" spc="0" normalizeH="0" baseline="0" noProof="0" dirty="0">
                    <a:ln>
                      <a:noFill/>
                    </a:ln>
                    <a:effectLst/>
                    <a:uLnTx/>
                    <a:uFillTx/>
                    <a:latin typeface="Arial" panose="020B0604020202020204" pitchFamily="34" charset="0"/>
                    <a:cs typeface="Arial" panose="020B0604020202020204" pitchFamily="34" charset="0"/>
                  </a:rPr>
                  <a:t>:BDNF</a:t>
                </a:r>
                <a:r>
                  <a:rPr lang="en-US" sz="1000" i="1" kern="0" baseline="30000" dirty="0">
                    <a:latin typeface="Arial" panose="020B0604020202020204" pitchFamily="34" charset="0"/>
                    <a:cs typeface="Arial" panose="020B0604020202020204" pitchFamily="34" charset="0"/>
                  </a:rPr>
                  <a:t>-/-</a:t>
                </a:r>
                <a:endParaRPr kumimoji="0" lang="en-US" sz="1000" b="0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18" name="Left Arrow 17">
                <a:extLst>
                  <a:ext uri="{FF2B5EF4-FFF2-40B4-BE49-F238E27FC236}">
                    <a16:creationId xmlns:a16="http://schemas.microsoft.com/office/drawing/2014/main" id="{A097E679-BD83-C34B-872F-E284DECF7C70}"/>
                  </a:ext>
                </a:extLst>
              </p:cNvPr>
              <p:cNvSpPr/>
              <p:nvPr/>
            </p:nvSpPr>
            <p:spPr>
              <a:xfrm rot="10800000">
                <a:off x="4314134" y="5610264"/>
                <a:ext cx="598227" cy="247360"/>
              </a:xfrm>
              <a:prstGeom prst="leftArrow">
                <a:avLst/>
              </a:prstGeom>
              <a:solidFill>
                <a:schemeClr val="tx1"/>
              </a:solidFill>
              <a:ln w="12700" cap="flat" cmpd="sng" algn="ctr">
                <a:solidFill>
                  <a:sysClr val="window" lastClr="FFFFFF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600" b="0" i="0" u="none" strike="noStrike" kern="0" cap="none" spc="0" normalizeH="0" baseline="0" noProof="0">
                  <a:ln>
                    <a:noFill/>
                  </a:ln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endParaRPr>
              </a:p>
            </p:txBody>
          </p:sp>
          <p:sp>
            <p:nvSpPr>
              <p:cNvPr id="19" name="TextBox 18">
                <a:extLst>
                  <a:ext uri="{FF2B5EF4-FFF2-40B4-BE49-F238E27FC236}">
                    <a16:creationId xmlns:a16="http://schemas.microsoft.com/office/drawing/2014/main" id="{3D0A88F0-4A87-9741-ABFE-F5F948574999}"/>
                  </a:ext>
                </a:extLst>
              </p:cNvPr>
              <p:cNvSpPr txBox="1"/>
              <p:nvPr/>
            </p:nvSpPr>
            <p:spPr>
              <a:xfrm>
                <a:off x="4958987" y="4304697"/>
                <a:ext cx="1859100" cy="70788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000" dirty="0">
                    <a:latin typeface="Arial" panose="020B0604020202020204" pitchFamily="34" charset="0"/>
                    <a:cs typeface="Arial" panose="020B0604020202020204" pitchFamily="34" charset="0"/>
                  </a:rPr>
                  <a:t>Cold Induced Neuroimmune Cells (CINCs) home in to adipose via lymphatics and secrete BDNF </a:t>
                </a:r>
              </a:p>
            </p:txBody>
          </p:sp>
          <p:sp>
            <p:nvSpPr>
              <p:cNvPr id="20" name="TextBox 19">
                <a:extLst>
                  <a:ext uri="{FF2B5EF4-FFF2-40B4-BE49-F238E27FC236}">
                    <a16:creationId xmlns:a16="http://schemas.microsoft.com/office/drawing/2014/main" id="{78DC3DA6-B494-DB45-83A7-2B1D407E66F3}"/>
                  </a:ext>
                </a:extLst>
              </p:cNvPr>
              <p:cNvSpPr txBox="1"/>
              <p:nvPr/>
            </p:nvSpPr>
            <p:spPr>
              <a:xfrm>
                <a:off x="114849" y="4286958"/>
                <a:ext cx="1910608" cy="707886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rtlCol="0">
                <a:sp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000" b="0" i="0" u="none" strike="noStrike" kern="0" cap="none" spc="0" normalizeH="0" baseline="0" noProof="0" dirty="0">
                    <a:ln>
                      <a:noFill/>
                    </a:ln>
                    <a:effectLst/>
                    <a:uLnTx/>
                    <a:uFillTx/>
                    <a:latin typeface="Arial" panose="020B0604020202020204" pitchFamily="34" charset="0"/>
                    <a:cs typeface="Arial" panose="020B0604020202020204" pitchFamily="34" charset="0"/>
                  </a:rPr>
                  <a:t>Deletion of BDNF from myeloid-lineage cells leads to adipose denervation and metabolic perturbations</a:t>
                </a:r>
              </a:p>
            </p:txBody>
          </p:sp>
          <p:sp>
            <p:nvSpPr>
              <p:cNvPr id="21" name="TextBox 20">
                <a:extLst>
                  <a:ext uri="{FF2B5EF4-FFF2-40B4-BE49-F238E27FC236}">
                    <a16:creationId xmlns:a16="http://schemas.microsoft.com/office/drawing/2014/main" id="{D470C08A-2D96-2744-A938-95E793310C95}"/>
                  </a:ext>
                </a:extLst>
              </p:cNvPr>
              <p:cNvSpPr txBox="1"/>
              <p:nvPr/>
            </p:nvSpPr>
            <p:spPr>
              <a:xfrm>
                <a:off x="4065451" y="5125079"/>
                <a:ext cx="1259733" cy="24622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000" dirty="0">
                    <a:latin typeface="Arial" panose="020B0604020202020204" pitchFamily="34" charset="0"/>
                    <a:cs typeface="Arial" panose="020B0604020202020204" pitchFamily="34" charset="0"/>
                  </a:rPr>
                  <a:t>Cold Exposure</a:t>
                </a:r>
              </a:p>
            </p:txBody>
          </p:sp>
          <p:sp>
            <p:nvSpPr>
              <p:cNvPr id="22" name="Left Arrow 21">
                <a:extLst>
                  <a:ext uri="{FF2B5EF4-FFF2-40B4-BE49-F238E27FC236}">
                    <a16:creationId xmlns:a16="http://schemas.microsoft.com/office/drawing/2014/main" id="{3172947E-FC51-664A-9E21-011CE19583EF}"/>
                  </a:ext>
                </a:extLst>
              </p:cNvPr>
              <p:cNvSpPr/>
              <p:nvPr/>
            </p:nvSpPr>
            <p:spPr>
              <a:xfrm>
                <a:off x="1927294" y="5612390"/>
                <a:ext cx="598227" cy="245235"/>
              </a:xfrm>
              <a:prstGeom prst="leftArrow">
                <a:avLst/>
              </a:prstGeom>
              <a:solidFill>
                <a:schemeClr val="tx1"/>
              </a:solidFill>
              <a:ln w="12700" cap="flat" cmpd="sng" algn="ctr">
                <a:solidFill>
                  <a:sysClr val="window" lastClr="FFFFFF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600" b="0" i="0" u="none" strike="noStrike" kern="0" cap="none" spc="0" normalizeH="0" baseline="0" noProof="0">
                  <a:ln>
                    <a:noFill/>
                  </a:ln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endParaRPr>
              </a:p>
            </p:txBody>
          </p:sp>
          <p:sp>
            <p:nvSpPr>
              <p:cNvPr id="23" name="TextBox 22">
                <a:extLst>
                  <a:ext uri="{FF2B5EF4-FFF2-40B4-BE49-F238E27FC236}">
                    <a16:creationId xmlns:a16="http://schemas.microsoft.com/office/drawing/2014/main" id="{4F4F181F-DB55-164D-86E8-A7341C6BDDD6}"/>
                  </a:ext>
                </a:extLst>
              </p:cNvPr>
              <p:cNvSpPr txBox="1"/>
              <p:nvPr/>
            </p:nvSpPr>
            <p:spPr>
              <a:xfrm>
                <a:off x="2960526" y="4706216"/>
                <a:ext cx="1069961" cy="400110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txBody>
              <a:bodyPr wrap="square" rtlCol="0">
                <a:sp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000" b="1" i="0" u="none" strike="noStrike" kern="0" cap="none" spc="0" normalizeH="0" baseline="0" noProof="0" dirty="0">
                    <a:ln>
                      <a:noFill/>
                    </a:ln>
                    <a:effectLst/>
                    <a:uLnTx/>
                    <a:uFillTx/>
                    <a:latin typeface="Arial" panose="020B0604020202020204" pitchFamily="34" charset="0"/>
                    <a:cs typeface="Arial" panose="020B0604020202020204" pitchFamily="34" charset="0"/>
                  </a:rPr>
                  <a:t>BASAL STATE</a:t>
                </a:r>
              </a:p>
            </p:txBody>
          </p:sp>
          <p:grpSp>
            <p:nvGrpSpPr>
              <p:cNvPr id="10" name="Group 9">
                <a:extLst>
                  <a:ext uri="{FF2B5EF4-FFF2-40B4-BE49-F238E27FC236}">
                    <a16:creationId xmlns:a16="http://schemas.microsoft.com/office/drawing/2014/main" id="{CAD25591-3AAA-9C44-8B2E-253E02487845}"/>
                  </a:ext>
                </a:extLst>
              </p:cNvPr>
              <p:cNvGrpSpPr/>
              <p:nvPr/>
            </p:nvGrpSpPr>
            <p:grpSpPr>
              <a:xfrm>
                <a:off x="2028960" y="6866241"/>
                <a:ext cx="2825106" cy="566335"/>
                <a:chOff x="2020474" y="6298196"/>
                <a:chExt cx="2825106" cy="566335"/>
              </a:xfrm>
            </p:grpSpPr>
            <p:grpSp>
              <p:nvGrpSpPr>
                <p:cNvPr id="31" name="Group 30">
                  <a:extLst>
                    <a:ext uri="{FF2B5EF4-FFF2-40B4-BE49-F238E27FC236}">
                      <a16:creationId xmlns:a16="http://schemas.microsoft.com/office/drawing/2014/main" id="{A870134F-3EC8-8544-9E08-02DBCC37E4DC}"/>
                    </a:ext>
                  </a:extLst>
                </p:cNvPr>
                <p:cNvGrpSpPr/>
                <p:nvPr/>
              </p:nvGrpSpPr>
              <p:grpSpPr>
                <a:xfrm>
                  <a:off x="2020474" y="6298196"/>
                  <a:ext cx="2825106" cy="566335"/>
                  <a:chOff x="3746823" y="3583345"/>
                  <a:chExt cx="2825106" cy="566335"/>
                </a:xfrm>
              </p:grpSpPr>
              <p:grpSp>
                <p:nvGrpSpPr>
                  <p:cNvPr id="34" name="Group 33">
                    <a:extLst>
                      <a:ext uri="{FF2B5EF4-FFF2-40B4-BE49-F238E27FC236}">
                        <a16:creationId xmlns:a16="http://schemas.microsoft.com/office/drawing/2014/main" id="{A1FEE95E-B960-654D-A121-79A70F78092B}"/>
                      </a:ext>
                    </a:extLst>
                  </p:cNvPr>
                  <p:cNvGrpSpPr/>
                  <p:nvPr/>
                </p:nvGrpSpPr>
                <p:grpSpPr>
                  <a:xfrm>
                    <a:off x="3746823" y="3583345"/>
                    <a:ext cx="2825106" cy="566335"/>
                    <a:chOff x="7732424" y="2155971"/>
                    <a:chExt cx="2825106" cy="566335"/>
                  </a:xfrm>
                </p:grpSpPr>
                <p:grpSp>
                  <p:nvGrpSpPr>
                    <p:cNvPr id="36" name="Group 35">
                      <a:extLst>
                        <a:ext uri="{FF2B5EF4-FFF2-40B4-BE49-F238E27FC236}">
                          <a16:creationId xmlns:a16="http://schemas.microsoft.com/office/drawing/2014/main" id="{7B55F203-A195-3F47-B5EB-48271D5D35BE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7746656" y="2155971"/>
                      <a:ext cx="2810874" cy="566335"/>
                      <a:chOff x="5615853" y="4177718"/>
                      <a:chExt cx="2810874" cy="566335"/>
                    </a:xfrm>
                  </p:grpSpPr>
                  <p:pic>
                    <p:nvPicPr>
                      <p:cNvPr id="38" name="Picture 37">
                        <a:extLst>
                          <a:ext uri="{FF2B5EF4-FFF2-40B4-BE49-F238E27FC236}">
                            <a16:creationId xmlns:a16="http://schemas.microsoft.com/office/drawing/2014/main" id="{722547C3-17F0-D74F-AE38-CE7FD8A0CC3E}"/>
                          </a:ext>
                        </a:extLst>
                      </p:cNvPr>
                      <p:cNvPicPr>
                        <a:picLocks noChangeAspect="1"/>
                      </p:cNvPicPr>
                      <p:nvPr/>
                    </p:nvPicPr>
                    <p:blipFill rotWithShape="1">
                      <a:blip r:embed="rId4"/>
                      <a:srcRect l="67275" t="8147" r="28077" b="85562"/>
                      <a:stretch/>
                    </p:blipFill>
                    <p:spPr>
                      <a:xfrm>
                        <a:off x="6815098" y="4415003"/>
                        <a:ext cx="291644" cy="276295"/>
                      </a:xfrm>
                      <a:prstGeom prst="rect">
                        <a:avLst/>
                      </a:prstGeom>
                      <a:ln>
                        <a:solidFill>
                          <a:sysClr val="window" lastClr="FFFFFF"/>
                        </a:solidFill>
                      </a:ln>
                    </p:spPr>
                  </p:pic>
                  <p:pic>
                    <p:nvPicPr>
                      <p:cNvPr id="39" name="Picture 38">
                        <a:extLst>
                          <a:ext uri="{FF2B5EF4-FFF2-40B4-BE49-F238E27FC236}">
                            <a16:creationId xmlns:a16="http://schemas.microsoft.com/office/drawing/2014/main" id="{B029F428-9C5F-444A-BBAD-57154BC2F202}"/>
                          </a:ext>
                        </a:extLst>
                      </p:cNvPr>
                      <p:cNvPicPr>
                        <a:picLocks noChangeAspect="1"/>
                      </p:cNvPicPr>
                      <p:nvPr/>
                    </p:nvPicPr>
                    <p:blipFill rotWithShape="1">
                      <a:blip r:embed="rId4"/>
                      <a:srcRect l="41098" t="16705" r="50095" b="76305"/>
                      <a:stretch/>
                    </p:blipFill>
                    <p:spPr>
                      <a:xfrm>
                        <a:off x="7395572" y="4205840"/>
                        <a:ext cx="397357" cy="220754"/>
                      </a:xfrm>
                      <a:prstGeom prst="rect">
                        <a:avLst/>
                      </a:prstGeom>
                      <a:ln>
                        <a:solidFill>
                          <a:sysClr val="window" lastClr="FFFFFF"/>
                        </a:solidFill>
                      </a:ln>
                    </p:spPr>
                  </p:pic>
                  <p:pic>
                    <p:nvPicPr>
                      <p:cNvPr id="40" name="Picture 39">
                        <a:extLst>
                          <a:ext uri="{FF2B5EF4-FFF2-40B4-BE49-F238E27FC236}">
                            <a16:creationId xmlns:a16="http://schemas.microsoft.com/office/drawing/2014/main" id="{B7DAF021-708C-9C4C-8036-F856717224E6}"/>
                          </a:ext>
                        </a:extLst>
                      </p:cNvPr>
                      <p:cNvPicPr>
                        <a:picLocks noChangeAspect="1"/>
                      </p:cNvPicPr>
                      <p:nvPr/>
                    </p:nvPicPr>
                    <p:blipFill rotWithShape="1">
                      <a:blip r:embed="rId4"/>
                      <a:srcRect l="57346" t="7793" r="38006" b="85072"/>
                      <a:stretch/>
                    </p:blipFill>
                    <p:spPr>
                      <a:xfrm>
                        <a:off x="5615853" y="4401501"/>
                        <a:ext cx="318782" cy="342552"/>
                      </a:xfrm>
                      <a:prstGeom prst="rect">
                        <a:avLst/>
                      </a:prstGeom>
                      <a:ln>
                        <a:solidFill>
                          <a:sysClr val="window" lastClr="FFFFFF"/>
                        </a:solidFill>
                      </a:ln>
                    </p:spPr>
                  </p:pic>
                  <p:pic>
                    <p:nvPicPr>
                      <p:cNvPr id="41" name="Picture 40">
                        <a:extLst>
                          <a:ext uri="{FF2B5EF4-FFF2-40B4-BE49-F238E27FC236}">
                            <a16:creationId xmlns:a16="http://schemas.microsoft.com/office/drawing/2014/main" id="{46BF804A-2CDC-AB4B-BC5B-14AA9C210915}"/>
                          </a:ext>
                        </a:extLst>
                      </p:cNvPr>
                      <p:cNvPicPr>
                        <a:picLocks noChangeAspect="1"/>
                      </p:cNvPicPr>
                      <p:nvPr/>
                    </p:nvPicPr>
                    <p:blipFill rotWithShape="1">
                      <a:blip r:embed="rId4"/>
                      <a:srcRect l="38284" t="9715" r="48648" b="82246"/>
                      <a:stretch/>
                    </p:blipFill>
                    <p:spPr>
                      <a:xfrm>
                        <a:off x="6036781" y="4234292"/>
                        <a:ext cx="511924" cy="220424"/>
                      </a:xfrm>
                      <a:prstGeom prst="rect">
                        <a:avLst/>
                      </a:prstGeom>
                      <a:ln>
                        <a:solidFill>
                          <a:sysClr val="window" lastClr="FFFFFF"/>
                        </a:solidFill>
                      </a:ln>
                    </p:spPr>
                  </p:pic>
                  <p:sp>
                    <p:nvSpPr>
                      <p:cNvPr id="42" name="TextBox 41">
                        <a:extLst>
                          <a:ext uri="{FF2B5EF4-FFF2-40B4-BE49-F238E27FC236}">
                            <a16:creationId xmlns:a16="http://schemas.microsoft.com/office/drawing/2014/main" id="{C52188FF-F400-5F48-92F9-660772450F5B}"/>
                          </a:ext>
                        </a:extLst>
                      </p:cNvPr>
                      <p:cNvSpPr txBox="1"/>
                      <p:nvPr/>
                    </p:nvSpPr>
                    <p:spPr>
                      <a:xfrm>
                        <a:off x="6466524" y="4177718"/>
                        <a:ext cx="954813" cy="276999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  <p:txBody>
                      <a:bodyPr wrap="none" rtlCol="0">
                        <a:spAutoFit/>
                      </a:bodyPr>
                      <a:lstStyle/>
                      <a:p>
                        <a:r>
                          <a:rPr lang="en-US" sz="1200" dirty="0">
                            <a:latin typeface="Arial" panose="020B0604020202020204" pitchFamily="34" charset="0"/>
                            <a:cs typeface="Arial" panose="020B0604020202020204" pitchFamily="34" charset="0"/>
                          </a:rPr>
                          <a:t>Lymphatics</a:t>
                        </a:r>
                      </a:p>
                    </p:txBody>
                  </p:sp>
                  <p:sp>
                    <p:nvSpPr>
                      <p:cNvPr id="43" name="TextBox 42">
                        <a:extLst>
                          <a:ext uri="{FF2B5EF4-FFF2-40B4-BE49-F238E27FC236}">
                            <a16:creationId xmlns:a16="http://schemas.microsoft.com/office/drawing/2014/main" id="{08F9BF19-CB9F-E048-9783-707EACDE0402}"/>
                          </a:ext>
                        </a:extLst>
                      </p:cNvPr>
                      <p:cNvSpPr txBox="1"/>
                      <p:nvPr/>
                    </p:nvSpPr>
                    <p:spPr>
                      <a:xfrm>
                        <a:off x="7756351" y="4189828"/>
                        <a:ext cx="670376" cy="276999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  <p:txBody>
                      <a:bodyPr wrap="none" rtlCol="0">
                        <a:spAutoFit/>
                      </a:bodyPr>
                      <a:lstStyle/>
                      <a:p>
                        <a:r>
                          <a:rPr lang="en-US" sz="1200" dirty="0">
                            <a:latin typeface="Arial" panose="020B0604020202020204" pitchFamily="34" charset="0"/>
                            <a:cs typeface="Arial" panose="020B0604020202020204" pitchFamily="34" charset="0"/>
                          </a:rPr>
                          <a:t>Nerves</a:t>
                        </a:r>
                      </a:p>
                    </p:txBody>
                  </p:sp>
                  <p:sp>
                    <p:nvSpPr>
                      <p:cNvPr id="44" name="TextBox 43">
                        <a:extLst>
                          <a:ext uri="{FF2B5EF4-FFF2-40B4-BE49-F238E27FC236}">
                            <a16:creationId xmlns:a16="http://schemas.microsoft.com/office/drawing/2014/main" id="{871DDD47-030D-264E-A734-7D44A6BF089C}"/>
                          </a:ext>
                        </a:extLst>
                      </p:cNvPr>
                      <p:cNvSpPr txBox="1"/>
                      <p:nvPr/>
                    </p:nvSpPr>
                    <p:spPr>
                      <a:xfrm>
                        <a:off x="5833773" y="4441050"/>
                        <a:ext cx="1061509" cy="276999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  <p:txBody>
                      <a:bodyPr wrap="none" rtlCol="0">
                        <a:spAutoFit/>
                      </a:bodyPr>
                      <a:lstStyle/>
                      <a:p>
                        <a:r>
                          <a:rPr lang="en-US" sz="1200" dirty="0">
                            <a:latin typeface="Arial" panose="020B0604020202020204" pitchFamily="34" charset="0"/>
                            <a:cs typeface="Arial" panose="020B0604020202020204" pitchFamily="34" charset="0"/>
                          </a:rPr>
                          <a:t>Myeloid cells</a:t>
                        </a:r>
                      </a:p>
                    </p:txBody>
                  </p:sp>
                  <p:sp>
                    <p:nvSpPr>
                      <p:cNvPr id="45" name="TextBox 44">
                        <a:extLst>
                          <a:ext uri="{FF2B5EF4-FFF2-40B4-BE49-F238E27FC236}">
                            <a16:creationId xmlns:a16="http://schemas.microsoft.com/office/drawing/2014/main" id="{2F7EFD8F-8D5A-2D48-A852-9772CCFCC0F4}"/>
                          </a:ext>
                        </a:extLst>
                      </p:cNvPr>
                      <p:cNvSpPr txBox="1"/>
                      <p:nvPr/>
                    </p:nvSpPr>
                    <p:spPr>
                      <a:xfrm>
                        <a:off x="7024438" y="4440933"/>
                        <a:ext cx="603050" cy="276999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  <p:txBody>
                      <a:bodyPr wrap="none" rtlCol="0">
                        <a:spAutoFit/>
                      </a:bodyPr>
                      <a:lstStyle/>
                      <a:p>
                        <a:r>
                          <a:rPr lang="en-US" sz="1200" dirty="0">
                            <a:latin typeface="Arial" panose="020B0604020202020204" pitchFamily="34" charset="0"/>
                            <a:cs typeface="Arial" panose="020B0604020202020204" pitchFamily="34" charset="0"/>
                          </a:rPr>
                          <a:t>BDNF</a:t>
                        </a:r>
                      </a:p>
                    </p:txBody>
                  </p:sp>
                </p:grpSp>
                <p:sp>
                  <p:nvSpPr>
                    <p:cNvPr id="37" name="TextBox 36">
                      <a:extLst>
                        <a:ext uri="{FF2B5EF4-FFF2-40B4-BE49-F238E27FC236}">
                          <a16:creationId xmlns:a16="http://schemas.microsoft.com/office/drawing/2014/main" id="{08B91B35-A140-364A-BA7A-B0A9B0290FE9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7732424" y="2168082"/>
                      <a:ext cx="492443" cy="276999"/>
                    </a:xfrm>
                    <a:prstGeom prst="rect">
                      <a:avLst/>
                    </a:prstGeom>
                    <a:noFill/>
                    <a:ln>
                      <a:solidFill>
                        <a:sysClr val="window" lastClr="FFFFFF"/>
                      </a:solidFill>
                    </a:ln>
                  </p:spPr>
                  <p:txBody>
                    <a:bodyPr wrap="none" rtlCol="0">
                      <a:spAutoFit/>
                    </a:bodyPr>
                    <a:lstStyle/>
                    <a:p>
                      <a:r>
                        <a:rPr lang="en-US" sz="12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Key:</a:t>
                      </a:r>
                    </a:p>
                  </p:txBody>
                </p:sp>
              </p:grpSp>
              <p:sp>
                <p:nvSpPr>
                  <p:cNvPr id="35" name="Frame 34">
                    <a:extLst>
                      <a:ext uri="{FF2B5EF4-FFF2-40B4-BE49-F238E27FC236}">
                        <a16:creationId xmlns:a16="http://schemas.microsoft.com/office/drawing/2014/main" id="{A79321E2-BEC9-C24A-B7EF-D3B8724A76C8}"/>
                      </a:ext>
                    </a:extLst>
                  </p:cNvPr>
                  <p:cNvSpPr/>
                  <p:nvPr/>
                </p:nvSpPr>
                <p:spPr>
                  <a:xfrm>
                    <a:off x="3779997" y="3584375"/>
                    <a:ext cx="2749806" cy="562214"/>
                  </a:xfrm>
                  <a:prstGeom prst="frame">
                    <a:avLst>
                      <a:gd name="adj1" fmla="val 962"/>
                    </a:avLst>
                  </a:prstGeom>
                  <a:noFill/>
                  <a:ln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solidFill>
                        <a:schemeClr val="tx1"/>
                      </a:solidFill>
                    </a:endParaRPr>
                  </a:p>
                </p:txBody>
              </p:sp>
            </p:grpSp>
            <p:pic>
              <p:nvPicPr>
                <p:cNvPr id="32" name="Picture 31">
                  <a:extLst>
                    <a:ext uri="{FF2B5EF4-FFF2-40B4-BE49-F238E27FC236}">
                      <a16:creationId xmlns:a16="http://schemas.microsoft.com/office/drawing/2014/main" id="{4454E197-18F6-9D4E-A454-6EA82C95372C}"/>
                    </a:ext>
                  </a:extLst>
                </p:cNvPr>
                <p:cNvPicPr>
                  <a:picLocks noChangeAspect="1"/>
                </p:cNvPicPr>
                <p:nvPr/>
              </p:nvPicPr>
              <p:blipFill rotWithShape="1">
                <a:blip r:embed="rId5"/>
                <a:srcRect l="7597" t="12482" r="88862" b="81824"/>
                <a:stretch/>
              </p:blipFill>
              <p:spPr>
                <a:xfrm>
                  <a:off x="4044102" y="6561190"/>
                  <a:ext cx="222649" cy="250586"/>
                </a:xfrm>
                <a:prstGeom prst="rect">
                  <a:avLst/>
                </a:prstGeom>
              </p:spPr>
            </p:pic>
            <p:sp>
              <p:nvSpPr>
                <p:cNvPr id="33" name="TextBox 32">
                  <a:extLst>
                    <a:ext uri="{FF2B5EF4-FFF2-40B4-BE49-F238E27FC236}">
                      <a16:creationId xmlns:a16="http://schemas.microsoft.com/office/drawing/2014/main" id="{CA979F05-98C1-9F48-97AA-B0E7F1E6EA09}"/>
                    </a:ext>
                  </a:extLst>
                </p:cNvPr>
                <p:cNvSpPr txBox="1"/>
                <p:nvPr/>
              </p:nvSpPr>
              <p:spPr>
                <a:xfrm>
                  <a:off x="4189919" y="6561869"/>
                  <a:ext cx="636713" cy="276999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wrap="none" rtlCol="0">
                  <a:spAutoFit/>
                </a:bodyPr>
                <a:lstStyle/>
                <a:p>
                  <a:r>
                    <a:rPr lang="en-US" sz="1200" dirty="0">
                      <a:latin typeface="Arial" panose="020B0604020202020204" pitchFamily="34" charset="0"/>
                      <a:cs typeface="Arial" panose="020B0604020202020204" pitchFamily="34" charset="0"/>
                    </a:rPr>
                    <a:t>CINCs</a:t>
                  </a:r>
                </a:p>
              </p:txBody>
            </p:sp>
          </p:grpSp>
          <p:grpSp>
            <p:nvGrpSpPr>
              <p:cNvPr id="3" name="Group 2">
                <a:extLst>
                  <a:ext uri="{FF2B5EF4-FFF2-40B4-BE49-F238E27FC236}">
                    <a16:creationId xmlns:a16="http://schemas.microsoft.com/office/drawing/2014/main" id="{13F92720-3EF9-904F-8DE8-EB27D7BD93C6}"/>
                  </a:ext>
                </a:extLst>
              </p:cNvPr>
              <p:cNvGrpSpPr/>
              <p:nvPr/>
            </p:nvGrpSpPr>
            <p:grpSpPr>
              <a:xfrm>
                <a:off x="4761940" y="5051239"/>
                <a:ext cx="2103266" cy="1776346"/>
                <a:chOff x="4664815" y="5152522"/>
                <a:chExt cx="1394486" cy="1124132"/>
              </a:xfrm>
            </p:grpSpPr>
            <p:pic>
              <p:nvPicPr>
                <p:cNvPr id="26" name="Picture 25">
                  <a:extLst>
                    <a:ext uri="{FF2B5EF4-FFF2-40B4-BE49-F238E27FC236}">
                      <a16:creationId xmlns:a16="http://schemas.microsoft.com/office/drawing/2014/main" id="{C1CFF08E-90D8-CA4F-A0EC-CBFF162F3E70}"/>
                    </a:ext>
                  </a:extLst>
                </p:cNvPr>
                <p:cNvPicPr>
                  <a:picLocks noChangeAspect="1"/>
                </p:cNvPicPr>
                <p:nvPr/>
              </p:nvPicPr>
              <p:blipFill rotWithShape="1">
                <a:blip r:embed="rId6"/>
                <a:srcRect l="13546" t="39193" r="66361" b="37196"/>
                <a:stretch/>
              </p:blipFill>
              <p:spPr>
                <a:xfrm>
                  <a:off x="4664815" y="5152522"/>
                  <a:ext cx="1394486" cy="1124132"/>
                </a:xfrm>
                <a:prstGeom prst="rect">
                  <a:avLst/>
                </a:prstGeom>
              </p:spPr>
            </p:pic>
            <p:pic>
              <p:nvPicPr>
                <p:cNvPr id="27" name="Picture 26">
                  <a:extLst>
                    <a:ext uri="{FF2B5EF4-FFF2-40B4-BE49-F238E27FC236}">
                      <a16:creationId xmlns:a16="http://schemas.microsoft.com/office/drawing/2014/main" id="{A8B1BBB3-0D25-9D4D-9930-105C6197A7D9}"/>
                    </a:ext>
                  </a:extLst>
                </p:cNvPr>
                <p:cNvPicPr>
                  <a:picLocks noChangeAspect="1"/>
                </p:cNvPicPr>
                <p:nvPr/>
              </p:nvPicPr>
              <p:blipFill rotWithShape="1">
                <a:blip r:embed="rId4"/>
                <a:srcRect l="67275" t="8147" r="28077" b="85562"/>
                <a:stretch/>
              </p:blipFill>
              <p:spPr>
                <a:xfrm rot="21427874">
                  <a:off x="5520186" y="5748518"/>
                  <a:ext cx="241953" cy="224631"/>
                </a:xfrm>
                <a:prstGeom prst="rect">
                  <a:avLst/>
                </a:prstGeom>
              </p:spPr>
            </p:pic>
            <p:pic>
              <p:nvPicPr>
                <p:cNvPr id="28" name="Picture 27">
                  <a:extLst>
                    <a:ext uri="{FF2B5EF4-FFF2-40B4-BE49-F238E27FC236}">
                      <a16:creationId xmlns:a16="http://schemas.microsoft.com/office/drawing/2014/main" id="{6DDA40B0-235D-624E-A5EE-0234F1A518EA}"/>
                    </a:ext>
                  </a:extLst>
                </p:cNvPr>
                <p:cNvPicPr>
                  <a:picLocks noChangeAspect="1"/>
                </p:cNvPicPr>
                <p:nvPr/>
              </p:nvPicPr>
              <p:blipFill rotWithShape="1">
                <a:blip r:embed="rId4"/>
                <a:srcRect l="67275" t="8147" r="28077" b="85562"/>
                <a:stretch/>
              </p:blipFill>
              <p:spPr>
                <a:xfrm>
                  <a:off x="5399210" y="5486322"/>
                  <a:ext cx="241953" cy="224631"/>
                </a:xfrm>
                <a:prstGeom prst="rect">
                  <a:avLst/>
                </a:prstGeom>
              </p:spPr>
            </p:pic>
            <p:pic>
              <p:nvPicPr>
                <p:cNvPr id="29" name="Picture 28">
                  <a:extLst>
                    <a:ext uri="{FF2B5EF4-FFF2-40B4-BE49-F238E27FC236}">
                      <a16:creationId xmlns:a16="http://schemas.microsoft.com/office/drawing/2014/main" id="{B7E32FB7-6C2B-2C4A-8345-54350DD605C9}"/>
                    </a:ext>
                  </a:extLst>
                </p:cNvPr>
                <p:cNvPicPr>
                  <a:picLocks noChangeAspect="1"/>
                </p:cNvPicPr>
                <p:nvPr/>
              </p:nvPicPr>
              <p:blipFill rotWithShape="1">
                <a:blip r:embed="rId4"/>
                <a:srcRect l="67275" t="8147" r="28077" b="85562"/>
                <a:stretch/>
              </p:blipFill>
              <p:spPr>
                <a:xfrm>
                  <a:off x="5203278" y="5374007"/>
                  <a:ext cx="241953" cy="224631"/>
                </a:xfrm>
                <a:prstGeom prst="rect">
                  <a:avLst/>
                </a:prstGeom>
              </p:spPr>
            </p:pic>
            <p:pic>
              <p:nvPicPr>
                <p:cNvPr id="30" name="Picture 29">
                  <a:extLst>
                    <a:ext uri="{FF2B5EF4-FFF2-40B4-BE49-F238E27FC236}">
                      <a16:creationId xmlns:a16="http://schemas.microsoft.com/office/drawing/2014/main" id="{A51795C1-800D-084A-BFE2-77F0DAEFF784}"/>
                    </a:ext>
                  </a:extLst>
                </p:cNvPr>
                <p:cNvPicPr>
                  <a:picLocks noChangeAspect="1"/>
                </p:cNvPicPr>
                <p:nvPr/>
              </p:nvPicPr>
              <p:blipFill rotWithShape="1">
                <a:blip r:embed="rId4"/>
                <a:srcRect l="67275" t="8147" r="28077" b="85562"/>
                <a:stretch/>
              </p:blipFill>
              <p:spPr>
                <a:xfrm>
                  <a:off x="4938315" y="5630409"/>
                  <a:ext cx="241953" cy="224631"/>
                </a:xfrm>
                <a:prstGeom prst="rect">
                  <a:avLst/>
                </a:prstGeom>
              </p:spPr>
            </p:pic>
          </p:grpSp>
          <p:sp>
            <p:nvSpPr>
              <p:cNvPr id="48" name="TextBox 47">
                <a:extLst>
                  <a:ext uri="{FF2B5EF4-FFF2-40B4-BE49-F238E27FC236}">
                    <a16:creationId xmlns:a16="http://schemas.microsoft.com/office/drawing/2014/main" id="{BE6BEEA6-931C-7D44-8AF3-763B84AC8190}"/>
                  </a:ext>
                </a:extLst>
              </p:cNvPr>
              <p:cNvSpPr txBox="1"/>
              <p:nvPr/>
            </p:nvSpPr>
            <p:spPr>
              <a:xfrm>
                <a:off x="82406" y="3634676"/>
                <a:ext cx="524887" cy="2769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200" dirty="0">
                    <a:latin typeface="Arial"/>
                    <a:cs typeface="Arial"/>
                  </a:rPr>
                  <a:t>B.</a:t>
                </a:r>
              </a:p>
            </p:txBody>
          </p:sp>
          <p:grpSp>
            <p:nvGrpSpPr>
              <p:cNvPr id="6" name="Group 5">
                <a:extLst>
                  <a:ext uri="{FF2B5EF4-FFF2-40B4-BE49-F238E27FC236}">
                    <a16:creationId xmlns:a16="http://schemas.microsoft.com/office/drawing/2014/main" id="{A82534A1-B0B5-064F-A517-A8D5F1BFBE53}"/>
                  </a:ext>
                </a:extLst>
              </p:cNvPr>
              <p:cNvGrpSpPr/>
              <p:nvPr/>
            </p:nvGrpSpPr>
            <p:grpSpPr>
              <a:xfrm>
                <a:off x="-54351" y="5016133"/>
                <a:ext cx="2249008" cy="1932978"/>
                <a:chOff x="256404" y="5031135"/>
                <a:chExt cx="1560353" cy="1384184"/>
              </a:xfrm>
            </p:grpSpPr>
            <p:pic>
              <p:nvPicPr>
                <p:cNvPr id="14" name="Picture 13">
                  <a:extLst>
                    <a:ext uri="{FF2B5EF4-FFF2-40B4-BE49-F238E27FC236}">
                      <a16:creationId xmlns:a16="http://schemas.microsoft.com/office/drawing/2014/main" id="{C5E6191A-CFDA-C643-AA3A-2319C43D82BA}"/>
                    </a:ext>
                  </a:extLst>
                </p:cNvPr>
                <p:cNvPicPr>
                  <a:picLocks noChangeAspect="1"/>
                </p:cNvPicPr>
                <p:nvPr/>
              </p:nvPicPr>
              <p:blipFill rotWithShape="1">
                <a:blip r:embed="rId4"/>
                <a:srcRect l="62362" t="35299" r="14886" b="35867"/>
                <a:stretch/>
              </p:blipFill>
              <p:spPr>
                <a:xfrm rot="10800000">
                  <a:off x="256404" y="5031135"/>
                  <a:ext cx="1560353" cy="1384184"/>
                </a:xfrm>
                <a:prstGeom prst="rect">
                  <a:avLst/>
                </a:prstGeom>
              </p:spPr>
            </p:pic>
            <p:pic>
              <p:nvPicPr>
                <p:cNvPr id="49" name="Picture 48">
                  <a:extLst>
                    <a:ext uri="{FF2B5EF4-FFF2-40B4-BE49-F238E27FC236}">
                      <a16:creationId xmlns:a16="http://schemas.microsoft.com/office/drawing/2014/main" id="{57FE0945-D701-934A-B161-46B373625302}"/>
                    </a:ext>
                  </a:extLst>
                </p:cNvPr>
                <p:cNvPicPr>
                  <a:picLocks noChangeAspect="1"/>
                </p:cNvPicPr>
                <p:nvPr/>
              </p:nvPicPr>
              <p:blipFill rotWithShape="1">
                <a:blip r:embed="rId4"/>
                <a:srcRect l="57346" t="7793" r="38006" b="85072"/>
                <a:stretch/>
              </p:blipFill>
              <p:spPr>
                <a:xfrm>
                  <a:off x="1132943" y="5533753"/>
                  <a:ext cx="318782" cy="342552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pic>
              <p:nvPicPr>
                <p:cNvPr id="50" name="Picture 49">
                  <a:extLst>
                    <a:ext uri="{FF2B5EF4-FFF2-40B4-BE49-F238E27FC236}">
                      <a16:creationId xmlns:a16="http://schemas.microsoft.com/office/drawing/2014/main" id="{ADD80702-7E4D-AA4E-A40F-2FEC78FA89F9}"/>
                    </a:ext>
                  </a:extLst>
                </p:cNvPr>
                <p:cNvPicPr>
                  <a:picLocks noChangeAspect="1"/>
                </p:cNvPicPr>
                <p:nvPr/>
              </p:nvPicPr>
              <p:blipFill rotWithShape="1">
                <a:blip r:embed="rId4"/>
                <a:srcRect l="57346" t="7793" r="38006" b="85072"/>
                <a:stretch/>
              </p:blipFill>
              <p:spPr>
                <a:xfrm>
                  <a:off x="732360" y="5938868"/>
                  <a:ext cx="318782" cy="342552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</p:grpSp>
        </p:grpSp>
        <p:pic>
          <p:nvPicPr>
            <p:cNvPr id="53" name="Picture 52">
              <a:extLst>
                <a:ext uri="{FF2B5EF4-FFF2-40B4-BE49-F238E27FC236}">
                  <a16:creationId xmlns:a16="http://schemas.microsoft.com/office/drawing/2014/main" id="{F5842523-ACE6-D147-8A83-BA655B3E8CB6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/>
            <a:srcRect l="67275" t="8147" r="28077" b="85562"/>
            <a:stretch/>
          </p:blipFill>
          <p:spPr>
            <a:xfrm rot="5400000">
              <a:off x="5583604" y="5835345"/>
              <a:ext cx="367182" cy="351188"/>
            </a:xfrm>
            <a:prstGeom prst="rect">
              <a:avLst/>
            </a:prstGeom>
          </p:spPr>
        </p:pic>
      </p:grpSp>
      <p:pic>
        <p:nvPicPr>
          <p:cNvPr id="55" name="Picture 54">
            <a:extLst>
              <a:ext uri="{FF2B5EF4-FFF2-40B4-BE49-F238E27FC236}">
                <a16:creationId xmlns:a16="http://schemas.microsoft.com/office/drawing/2014/main" id="{237395C2-0FDE-6349-97A9-BA9C1C1531D4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7597" t="12482" r="88862" b="81824"/>
          <a:stretch/>
        </p:blipFill>
        <p:spPr>
          <a:xfrm>
            <a:off x="3298401" y="5560172"/>
            <a:ext cx="309429" cy="3482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447757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6935</TotalTime>
  <Words>332</Words>
  <Application>Microsoft Macintosh PowerPoint</Application>
  <PresentationFormat>On-screen Show (4:3)</PresentationFormat>
  <Paragraphs>133</Paragraphs>
  <Slides>4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11" baseType="lpstr">
      <vt:lpstr>Arial</vt:lpstr>
      <vt:lpstr>ArialMT</vt:lpstr>
      <vt:lpstr>Calibri</vt:lpstr>
      <vt:lpstr>Century Gothic</vt:lpstr>
      <vt:lpstr>Symbol</vt:lpstr>
      <vt:lpstr>Times New Roman</vt:lpstr>
      <vt:lpstr>Office Theme</vt:lpstr>
      <vt:lpstr>PowerPoint Presentation</vt:lpstr>
      <vt:lpstr>PowerPoint Presentation</vt:lpstr>
      <vt:lpstr>PowerPoint Presentation</vt:lpstr>
      <vt:lpstr>PowerPoint Presentation</vt:lpstr>
    </vt:vector>
  </TitlesOfParts>
  <Company>University of Maine</Company>
  <LinksUpToDate>false</LinksUpToDate>
  <SharedDoc>false</SharedDoc>
  <HyperlinksChanged>false</HyperlinksChanged>
  <AppVersion>16.0016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Draft Figures BDNF MS</dc:title>
  <dc:creator>Kristy Townsend</dc:creator>
  <cp:lastModifiedBy>Microsoft Office User</cp:lastModifiedBy>
  <cp:revision>101</cp:revision>
  <cp:lastPrinted>2020-10-24T21:43:39Z</cp:lastPrinted>
  <dcterms:created xsi:type="dcterms:W3CDTF">2017-09-21T19:16:56Z</dcterms:created>
  <dcterms:modified xsi:type="dcterms:W3CDTF">2020-10-24T22:02:36Z</dcterms:modified>
</cp:coreProperties>
</file>