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5" r:id="rId2"/>
    <p:sldId id="267" r:id="rId3"/>
    <p:sldId id="264" r:id="rId4"/>
    <p:sldId id="266" r:id="rId5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90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08"/>
    <p:restoredTop sz="97702"/>
  </p:normalViewPr>
  <p:slideViewPr>
    <p:cSldViewPr snapToGrid="0" snapToObjects="1">
      <p:cViewPr varScale="1">
        <p:scale>
          <a:sx n="150" d="100"/>
          <a:sy n="150" d="100"/>
        </p:scale>
        <p:origin x="3208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DB5971-E6AE-FE46-B809-CDD23A6E66A6}" type="datetimeFigureOut">
              <a:rPr lang="en-US" smtClean="0"/>
              <a:t>8/18/20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FB9707-4368-8E41-82FE-4AFB8C53A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25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B9707-4368-8E41-82FE-4AFB8C53AF9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379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B9707-4368-8E41-82FE-4AFB8C53AF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67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B9707-4368-8E41-82FE-4AFB8C53AF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258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8/18/20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465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8/18/20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681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8/18/20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75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8/18/20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33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8/18/20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2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8/18/20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81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8/18/20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40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8/18/20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500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8/18/20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60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8/18/20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774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DB012-7D77-F543-AAB8-0AEE48459803}" type="datetimeFigureOut">
              <a:rPr lang="en-US" smtClean="0"/>
              <a:t>8/18/20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772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DB012-7D77-F543-AAB8-0AEE48459803}" type="datetimeFigureOut">
              <a:rPr lang="en-US" smtClean="0"/>
              <a:t>8/18/20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9C011-C24F-264D-B082-0EAB56E9A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0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t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1.jpg"/><Relationship Id="rId18" Type="http://schemas.openxmlformats.org/officeDocument/2006/relationships/image" Target="../media/image16.emf"/><Relationship Id="rId3" Type="http://schemas.openxmlformats.org/officeDocument/2006/relationships/image" Target="../media/image5.emf"/><Relationship Id="rId7" Type="http://schemas.microsoft.com/office/2007/relationships/hdphoto" Target="../media/hdphoto2.wdp"/><Relationship Id="rId12" Type="http://schemas.openxmlformats.org/officeDocument/2006/relationships/image" Target="../media/image10.jpg"/><Relationship Id="rId17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jpg"/><Relationship Id="rId20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openxmlformats.org/officeDocument/2006/relationships/image" Target="../media/image13.jpg"/><Relationship Id="rId10" Type="http://schemas.openxmlformats.org/officeDocument/2006/relationships/image" Target="../media/image9.jpeg"/><Relationship Id="rId19" Type="http://schemas.openxmlformats.org/officeDocument/2006/relationships/image" Target="../media/image17.emf"/><Relationship Id="rId4" Type="http://schemas.openxmlformats.org/officeDocument/2006/relationships/image" Target="../media/image6.jpeg"/><Relationship Id="rId9" Type="http://schemas.microsoft.com/office/2007/relationships/hdphoto" Target="../media/hdphoto3.wdp"/><Relationship Id="rId14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0.emf"/><Relationship Id="rId7" Type="http://schemas.openxmlformats.org/officeDocument/2006/relationships/image" Target="../media/image24.jpg"/><Relationship Id="rId12" Type="http://schemas.openxmlformats.org/officeDocument/2006/relationships/image" Target="../media/image29.ti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11" Type="http://schemas.openxmlformats.org/officeDocument/2006/relationships/image" Target="../media/image28.tif"/><Relationship Id="rId5" Type="http://schemas.openxmlformats.org/officeDocument/2006/relationships/image" Target="../media/image22.emf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368CBA-27FD-4B4C-8DA6-5286113044C6}"/>
              </a:ext>
            </a:extLst>
          </p:cNvPr>
          <p:cNvSpPr txBox="1"/>
          <p:nvPr/>
        </p:nvSpPr>
        <p:spPr>
          <a:xfrm>
            <a:off x="7211" y="54295"/>
            <a:ext cx="655348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05F9DF-1CE7-214A-BDAB-5761B821F435}"/>
              </a:ext>
            </a:extLst>
          </p:cNvPr>
          <p:cNvSpPr txBox="1"/>
          <p:nvPr/>
        </p:nvSpPr>
        <p:spPr>
          <a:xfrm>
            <a:off x="-2286" y="558536"/>
            <a:ext cx="397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8B1A6FA-F3C5-0F44-B17D-D87D0CE9848C}"/>
              </a:ext>
            </a:extLst>
          </p:cNvPr>
          <p:cNvSpPr txBox="1"/>
          <p:nvPr/>
        </p:nvSpPr>
        <p:spPr>
          <a:xfrm>
            <a:off x="356496" y="6027006"/>
            <a:ext cx="4518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Gene Expression Inguinal scWAT Following Cold Exposure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D97D021-FF1A-704C-98A1-8C76FFE7500D}"/>
              </a:ext>
            </a:extLst>
          </p:cNvPr>
          <p:cNvSpPr txBox="1"/>
          <p:nvPr/>
        </p:nvSpPr>
        <p:spPr>
          <a:xfrm>
            <a:off x="31294" y="6023297"/>
            <a:ext cx="397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CAD28D-AE84-4545-87F2-BAA5D2555D73}"/>
              </a:ext>
            </a:extLst>
          </p:cNvPr>
          <p:cNvSpPr txBox="1"/>
          <p:nvPr/>
        </p:nvSpPr>
        <p:spPr>
          <a:xfrm>
            <a:off x="230255" y="569197"/>
            <a:ext cx="5677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Genotyping </a:t>
            </a:r>
            <a:r>
              <a:rPr lang="en-US" sz="12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LymCre</a:t>
            </a:r>
            <a:r>
              <a:rPr lang="en-US" sz="1200" b="1" i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-/-</a:t>
            </a:r>
            <a:r>
              <a:rPr lang="en-US" sz="12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n-US" sz="12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BDNF</a:t>
            </a:r>
            <a:r>
              <a:rPr lang="en-US" sz="1200" b="1" i="1" baseline="30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fl</a:t>
            </a:r>
            <a:r>
              <a:rPr lang="en-US" sz="1200" b="1" i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en-US" sz="1200" b="1" i="1" baseline="30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fl</a:t>
            </a:r>
            <a:r>
              <a:rPr lang="en-US" sz="1200" b="1" i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(CON) and </a:t>
            </a:r>
            <a:r>
              <a:rPr lang="en-US" sz="12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LysMCre</a:t>
            </a:r>
            <a:r>
              <a:rPr lang="en-US" sz="1200" b="1" i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+/-</a:t>
            </a:r>
            <a:r>
              <a:rPr lang="en-US" sz="12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:BDNF</a:t>
            </a:r>
            <a:r>
              <a:rPr lang="en-US" sz="1200" b="1" i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-/-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(KO) mice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CBC341-12F9-4644-A6EF-4A8E378D5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55" y="6300296"/>
            <a:ext cx="4500747" cy="232359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E3397D8-E89D-3746-8220-6BAC47B758E3}"/>
              </a:ext>
            </a:extLst>
          </p:cNvPr>
          <p:cNvGrpSpPr/>
          <p:nvPr/>
        </p:nvGrpSpPr>
        <p:grpSpPr>
          <a:xfrm>
            <a:off x="46828" y="1008929"/>
            <a:ext cx="5968695" cy="2090882"/>
            <a:chOff x="46828" y="1008929"/>
            <a:chExt cx="5968695" cy="209088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35D4494-193A-9A41-BB66-190A9DB32C07}"/>
                </a:ext>
              </a:extLst>
            </p:cNvPr>
            <p:cNvGrpSpPr/>
            <p:nvPr/>
          </p:nvGrpSpPr>
          <p:grpSpPr>
            <a:xfrm>
              <a:off x="46828" y="1022401"/>
              <a:ext cx="2915494" cy="1854409"/>
              <a:chOff x="660737" y="739025"/>
              <a:chExt cx="4159426" cy="2418169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D3DFA0B9-A158-F647-9104-51434A6EA5FF}"/>
                  </a:ext>
                </a:extLst>
              </p:cNvPr>
              <p:cNvGrpSpPr/>
              <p:nvPr/>
            </p:nvGrpSpPr>
            <p:grpSpPr>
              <a:xfrm>
                <a:off x="660737" y="1016844"/>
                <a:ext cx="4098883" cy="2140350"/>
                <a:chOff x="3067606" y="1326119"/>
                <a:chExt cx="4098883" cy="2140350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8915FA21-6E0F-7D47-8421-72817AB21329}"/>
                    </a:ext>
                  </a:extLst>
                </p:cNvPr>
                <p:cNvGrpSpPr/>
                <p:nvPr/>
              </p:nvGrpSpPr>
              <p:grpSpPr>
                <a:xfrm>
                  <a:off x="3632812" y="1393067"/>
                  <a:ext cx="3533677" cy="2073402"/>
                  <a:chOff x="1202374" y="3563007"/>
                  <a:chExt cx="2875640" cy="1425790"/>
                </a:xfrm>
              </p:grpSpPr>
              <p:pic>
                <p:nvPicPr>
                  <p:cNvPr id="40" name="Picture 39">
                    <a:extLst>
                      <a:ext uri="{FF2B5EF4-FFF2-40B4-BE49-F238E27FC236}">
                        <a16:creationId xmlns:a16="http://schemas.microsoft.com/office/drawing/2014/main" id="{11142740-0D17-5643-8270-0E9B21E4754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17773" t="53093" r="78358" b="26116"/>
                  <a:stretch/>
                </p:blipFill>
                <p:spPr>
                  <a:xfrm>
                    <a:off x="1202374" y="3563007"/>
                    <a:ext cx="353157" cy="1425790"/>
                  </a:xfrm>
                  <a:prstGeom prst="rect">
                    <a:avLst/>
                  </a:prstGeom>
                </p:spPr>
              </p:pic>
              <p:pic>
                <p:nvPicPr>
                  <p:cNvPr id="41" name="Picture 40">
                    <a:extLst>
                      <a:ext uri="{FF2B5EF4-FFF2-40B4-BE49-F238E27FC236}">
                        <a16:creationId xmlns:a16="http://schemas.microsoft.com/office/drawing/2014/main" id="{6BF10833-6E2E-BF4F-B286-8BEC84E2132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39771" t="53093" r="32594" b="26116"/>
                  <a:stretch/>
                </p:blipFill>
                <p:spPr>
                  <a:xfrm>
                    <a:off x="1555531" y="3563007"/>
                    <a:ext cx="2522483" cy="142579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F092F237-0E97-D344-BF15-7D493DC6EE05}"/>
                    </a:ext>
                  </a:extLst>
                </p:cNvPr>
                <p:cNvSpPr txBox="1"/>
                <p:nvPr/>
              </p:nvSpPr>
              <p:spPr>
                <a:xfrm>
                  <a:off x="3193406" y="2365062"/>
                  <a:ext cx="663672" cy="84282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500/517</a:t>
                  </a:r>
                </a:p>
                <a:p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400</a:t>
                  </a:r>
                </a:p>
                <a:p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300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4EE5A32B-E9F5-C84F-9DC9-78418813FB85}"/>
                    </a:ext>
                  </a:extLst>
                </p:cNvPr>
                <p:cNvSpPr txBox="1"/>
                <p:nvPr/>
              </p:nvSpPr>
              <p:spPr>
                <a:xfrm>
                  <a:off x="3194894" y="1464275"/>
                  <a:ext cx="540177" cy="11237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1,517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1,200</a:t>
                  </a:r>
                </a:p>
                <a:p>
                  <a:r>
                    <a:rPr lang="en-US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1,000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900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800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700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600</a:t>
                  </a:r>
                </a:p>
                <a:p>
                  <a:endParaRPr 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3633B046-78A1-894E-A397-A3FACE8EF979}"/>
                    </a:ext>
                  </a:extLst>
                </p:cNvPr>
                <p:cNvSpPr txBox="1"/>
                <p:nvPr/>
              </p:nvSpPr>
              <p:spPr>
                <a:xfrm>
                  <a:off x="3067606" y="1326119"/>
                  <a:ext cx="796315" cy="2408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Base Pairs</a:t>
                  </a: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6580A04-8534-0E41-A4C5-D08B83381217}"/>
                  </a:ext>
                </a:extLst>
              </p:cNvPr>
              <p:cNvSpPr txBox="1"/>
              <p:nvPr/>
            </p:nvSpPr>
            <p:spPr>
              <a:xfrm>
                <a:off x="1187043" y="765813"/>
                <a:ext cx="601923" cy="361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100 </a:t>
                </a:r>
                <a:r>
                  <a:rPr lang="en-US" sz="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bp</a:t>
                </a:r>
                <a:endParaRPr 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ladder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86C8D50C-FBC6-744B-BDCC-A76DECAF5B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59913" y="1046396"/>
                <a:ext cx="3099707" cy="88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4264DCE-E8BE-A54F-819B-4E136B900134}"/>
                  </a:ext>
                </a:extLst>
              </p:cNvPr>
              <p:cNvSpPr txBox="1"/>
              <p:nvPr/>
            </p:nvSpPr>
            <p:spPr>
              <a:xfrm>
                <a:off x="2828760" y="739025"/>
                <a:ext cx="954113" cy="3210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BDNF</a:t>
                </a:r>
                <a:r>
                  <a:rPr lang="en-US" sz="1000" i="1" baseline="30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</a:t>
                </a:r>
                <a:r>
                  <a:rPr lang="en-US" sz="1000" i="1" baseline="30000" dirty="0" err="1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</a:t>
                </a:r>
                <a:r>
                  <a:rPr lang="en-US" sz="1000" i="1" baseline="30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/</a:t>
                </a:r>
                <a:r>
                  <a:rPr lang="en-US" sz="1000" i="1" baseline="30000" dirty="0" err="1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fl</a:t>
                </a:r>
                <a:r>
                  <a:rPr lang="en-US" sz="1000" i="1" baseline="30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B2F6F16-BC36-204B-9FE8-7F6D715CDF61}"/>
                  </a:ext>
                </a:extLst>
              </p:cNvPr>
              <p:cNvSpPr txBox="1"/>
              <p:nvPr/>
            </p:nvSpPr>
            <p:spPr>
              <a:xfrm rot="18356924">
                <a:off x="1614760" y="1659415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9039679-13BE-7141-A77E-533DFF0792F4}"/>
                  </a:ext>
                </a:extLst>
              </p:cNvPr>
              <p:cNvSpPr txBox="1"/>
              <p:nvPr/>
            </p:nvSpPr>
            <p:spPr>
              <a:xfrm rot="18356924">
                <a:off x="1949904" y="1659413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F468F3B-8BEC-E741-A791-3B2FB416F7F5}"/>
                  </a:ext>
                </a:extLst>
              </p:cNvPr>
              <p:cNvSpPr txBox="1"/>
              <p:nvPr/>
            </p:nvSpPr>
            <p:spPr>
              <a:xfrm rot="18356924">
                <a:off x="2291810" y="1666905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06E8318-5B50-1D4E-BC23-53E81B12DBB4}"/>
                  </a:ext>
                </a:extLst>
              </p:cNvPr>
              <p:cNvSpPr txBox="1"/>
              <p:nvPr/>
            </p:nvSpPr>
            <p:spPr>
              <a:xfrm rot="18356924">
                <a:off x="2633714" y="1659411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2239C42-12AC-A846-916D-849097DCC190}"/>
                  </a:ext>
                </a:extLst>
              </p:cNvPr>
              <p:cNvSpPr txBox="1"/>
              <p:nvPr/>
            </p:nvSpPr>
            <p:spPr>
              <a:xfrm rot="18356924">
                <a:off x="2973849" y="1656417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2EA8D3D-2D9A-3D4A-BA02-1FC704CC1578}"/>
                  </a:ext>
                </a:extLst>
              </p:cNvPr>
              <p:cNvSpPr txBox="1"/>
              <p:nvPr/>
            </p:nvSpPr>
            <p:spPr>
              <a:xfrm rot="18356924">
                <a:off x="3307328" y="1661672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64893DF-C008-B741-8790-1F3AB8C5CFD0}"/>
                  </a:ext>
                </a:extLst>
              </p:cNvPr>
              <p:cNvSpPr txBox="1"/>
              <p:nvPr/>
            </p:nvSpPr>
            <p:spPr>
              <a:xfrm rot="18356924">
                <a:off x="3678947" y="1662798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+/+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27C3BCE-AB92-5B41-AF7E-C08306488839}"/>
                  </a:ext>
                </a:extLst>
              </p:cNvPr>
              <p:cNvSpPr txBox="1"/>
              <p:nvPr/>
            </p:nvSpPr>
            <p:spPr>
              <a:xfrm rot="18356924">
                <a:off x="4007264" y="1656417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/+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C14AD55-BAFC-6440-AC8A-F4162B0FE179}"/>
                  </a:ext>
                </a:extLst>
              </p:cNvPr>
              <p:cNvSpPr txBox="1"/>
              <p:nvPr/>
            </p:nvSpPr>
            <p:spPr>
              <a:xfrm rot="18356924">
                <a:off x="4339927" y="1670894"/>
                <a:ext cx="653106" cy="307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6FD9096F-672E-A242-AF4C-F6FE78C9C382}"/>
                </a:ext>
              </a:extLst>
            </p:cNvPr>
            <p:cNvGrpSpPr/>
            <p:nvPr/>
          </p:nvGrpSpPr>
          <p:grpSpPr>
            <a:xfrm>
              <a:off x="3165669" y="1008929"/>
              <a:ext cx="2776440" cy="2090882"/>
              <a:chOff x="6168981" y="663533"/>
              <a:chExt cx="3794827" cy="2774277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7AC04AF2-AD37-9244-AABB-3AD31154F75E}"/>
                  </a:ext>
                </a:extLst>
              </p:cNvPr>
              <p:cNvGrpSpPr/>
              <p:nvPr/>
            </p:nvGrpSpPr>
            <p:grpSpPr>
              <a:xfrm>
                <a:off x="6168981" y="890739"/>
                <a:ext cx="3794827" cy="2547071"/>
                <a:chOff x="7566856" y="973895"/>
                <a:chExt cx="3794827" cy="2547071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A5D3D210-EE0F-784E-9309-43D941E4AC20}"/>
                    </a:ext>
                  </a:extLst>
                </p:cNvPr>
                <p:cNvGrpSpPr/>
                <p:nvPr/>
              </p:nvGrpSpPr>
              <p:grpSpPr>
                <a:xfrm>
                  <a:off x="8275837" y="1101776"/>
                  <a:ext cx="3085846" cy="2419190"/>
                  <a:chOff x="4508939" y="1618592"/>
                  <a:chExt cx="2535211" cy="1912884"/>
                </a:xfrm>
              </p:grpSpPr>
              <p:pic>
                <p:nvPicPr>
                  <p:cNvPr id="63" name="Picture 62">
                    <a:extLst>
                      <a:ext uri="{FF2B5EF4-FFF2-40B4-BE49-F238E27FC236}">
                        <a16:creationId xmlns:a16="http://schemas.microsoft.com/office/drawing/2014/main" id="{4F374E2B-39E2-1649-922A-19DD643B9A6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17879" t="10886" r="78782" b="61220"/>
                  <a:stretch/>
                </p:blipFill>
                <p:spPr>
                  <a:xfrm>
                    <a:off x="4508939" y="1618592"/>
                    <a:ext cx="304798" cy="1912884"/>
                  </a:xfrm>
                  <a:prstGeom prst="rect">
                    <a:avLst/>
                  </a:prstGeom>
                </p:spPr>
              </p:pic>
              <p:pic>
                <p:nvPicPr>
                  <p:cNvPr id="64" name="Picture 63">
                    <a:extLst>
                      <a:ext uri="{FF2B5EF4-FFF2-40B4-BE49-F238E27FC236}">
                        <a16:creationId xmlns:a16="http://schemas.microsoft.com/office/drawing/2014/main" id="{B64E36DB-116D-1946-82C7-CC787762549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39456" t="10886" r="36108" b="61220"/>
                  <a:stretch/>
                </p:blipFill>
                <p:spPr>
                  <a:xfrm>
                    <a:off x="4813737" y="1618592"/>
                    <a:ext cx="2230413" cy="1912884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3D5898D5-A1D3-2847-A6EC-47A99688C735}"/>
                    </a:ext>
                  </a:extLst>
                </p:cNvPr>
                <p:cNvSpPr txBox="1"/>
                <p:nvPr/>
              </p:nvSpPr>
              <p:spPr>
                <a:xfrm>
                  <a:off x="7814857" y="1101776"/>
                  <a:ext cx="517510" cy="9800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1,517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1,200</a:t>
                  </a:r>
                </a:p>
                <a:p>
                  <a:r>
                    <a:rPr lang="en-US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1,000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900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800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700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600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E003C520-DCC0-3440-A497-93C67E4A33DA}"/>
                    </a:ext>
                  </a:extLst>
                </p:cNvPr>
                <p:cNvSpPr txBox="1"/>
                <p:nvPr/>
              </p:nvSpPr>
              <p:spPr>
                <a:xfrm>
                  <a:off x="7566856" y="973895"/>
                  <a:ext cx="762899" cy="24502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Base Pairs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F332BC06-2A03-1D45-A245-E758E71CE21E}"/>
                    </a:ext>
                  </a:extLst>
                </p:cNvPr>
                <p:cNvSpPr txBox="1"/>
                <p:nvPr/>
              </p:nvSpPr>
              <p:spPr>
                <a:xfrm>
                  <a:off x="7809699" y="2017568"/>
                  <a:ext cx="635822" cy="13476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500/517</a:t>
                  </a:r>
                </a:p>
                <a:p>
                  <a:endParaRPr lang="en-US" sz="6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400</a:t>
                  </a:r>
                </a:p>
                <a:p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300</a:t>
                  </a:r>
                </a:p>
                <a:p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200</a:t>
                  </a:r>
                </a:p>
              </p:txBody>
            </p: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2E843B1-3C2D-CD4E-9FE1-33937F06FCC3}"/>
                  </a:ext>
                </a:extLst>
              </p:cNvPr>
              <p:cNvSpPr txBox="1"/>
              <p:nvPr/>
            </p:nvSpPr>
            <p:spPr>
              <a:xfrm>
                <a:off x="6784112" y="704511"/>
                <a:ext cx="576665" cy="3675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100 </a:t>
                </a:r>
                <a:r>
                  <a:rPr lang="en-US" sz="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bp</a:t>
                </a:r>
                <a:endParaRPr 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ladder</a:t>
                </a: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289FFC0D-3B9C-4340-9EE3-B072357DCB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06921" y="994728"/>
                <a:ext cx="275688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FC176F5-AEC5-8247-94CA-DE26850A2221}"/>
                  </a:ext>
                </a:extLst>
              </p:cNvPr>
              <p:cNvSpPr txBox="1"/>
              <p:nvPr/>
            </p:nvSpPr>
            <p:spPr>
              <a:xfrm>
                <a:off x="8367665" y="663533"/>
                <a:ext cx="535038" cy="3266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Cre</a:t>
                </a:r>
                <a:endParaRPr 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ECE2E76-B7C8-8044-B69B-D6856CC88BE4}"/>
                  </a:ext>
                </a:extLst>
              </p:cNvPr>
              <p:cNvSpPr txBox="1"/>
              <p:nvPr/>
            </p:nvSpPr>
            <p:spPr>
              <a:xfrm rot="18356924">
                <a:off x="7910929" y="1793685"/>
                <a:ext cx="4450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+/-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430C2BE-BE85-F648-8181-0162FBDFCD03}"/>
                  </a:ext>
                </a:extLst>
              </p:cNvPr>
              <p:cNvSpPr txBox="1"/>
              <p:nvPr/>
            </p:nvSpPr>
            <p:spPr>
              <a:xfrm rot="18356924">
                <a:off x="7226404" y="1741583"/>
                <a:ext cx="4860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-/-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3FB005F-14A1-9D4C-A9C1-9E2DD994D5CB}"/>
                  </a:ext>
                </a:extLst>
              </p:cNvPr>
              <p:cNvSpPr txBox="1"/>
              <p:nvPr/>
            </p:nvSpPr>
            <p:spPr>
              <a:xfrm rot="18356924">
                <a:off x="8260165" y="1781701"/>
                <a:ext cx="4450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+/-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21F2767-083F-034E-B78D-F72EEECB3D6E}"/>
                  </a:ext>
                </a:extLst>
              </p:cNvPr>
              <p:cNvSpPr txBox="1"/>
              <p:nvPr/>
            </p:nvSpPr>
            <p:spPr>
              <a:xfrm rot="18356924">
                <a:off x="8938518" y="1805667"/>
                <a:ext cx="4450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+/-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B0489CD-B5C4-314C-A04E-7B5FD9E85524}"/>
                  </a:ext>
                </a:extLst>
              </p:cNvPr>
              <p:cNvSpPr txBox="1"/>
              <p:nvPr/>
            </p:nvSpPr>
            <p:spPr>
              <a:xfrm rot="18356924">
                <a:off x="8587518" y="1805667"/>
                <a:ext cx="4450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+/-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DC57ADD-BE99-6E49-B432-044B217150C7}"/>
                  </a:ext>
                </a:extLst>
              </p:cNvPr>
              <p:cNvSpPr txBox="1"/>
              <p:nvPr/>
            </p:nvSpPr>
            <p:spPr>
              <a:xfrm rot="18356924">
                <a:off x="9591941" y="1819692"/>
                <a:ext cx="4450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+/-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DDAF074-3A14-044E-BCB9-856C59B63DDD}"/>
                  </a:ext>
                </a:extLst>
              </p:cNvPr>
              <p:cNvSpPr txBox="1"/>
              <p:nvPr/>
            </p:nvSpPr>
            <p:spPr>
              <a:xfrm rot="18356924">
                <a:off x="7555556" y="1757615"/>
                <a:ext cx="4860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-/-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D86ADCA-D5F3-A347-BAD1-0BEA961BAD30}"/>
                  </a:ext>
                </a:extLst>
              </p:cNvPr>
              <p:cNvSpPr txBox="1"/>
              <p:nvPr/>
            </p:nvSpPr>
            <p:spPr>
              <a:xfrm rot="18356924">
                <a:off x="9272838" y="1802047"/>
                <a:ext cx="4860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-/-</a:t>
                </a:r>
              </a:p>
            </p:txBody>
          </p:sp>
        </p:grp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C007E3C-DDF9-E648-98AA-03315C29A96F}"/>
                </a:ext>
              </a:extLst>
            </p:cNvPr>
            <p:cNvCxnSpPr>
              <a:cxnSpLocks/>
            </p:cNvCxnSpPr>
            <p:nvPr/>
          </p:nvCxnSpPr>
          <p:spPr>
            <a:xfrm>
              <a:off x="2201529" y="1645879"/>
              <a:ext cx="700163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FFDC60E-72B5-644A-83DD-080B2043B6AE}"/>
                </a:ext>
              </a:extLst>
            </p:cNvPr>
            <p:cNvSpPr txBox="1"/>
            <p:nvPr/>
          </p:nvSpPr>
          <p:spPr>
            <a:xfrm>
              <a:off x="2216357" y="1398905"/>
              <a:ext cx="6607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Controls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F6F8129-504A-AB4E-8461-9C802D47F912}"/>
                </a:ext>
              </a:extLst>
            </p:cNvPr>
            <p:cNvSpPr txBox="1"/>
            <p:nvPr/>
          </p:nvSpPr>
          <p:spPr>
            <a:xfrm>
              <a:off x="5354765" y="1424664"/>
              <a:ext cx="6607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Controls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B0015A8-B73D-6146-AA2A-81386630BD26}"/>
                </a:ext>
              </a:extLst>
            </p:cNvPr>
            <p:cNvCxnSpPr>
              <a:cxnSpLocks/>
            </p:cNvCxnSpPr>
            <p:nvPr/>
          </p:nvCxnSpPr>
          <p:spPr>
            <a:xfrm>
              <a:off x="5444725" y="1713057"/>
              <a:ext cx="49738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B77D2E7-9B35-7542-9AB1-6A70D10D4AA8}"/>
                </a:ext>
              </a:extLst>
            </p:cNvPr>
            <p:cNvSpPr txBox="1"/>
            <p:nvPr/>
          </p:nvSpPr>
          <p:spPr>
            <a:xfrm>
              <a:off x="741827" y="2279936"/>
              <a:ext cx="14798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A    B    C     D    E    F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EBB6D5A-5A18-7D4D-B8C6-1516BF84FAC1}"/>
                </a:ext>
              </a:extLst>
            </p:cNvPr>
            <p:cNvSpPr txBox="1"/>
            <p:nvPr/>
          </p:nvSpPr>
          <p:spPr>
            <a:xfrm>
              <a:off x="3964833" y="2565974"/>
              <a:ext cx="15151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A    B     C    D     E     F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11724E0-B114-2B41-B958-3E186307CA4E}"/>
              </a:ext>
            </a:extLst>
          </p:cNvPr>
          <p:cNvGrpSpPr/>
          <p:nvPr/>
        </p:nvGrpSpPr>
        <p:grpSpPr>
          <a:xfrm>
            <a:off x="23235" y="3183820"/>
            <a:ext cx="3476369" cy="2330705"/>
            <a:chOff x="23235" y="3183820"/>
            <a:chExt cx="3476369" cy="233070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827D85-CEC4-4948-9D6D-A80C624AFE89}"/>
                </a:ext>
              </a:extLst>
            </p:cNvPr>
            <p:cNvSpPr txBox="1"/>
            <p:nvPr/>
          </p:nvSpPr>
          <p:spPr>
            <a:xfrm>
              <a:off x="23235" y="3199753"/>
              <a:ext cx="19584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Basal </a:t>
              </a:r>
            </a:p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Body Weight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5CEC172-1930-0E4B-B299-2A80DD3D04BE}"/>
                </a:ext>
              </a:extLst>
            </p:cNvPr>
            <p:cNvSpPr txBox="1"/>
            <p:nvPr/>
          </p:nvSpPr>
          <p:spPr>
            <a:xfrm>
              <a:off x="1434541" y="3195706"/>
              <a:ext cx="19584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Inguinal </a:t>
              </a:r>
              <a:r>
                <a:rPr lang="en-US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scWAT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/Body Weight (basal)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DA158A3-A3BD-8F48-8BD7-F20DA7F0778D}"/>
                </a:ext>
              </a:extLst>
            </p:cNvPr>
            <p:cNvSpPr txBox="1"/>
            <p:nvPr/>
          </p:nvSpPr>
          <p:spPr>
            <a:xfrm>
              <a:off x="2130813" y="4052568"/>
              <a:ext cx="7230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p=0.6364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BE06C28-E593-1D40-91C8-58AF9A9124E0}"/>
                </a:ext>
              </a:extLst>
            </p:cNvPr>
            <p:cNvSpPr txBox="1"/>
            <p:nvPr/>
          </p:nvSpPr>
          <p:spPr>
            <a:xfrm>
              <a:off x="23235" y="3183820"/>
              <a:ext cx="3979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B.</a:t>
              </a: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7D25DDC-AB42-1D44-BF4B-D87D7F2EC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6675" y="3634210"/>
              <a:ext cx="1799441" cy="188031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EA44A2B-4F7D-8242-8EC0-8AC96EC78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34847" y="3598255"/>
              <a:ext cx="1864757" cy="1916270"/>
            </a:xfrm>
            <a:prstGeom prst="rect">
              <a:avLst/>
            </a:prstGeom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CC9ADE7-F536-FF46-BB8F-6BA76EC0E45D}"/>
                </a:ext>
              </a:extLst>
            </p:cNvPr>
            <p:cNvSpPr txBox="1"/>
            <p:nvPr/>
          </p:nvSpPr>
          <p:spPr>
            <a:xfrm>
              <a:off x="640957" y="3711698"/>
              <a:ext cx="7230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p=0.2735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2167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368CBA-27FD-4B4C-8DA6-5286113044C6}"/>
              </a:ext>
            </a:extLst>
          </p:cNvPr>
          <p:cNvSpPr txBox="1"/>
          <p:nvPr/>
        </p:nvSpPr>
        <p:spPr>
          <a:xfrm>
            <a:off x="7211" y="54295"/>
            <a:ext cx="655348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S2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E6F7D68-EB87-2748-8EB1-A05A98412BCA}"/>
              </a:ext>
            </a:extLst>
          </p:cNvPr>
          <p:cNvGrpSpPr/>
          <p:nvPr/>
        </p:nvGrpSpPr>
        <p:grpSpPr>
          <a:xfrm>
            <a:off x="0" y="554515"/>
            <a:ext cx="6480839" cy="2389052"/>
            <a:chOff x="-235800" y="631536"/>
            <a:chExt cx="9011916" cy="330114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90B01C8-013A-D649-8D5C-CD1365C9F603}"/>
                </a:ext>
              </a:extLst>
            </p:cNvPr>
            <p:cNvSpPr/>
            <p:nvPr/>
          </p:nvSpPr>
          <p:spPr>
            <a:xfrm>
              <a:off x="1319708" y="974322"/>
              <a:ext cx="533646" cy="2993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kern="1200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CON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BF711AE-14D4-6247-9775-222A7A7A6DE2}"/>
                </a:ext>
              </a:extLst>
            </p:cNvPr>
            <p:cNvSpPr/>
            <p:nvPr/>
          </p:nvSpPr>
          <p:spPr>
            <a:xfrm>
              <a:off x="3171776" y="963172"/>
              <a:ext cx="413325" cy="2993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kern="1200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KO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CE01E53-A0AB-D943-A1E0-A14F1870C5E5}"/>
                </a:ext>
              </a:extLst>
            </p:cNvPr>
            <p:cNvSpPr/>
            <p:nvPr/>
          </p:nvSpPr>
          <p:spPr>
            <a:xfrm>
              <a:off x="-235800" y="1775158"/>
              <a:ext cx="733643" cy="698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kern="1200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Medial</a:t>
              </a:r>
            </a:p>
            <a:p>
              <a:r>
                <a:rPr lang="en-US" sz="1200" dirty="0" err="1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Gastroc</a:t>
              </a:r>
              <a:endParaRPr lang="en-US" sz="12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  <a:p>
              <a:r>
                <a:rPr lang="en-US" sz="1200" kern="1200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(MG)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0E3BDEE-5C0E-9146-91F0-B87901D02BC6}"/>
                </a:ext>
              </a:extLst>
            </p:cNvPr>
            <p:cNvSpPr/>
            <p:nvPr/>
          </p:nvSpPr>
          <p:spPr>
            <a:xfrm>
              <a:off x="-170092" y="3124087"/>
              <a:ext cx="662100" cy="4988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kern="1200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Soleus</a:t>
              </a:r>
            </a:p>
            <a:p>
              <a:r>
                <a:rPr lang="en-US" sz="1200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(Sol)</a:t>
              </a:r>
              <a:endParaRPr lang="en-US" sz="1200" kern="12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E7D21EE-507A-434F-AF0E-F206AD568B60}"/>
                </a:ext>
              </a:extLst>
            </p:cNvPr>
            <p:cNvSpPr txBox="1"/>
            <p:nvPr/>
          </p:nvSpPr>
          <p:spPr>
            <a:xfrm>
              <a:off x="834660" y="631536"/>
              <a:ext cx="7468651" cy="425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kern="1200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Neuro</a:t>
              </a:r>
              <a:r>
                <a:rPr lang="en-US" sz="1400" b="1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</a:t>
              </a:r>
              <a:r>
                <a:rPr lang="en-US" sz="1400" b="1" kern="1200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uscular Junction (NMJ) Assessment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71A5C9E-B4F8-8C41-8EFA-42082F1987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53270" y="1294518"/>
              <a:ext cx="4322846" cy="1378176"/>
            </a:xfrm>
            <a:prstGeom prst="rect">
              <a:avLst/>
            </a:prstGeom>
          </p:spPr>
        </p:pic>
        <p:pic>
          <p:nvPicPr>
            <p:cNvPr id="22" name="Picture 21" descr="merge rep image 3 40x con3 mg.jpg">
              <a:extLst>
                <a:ext uri="{FF2B5EF4-FFF2-40B4-BE49-F238E27FC236}">
                  <a16:creationId xmlns:a16="http://schemas.microsoft.com/office/drawing/2014/main" id="{9094C252-D15D-9049-8822-42989741D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573" y="1300195"/>
              <a:ext cx="1798825" cy="1302600"/>
            </a:xfrm>
            <a:prstGeom prst="rect">
              <a:avLst/>
            </a:prstGeom>
          </p:spPr>
        </p:pic>
        <p:pic>
          <p:nvPicPr>
            <p:cNvPr id="23" name="Picture 22" descr="merge rep image 5 40x con4 sol.jpg">
              <a:extLst>
                <a:ext uri="{FF2B5EF4-FFF2-40B4-BE49-F238E27FC236}">
                  <a16:creationId xmlns:a16="http://schemas.microsoft.com/office/drawing/2014/main" id="{0AA8B152-C604-0443-B8A3-412D8E868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573" y="2626396"/>
              <a:ext cx="1801256" cy="1304361"/>
            </a:xfrm>
            <a:prstGeom prst="rect">
              <a:avLst/>
            </a:prstGeom>
          </p:spPr>
        </p:pic>
        <p:pic>
          <p:nvPicPr>
            <p:cNvPr id="24" name="Picture 23" descr="merge rep image 3 40x ko2 mg.jpg">
              <a:extLst>
                <a:ext uri="{FF2B5EF4-FFF2-40B4-BE49-F238E27FC236}">
                  <a16:creationId xmlns:a16="http://schemas.microsoft.com/office/drawing/2014/main" id="{96D2D3F9-6CD3-FC43-830D-EF7B0CFF9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9654" y="1298793"/>
              <a:ext cx="1800762" cy="1304002"/>
            </a:xfrm>
            <a:prstGeom prst="rect">
              <a:avLst/>
            </a:prstGeom>
          </p:spPr>
        </p:pic>
        <p:pic>
          <p:nvPicPr>
            <p:cNvPr id="25" name="Picture 24" descr="merge rep image 7 40x ko1 sol.jpg">
              <a:extLst>
                <a:ext uri="{FF2B5EF4-FFF2-40B4-BE49-F238E27FC236}">
                  <a16:creationId xmlns:a16="http://schemas.microsoft.com/office/drawing/2014/main" id="{F5D980FE-DCDF-E946-86AA-C4ECE67A6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9655" y="2622076"/>
              <a:ext cx="1803192" cy="1310602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707A374-828F-E84B-830B-D3B3CBC885A6}"/>
              </a:ext>
            </a:extLst>
          </p:cNvPr>
          <p:cNvGrpSpPr/>
          <p:nvPr/>
        </p:nvGrpSpPr>
        <p:grpSpPr>
          <a:xfrm>
            <a:off x="90911" y="3024332"/>
            <a:ext cx="3782736" cy="3834780"/>
            <a:chOff x="50622408" y="15569082"/>
            <a:chExt cx="4128571" cy="451812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9013694-E4D1-0742-AA57-B4AAF9D42922}"/>
                </a:ext>
              </a:extLst>
            </p:cNvPr>
            <p:cNvSpPr txBox="1"/>
            <p:nvPr/>
          </p:nvSpPr>
          <p:spPr>
            <a:xfrm>
              <a:off x="50644961" y="15570458"/>
              <a:ext cx="397922" cy="326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B.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2808DC4-CB6D-4C45-9FC9-7568EE449139}"/>
                </a:ext>
              </a:extLst>
            </p:cNvPr>
            <p:cNvGrpSpPr/>
            <p:nvPr/>
          </p:nvGrpSpPr>
          <p:grpSpPr>
            <a:xfrm>
              <a:off x="51103130" y="15569082"/>
              <a:ext cx="3647849" cy="4471404"/>
              <a:chOff x="5040713" y="638373"/>
              <a:chExt cx="3984614" cy="4844541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35670D5-BD28-754B-A31F-6430BA87F52A}"/>
                  </a:ext>
                </a:extLst>
              </p:cNvPr>
              <p:cNvSpPr txBox="1"/>
              <p:nvPr/>
            </p:nvSpPr>
            <p:spPr>
              <a:xfrm>
                <a:off x="5040713" y="638373"/>
                <a:ext cx="3963047" cy="3358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Arial" panose="020B0604020202020204" pitchFamily="34" charset="0"/>
                    <a:ea typeface="Arial" charset="0"/>
                    <a:cs typeface="Arial" panose="020B0604020202020204" pitchFamily="34" charset="0"/>
                  </a:rPr>
                  <a:t>Spinal, Motor, Sensory Nerve</a:t>
                </a:r>
                <a:r>
                  <a:rPr lang="en-US" sz="1200" b="1" kern="1200" dirty="0">
                    <a:latin typeface="Arial" panose="020B0604020202020204" pitchFamily="34" charset="0"/>
                    <a:ea typeface="Arial" charset="0"/>
                    <a:cs typeface="Arial" panose="020B0604020202020204" pitchFamily="34" charset="0"/>
                  </a:rPr>
                  <a:t> Assessment</a:t>
                </a: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C1D53C88-9AB0-5047-BECB-0DB2D25ABA78}"/>
                  </a:ext>
                </a:extLst>
              </p:cNvPr>
              <p:cNvGrpSpPr/>
              <p:nvPr/>
            </p:nvGrpSpPr>
            <p:grpSpPr>
              <a:xfrm>
                <a:off x="6187784" y="964834"/>
                <a:ext cx="2837543" cy="4518080"/>
                <a:chOff x="2937850" y="-22963"/>
                <a:chExt cx="3004759" cy="4626785"/>
              </a:xfrm>
            </p:grpSpPr>
            <p:pic>
              <p:nvPicPr>
                <p:cNvPr id="35" name="Picture 34" descr="slide18_33-24-02_Sensory_07Jul16cohort_EB.jpg">
                  <a:extLst>
                    <a:ext uri="{FF2B5EF4-FFF2-40B4-BE49-F238E27FC236}">
                      <a16:creationId xmlns:a16="http://schemas.microsoft.com/office/drawing/2014/main" id="{FB049B18-AB3D-D641-949B-7CD140A99C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168"/>
                <a:stretch/>
              </p:blipFill>
              <p:spPr>
                <a:xfrm>
                  <a:off x="4447973" y="3250517"/>
                  <a:ext cx="1494636" cy="1353305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36" name="Picture 35" descr="slide15_33-23-06_Sensory_07Jul16cohort_EB.jpg">
                  <a:extLst>
                    <a:ext uri="{FF2B5EF4-FFF2-40B4-BE49-F238E27FC236}">
                      <a16:creationId xmlns:a16="http://schemas.microsoft.com/office/drawing/2014/main" id="{F3DE6D2D-A26D-9F4C-9E4C-4F9CDE7F84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675" t="-1" r="7381" b="14021"/>
                <a:stretch/>
              </p:blipFill>
              <p:spPr>
                <a:xfrm>
                  <a:off x="2937850" y="3250516"/>
                  <a:ext cx="1424939" cy="1353305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37" name="Picture 36" descr="slide14_33-23-06_Motor_07Jul16cohort_EB_Combined.jpg">
                  <a:extLst>
                    <a:ext uri="{FF2B5EF4-FFF2-40B4-BE49-F238E27FC236}">
                      <a16:creationId xmlns:a16="http://schemas.microsoft.com/office/drawing/2014/main" id="{BCE8682D-CB6D-8B4A-8D17-CDCDF9E244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37850" y="1720453"/>
                  <a:ext cx="1526394" cy="145581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38" name="Picture 37" descr="slide5_33-22-01_Motor_07Jul16cohort_EB_combined.jpg">
                  <a:extLst>
                    <a:ext uri="{FF2B5EF4-FFF2-40B4-BE49-F238E27FC236}">
                      <a16:creationId xmlns:a16="http://schemas.microsoft.com/office/drawing/2014/main" id="{2DE3D9F8-0FE5-1A4F-9211-3B8E8D52FB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419" r="2682"/>
                <a:stretch/>
              </p:blipFill>
              <p:spPr>
                <a:xfrm>
                  <a:off x="4534734" y="1720453"/>
                  <a:ext cx="1407875" cy="1455811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39" name="Picture 38" descr="slide13_33-23-06_L5ventralroot_07Jul16_EB_Edited.jpg">
                  <a:extLst>
                    <a:ext uri="{FF2B5EF4-FFF2-40B4-BE49-F238E27FC236}">
                      <a16:creationId xmlns:a16="http://schemas.microsoft.com/office/drawing/2014/main" id="{A51E3407-435F-4946-B47F-0D510F8933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37850" y="336308"/>
                  <a:ext cx="1344709" cy="1315073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40" name="Picture 39" descr="slide10_33-23-05_L5ventralroot_07Jul16cohort_EB.jpg">
                  <a:extLst>
                    <a:ext uri="{FF2B5EF4-FFF2-40B4-BE49-F238E27FC236}">
                      <a16:creationId xmlns:a16="http://schemas.microsoft.com/office/drawing/2014/main" id="{EBBB7E10-D7BD-724B-8923-2F2517BC16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96"/>
                <a:stretch/>
              </p:blipFill>
              <p:spPr>
                <a:xfrm>
                  <a:off x="4362789" y="330522"/>
                  <a:ext cx="1579820" cy="132085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987173F1-A337-0D47-807C-99FD9E8E46CB}"/>
                    </a:ext>
                  </a:extLst>
                </p:cNvPr>
                <p:cNvSpPr/>
                <p:nvPr/>
              </p:nvSpPr>
              <p:spPr>
                <a:xfrm>
                  <a:off x="3345795" y="-13358"/>
                  <a:ext cx="608541" cy="34391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kern="1200" dirty="0">
                      <a:latin typeface="Arial" panose="020B0604020202020204" pitchFamily="34" charset="0"/>
                      <a:ea typeface="Arial" charset="0"/>
                      <a:cs typeface="Arial" panose="020B0604020202020204" pitchFamily="34" charset="0"/>
                    </a:rPr>
                    <a:t>CON</a:t>
                  </a:r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F9F645D1-B540-5143-AA90-EA5615119487}"/>
                    </a:ext>
                  </a:extLst>
                </p:cNvPr>
                <p:cNvSpPr/>
                <p:nvPr/>
              </p:nvSpPr>
              <p:spPr>
                <a:xfrm>
                  <a:off x="4860006" y="-22963"/>
                  <a:ext cx="471332" cy="34391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kern="1200" dirty="0">
                      <a:latin typeface="Arial" panose="020B0604020202020204" pitchFamily="34" charset="0"/>
                      <a:ea typeface="Arial" charset="0"/>
                      <a:cs typeface="Arial" panose="020B0604020202020204" pitchFamily="34" charset="0"/>
                    </a:rPr>
                    <a:t>KO</a:t>
                  </a:r>
                </a:p>
              </p:txBody>
            </p:sp>
          </p:grpSp>
        </p:grp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382200F-7253-7143-930D-95C23B0D3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50622408" y="16159190"/>
              <a:ext cx="1508916" cy="1239229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45DEB1AF-9769-3249-8D72-F76FA300C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50623124" y="17499765"/>
              <a:ext cx="1508199" cy="122653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6A5D539-D02C-3C4B-AC64-6F699088B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50623124" y="18801876"/>
              <a:ext cx="1508198" cy="1285330"/>
            </a:xfrm>
            <a:prstGeom prst="rect">
              <a:avLst/>
            </a:prstGeom>
          </p:spPr>
        </p:pic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DD5E4E14-68FA-E147-94D1-726F7182CB8A}"/>
              </a:ext>
            </a:extLst>
          </p:cNvPr>
          <p:cNvSpPr txBox="1"/>
          <p:nvPr/>
        </p:nvSpPr>
        <p:spPr>
          <a:xfrm>
            <a:off x="103029" y="547279"/>
            <a:ext cx="3645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</p:spTree>
    <p:extLst>
      <p:ext uri="{BB962C8B-B14F-4D97-AF65-F5344CB8AC3E}">
        <p14:creationId xmlns:p14="http://schemas.microsoft.com/office/powerpoint/2010/main" val="3901522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1454" y="2251139"/>
            <a:ext cx="1804356" cy="149276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0061" y="777977"/>
            <a:ext cx="1794729" cy="1500394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125403" y="679038"/>
            <a:ext cx="5248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A.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4169424" y="2173268"/>
            <a:ext cx="1636819" cy="1522896"/>
            <a:chOff x="8065149" y="-40269"/>
            <a:chExt cx="1408292" cy="1262605"/>
          </a:xfrm>
        </p:grpSpPr>
        <p:sp>
          <p:nvSpPr>
            <p:cNvPr id="118" name="Rectangle 117"/>
            <p:cNvSpPr/>
            <p:nvPr/>
          </p:nvSpPr>
          <p:spPr>
            <a:xfrm>
              <a:off x="8931140" y="-40269"/>
              <a:ext cx="542301" cy="2041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00" b="1" dirty="0">
                  <a:latin typeface="Arial" charset="0"/>
                </a:rPr>
                <a:t>PGP9.5</a:t>
              </a:r>
              <a:endParaRPr lang="en-US" sz="1000" dirty="0">
                <a:effectLst/>
                <a:latin typeface="Arial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 rot="16200000">
              <a:off x="7543767" y="489109"/>
              <a:ext cx="1254609" cy="2118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b="1" dirty="0">
                  <a:latin typeface="Arial" charset="0"/>
                </a:rPr>
                <a:t>PGP9.5/</a:t>
              </a:r>
              <a:r>
                <a:rPr lang="en-US" sz="1000" dirty="0">
                  <a:latin typeface="Symbol" charset="2"/>
                </a:rPr>
                <a:t>β</a:t>
              </a:r>
              <a:r>
                <a:rPr lang="en-US" sz="1000" b="1" dirty="0">
                  <a:latin typeface="Arial" charset="0"/>
                </a:rPr>
                <a:t>-Tubulin</a:t>
              </a:r>
              <a:endParaRPr lang="en-US" sz="1000" dirty="0">
                <a:effectLst/>
                <a:latin typeface="Arial" charset="0"/>
              </a:endParaRP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0" y="2649065"/>
            <a:ext cx="3959828" cy="1001290"/>
            <a:chOff x="4706479" y="65220"/>
            <a:chExt cx="3959828" cy="1001290"/>
          </a:xfrm>
        </p:grpSpPr>
        <p:sp>
          <p:nvSpPr>
            <p:cNvPr id="112" name="Shape 1257"/>
            <p:cNvSpPr txBox="1"/>
            <p:nvPr/>
          </p:nvSpPr>
          <p:spPr>
            <a:xfrm>
              <a:off x="4706479" y="469666"/>
              <a:ext cx="995539" cy="32605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β-Tubulin</a:t>
              </a:r>
            </a:p>
          </p:txBody>
        </p:sp>
        <p:sp>
          <p:nvSpPr>
            <p:cNvPr id="113" name="Shape 1258"/>
            <p:cNvSpPr txBox="1"/>
            <p:nvPr/>
          </p:nvSpPr>
          <p:spPr>
            <a:xfrm>
              <a:off x="4953263" y="65220"/>
              <a:ext cx="722421" cy="22666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PGP9.5</a:t>
              </a:r>
            </a:p>
          </p:txBody>
        </p:sp>
        <p:sp>
          <p:nvSpPr>
            <p:cNvPr id="114" name="Shape 1261"/>
            <p:cNvSpPr txBox="1"/>
            <p:nvPr/>
          </p:nvSpPr>
          <p:spPr>
            <a:xfrm>
              <a:off x="6049213" y="841180"/>
              <a:ext cx="566045" cy="21523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Century Gothic"/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Century Gothic"/>
                  <a:cs typeface="Arial"/>
                  <a:sym typeface="Century Gothic"/>
                </a:rPr>
                <a:t>CON</a:t>
              </a:r>
            </a:p>
          </p:txBody>
        </p:sp>
        <p:sp>
          <p:nvSpPr>
            <p:cNvPr id="115" name="Shape 1262"/>
            <p:cNvSpPr txBox="1"/>
            <p:nvPr/>
          </p:nvSpPr>
          <p:spPr>
            <a:xfrm>
              <a:off x="7594990" y="842076"/>
              <a:ext cx="424885" cy="22443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Century Gothic"/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Century Gothic"/>
                  <a:cs typeface="Arial"/>
                  <a:sym typeface="Century Gothic"/>
                </a:rPr>
                <a:t>KO</a:t>
              </a:r>
            </a:p>
          </p:txBody>
        </p:sp>
        <p:cxnSp>
          <p:nvCxnSpPr>
            <p:cNvPr id="116" name="Straight Connector 115"/>
            <p:cNvCxnSpPr/>
            <p:nvPr/>
          </p:nvCxnSpPr>
          <p:spPr>
            <a:xfrm>
              <a:off x="5661934" y="822039"/>
              <a:ext cx="1234074" cy="42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flipV="1">
              <a:off x="6948559" y="826253"/>
              <a:ext cx="1717748" cy="1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TextBox 110"/>
          <p:cNvSpPr txBox="1"/>
          <p:nvPr/>
        </p:nvSpPr>
        <p:spPr>
          <a:xfrm>
            <a:off x="1430599" y="2323842"/>
            <a:ext cx="20456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/>
                <a:cs typeface="Arial"/>
              </a:rPr>
              <a:t>BAT 7-day cold (males)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631832" y="642457"/>
            <a:ext cx="154561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latin typeface="Arial"/>
                <a:cs typeface="Arial"/>
              </a:rPr>
              <a:t>Tyrosine Hydroxylase 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59" name="Rectangle 58"/>
          <p:cNvSpPr/>
          <p:nvPr/>
        </p:nvSpPr>
        <p:spPr>
          <a:xfrm rot="16200000">
            <a:off x="3835050" y="1323665"/>
            <a:ext cx="10038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prstClr val="black"/>
                </a:solidFill>
                <a:latin typeface="ArialMT" charset="0"/>
              </a:rPr>
              <a:t>TH/ </a:t>
            </a:r>
            <a:r>
              <a:rPr lang="en-US" sz="1000" dirty="0">
                <a:solidFill>
                  <a:prstClr val="black"/>
                </a:solidFill>
                <a:latin typeface="Symbol" charset="2"/>
              </a:rPr>
              <a:t>β</a:t>
            </a:r>
            <a:r>
              <a:rPr lang="en-US" sz="1000" b="1" dirty="0">
                <a:solidFill>
                  <a:prstClr val="black"/>
                </a:solidFill>
                <a:latin typeface="ArialMT" charset="0"/>
              </a:rPr>
              <a:t>-Tubulin</a:t>
            </a:r>
            <a:endParaRPr lang="en-US" sz="10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DF37F14-C12C-1943-A8D0-7DBE7AE1646C}"/>
              </a:ext>
            </a:extLst>
          </p:cNvPr>
          <p:cNvGrpSpPr/>
          <p:nvPr/>
        </p:nvGrpSpPr>
        <p:grpSpPr>
          <a:xfrm>
            <a:off x="150899" y="679038"/>
            <a:ext cx="3808930" cy="1614174"/>
            <a:chOff x="461968" y="617135"/>
            <a:chExt cx="3305108" cy="1169707"/>
          </a:xfrm>
        </p:grpSpPr>
        <p:pic>
          <p:nvPicPr>
            <p:cNvPr id="152" name="Shape 1256"/>
            <p:cNvPicPr preferRelativeResize="0"/>
            <p:nvPr/>
          </p:nvPicPr>
          <p:blipFill rotWithShape="1">
            <a:blip r:embed="rId4">
              <a:alphaModFix/>
            </a:blip>
            <a:srcRect l="1577" t="28658" b="14215"/>
            <a:stretch/>
          </p:blipFill>
          <p:spPr>
            <a:xfrm>
              <a:off x="1125233" y="1178968"/>
              <a:ext cx="2636025" cy="3501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Shape 1257"/>
            <p:cNvSpPr txBox="1"/>
            <p:nvPr/>
          </p:nvSpPr>
          <p:spPr>
            <a:xfrm>
              <a:off x="461968" y="1273106"/>
              <a:ext cx="732916" cy="29679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β-Tubulin</a:t>
              </a:r>
            </a:p>
          </p:txBody>
        </p:sp>
        <p:sp>
          <p:nvSpPr>
            <p:cNvPr id="155" name="Shape 1261"/>
            <p:cNvSpPr txBox="1"/>
            <p:nvPr/>
          </p:nvSpPr>
          <p:spPr>
            <a:xfrm>
              <a:off x="1408255" y="1571603"/>
              <a:ext cx="566045" cy="21523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Century Gothic"/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Century Gothic"/>
                  <a:cs typeface="Arial"/>
                  <a:sym typeface="Century Gothic"/>
                </a:rPr>
                <a:t>CON</a:t>
              </a:r>
            </a:p>
          </p:txBody>
        </p:sp>
        <p:sp>
          <p:nvSpPr>
            <p:cNvPr id="156" name="Shape 1262"/>
            <p:cNvSpPr txBox="1"/>
            <p:nvPr/>
          </p:nvSpPr>
          <p:spPr>
            <a:xfrm>
              <a:off x="2780642" y="1558898"/>
              <a:ext cx="424885" cy="22443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Century Gothic"/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Century Gothic"/>
                  <a:cs typeface="Arial"/>
                  <a:sym typeface="Century Gothic"/>
                </a:rPr>
                <a:t>KO</a:t>
              </a:r>
            </a:p>
          </p:txBody>
        </p:sp>
        <p:cxnSp>
          <p:nvCxnSpPr>
            <p:cNvPr id="157" name="Straight Connector 156"/>
            <p:cNvCxnSpPr/>
            <p:nvPr/>
          </p:nvCxnSpPr>
          <p:spPr>
            <a:xfrm>
              <a:off x="1164878" y="1538722"/>
              <a:ext cx="106311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>
              <a:off x="2298869" y="1538722"/>
              <a:ext cx="14078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1585499" y="617135"/>
              <a:ext cx="1943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Arial"/>
                  <a:cs typeface="Arial"/>
                </a:rPr>
                <a:t>BAT 7-day cold (males)</a:t>
              </a:r>
            </a:p>
          </p:txBody>
        </p:sp>
        <p:sp>
          <p:nvSpPr>
            <p:cNvPr id="55" name="Shape 1258"/>
            <p:cNvSpPr txBox="1"/>
            <p:nvPr/>
          </p:nvSpPr>
          <p:spPr>
            <a:xfrm>
              <a:off x="513920" y="888957"/>
              <a:ext cx="722421" cy="22666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</a:t>
              </a:r>
            </a:p>
          </p:txBody>
        </p:sp>
        <p:pic>
          <p:nvPicPr>
            <p:cNvPr id="60" name="Picture 59"/>
            <p:cNvPicPr>
              <a:picLocks noChangeAspect="1"/>
            </p:cNvPicPr>
            <p:nvPr/>
          </p:nvPicPr>
          <p:blipFill rotWithShape="1">
            <a:blip r:embed="rId5"/>
            <a:srcRect l="701" t="19509" b="18332"/>
            <a:stretch/>
          </p:blipFill>
          <p:spPr>
            <a:xfrm>
              <a:off x="1131451" y="873887"/>
              <a:ext cx="2635625" cy="221365"/>
            </a:xfrm>
            <a:prstGeom prst="rect">
              <a:avLst/>
            </a:prstGeom>
          </p:spPr>
        </p:pic>
      </p:grpSp>
      <p:grpSp>
        <p:nvGrpSpPr>
          <p:cNvPr id="61" name="Group 60"/>
          <p:cNvGrpSpPr/>
          <p:nvPr/>
        </p:nvGrpSpPr>
        <p:grpSpPr>
          <a:xfrm>
            <a:off x="900075" y="2643783"/>
            <a:ext cx="3080378" cy="720317"/>
            <a:chOff x="1308100" y="3048000"/>
            <a:chExt cx="6505575" cy="1419823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9"/>
            <a:stretch/>
          </p:blipFill>
          <p:spPr>
            <a:xfrm>
              <a:off x="1308100" y="3048000"/>
              <a:ext cx="6462016" cy="742950"/>
            </a:xfrm>
            <a:prstGeom prst="rect">
              <a:avLst/>
            </a:prstGeom>
          </p:spPr>
        </p:pic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8100" y="3814544"/>
              <a:ext cx="6505575" cy="653279"/>
            </a:xfrm>
            <a:prstGeom prst="rect">
              <a:avLst/>
            </a:prstGeom>
          </p:spPr>
        </p:pic>
      </p:grpSp>
      <p:sp>
        <p:nvSpPr>
          <p:cNvPr id="64" name="TextBox 63"/>
          <p:cNvSpPr txBox="1"/>
          <p:nvPr/>
        </p:nvSpPr>
        <p:spPr>
          <a:xfrm>
            <a:off x="5628862" y="847200"/>
            <a:ext cx="548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n.s</a:t>
            </a:r>
            <a:r>
              <a:rPr lang="en-US" sz="1200" dirty="0"/>
              <a:t>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688439" y="2339399"/>
            <a:ext cx="532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n.s</a:t>
            </a:r>
            <a:r>
              <a:rPr lang="en-US" sz="1200" dirty="0"/>
              <a:t>.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8CB1809-BD9B-7940-8DF7-B90884B7EF76}"/>
              </a:ext>
            </a:extLst>
          </p:cNvPr>
          <p:cNvSpPr txBox="1"/>
          <p:nvPr/>
        </p:nvSpPr>
        <p:spPr>
          <a:xfrm>
            <a:off x="3776697" y="410179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4292E8-BEB1-D444-B017-B9E30A353FE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8883"/>
          <a:stretch/>
        </p:blipFill>
        <p:spPr>
          <a:xfrm>
            <a:off x="3761258" y="4374840"/>
            <a:ext cx="3152955" cy="2310833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569BCF0F-E26F-944D-A7ED-2F185DBAD0A3}"/>
              </a:ext>
            </a:extLst>
          </p:cNvPr>
          <p:cNvSpPr txBox="1"/>
          <p:nvPr/>
        </p:nvSpPr>
        <p:spPr>
          <a:xfrm>
            <a:off x="2712" y="25160"/>
            <a:ext cx="655348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C68EB8A-BCC9-6741-9436-4F591300E6A9}"/>
              </a:ext>
            </a:extLst>
          </p:cNvPr>
          <p:cNvSpPr txBox="1"/>
          <p:nvPr/>
        </p:nvSpPr>
        <p:spPr>
          <a:xfrm>
            <a:off x="5326440" y="4742178"/>
            <a:ext cx="532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n.s</a:t>
            </a:r>
            <a:r>
              <a:rPr lang="en-US" sz="1200" dirty="0"/>
              <a:t>.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9B2E772-775A-6640-A03F-9F5534E41F75}"/>
              </a:ext>
            </a:extLst>
          </p:cNvPr>
          <p:cNvCxnSpPr/>
          <p:nvPr/>
        </p:nvCxnSpPr>
        <p:spPr>
          <a:xfrm>
            <a:off x="4738314" y="4950514"/>
            <a:ext cx="167431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A7DBF8-6C47-1247-9496-22BC9EB004F1}"/>
              </a:ext>
            </a:extLst>
          </p:cNvPr>
          <p:cNvGrpSpPr/>
          <p:nvPr/>
        </p:nvGrpSpPr>
        <p:grpSpPr>
          <a:xfrm>
            <a:off x="-23988" y="4076803"/>
            <a:ext cx="3666412" cy="2577843"/>
            <a:chOff x="-23988" y="4076803"/>
            <a:chExt cx="3666412" cy="25778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991B12D-3774-1F45-AA70-FAD00ACDA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0212" y="4515768"/>
              <a:ext cx="1409655" cy="105969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41C0FD0-66AA-CF4C-8AF8-65ACD8455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28781" y="4514278"/>
              <a:ext cx="1410990" cy="1062677"/>
            </a:xfrm>
            <a:prstGeom prst="rect">
              <a:avLst/>
            </a:prstGeom>
          </p:spPr>
        </p:pic>
        <p:grpSp>
          <p:nvGrpSpPr>
            <p:cNvPr id="52" name="Group 51"/>
            <p:cNvGrpSpPr/>
            <p:nvPr/>
          </p:nvGrpSpPr>
          <p:grpSpPr>
            <a:xfrm>
              <a:off x="-23988" y="4518478"/>
              <a:ext cx="2857383" cy="1686624"/>
              <a:chOff x="-5966130" y="3338176"/>
              <a:chExt cx="2504040" cy="1691188"/>
            </a:xfrm>
          </p:grpSpPr>
          <p:sp>
            <p:nvSpPr>
              <p:cNvPr id="121" name="Shape 1252"/>
              <p:cNvSpPr txBox="1"/>
              <p:nvPr/>
            </p:nvSpPr>
            <p:spPr>
              <a:xfrm>
                <a:off x="-3983761" y="3338176"/>
                <a:ext cx="52167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ct val="25000"/>
                  <a:buFont typeface="Century Gothic"/>
                  <a:buNone/>
                </a:pPr>
                <a:r>
                  <a:rPr lang="en-US" sz="1200" b="0" i="0" u="none" strike="noStrike" cap="none" dirty="0">
                    <a:solidFill>
                      <a:schemeClr val="dk1"/>
                    </a:solidFill>
                    <a:latin typeface="Arial" charset="0"/>
                    <a:ea typeface="Arial" charset="0"/>
                    <a:cs typeface="Arial" charset="0"/>
                    <a:sym typeface="Century Gothic"/>
                  </a:rPr>
                  <a:t>KO</a:t>
                </a:r>
              </a:p>
            </p:txBody>
          </p:sp>
          <p:sp>
            <p:nvSpPr>
              <p:cNvPr id="122" name="Shape 1253"/>
              <p:cNvSpPr txBox="1"/>
              <p:nvPr/>
            </p:nvSpPr>
            <p:spPr>
              <a:xfrm>
                <a:off x="-5251152" y="3338176"/>
                <a:ext cx="100835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ct val="25000"/>
                  <a:buFont typeface="Century Gothic"/>
                  <a:buNone/>
                </a:pPr>
                <a:r>
                  <a:rPr lang="en-US" sz="1200" b="0" i="0" u="none" strike="noStrike" cap="none">
                    <a:solidFill>
                      <a:schemeClr val="dk1"/>
                    </a:solidFill>
                    <a:latin typeface="Arial" charset="0"/>
                    <a:ea typeface="Arial" charset="0"/>
                    <a:cs typeface="Arial" charset="0"/>
                    <a:sym typeface="Century Gothic"/>
                  </a:rPr>
                  <a:t>CON</a:t>
                </a:r>
                <a:endParaRPr lang="en-US" sz="1200" b="0" i="0" u="none" strike="noStrike" cap="none" dirty="0">
                  <a:solidFill>
                    <a:schemeClr val="dk1"/>
                  </a:solidFill>
                  <a:latin typeface="Arial" charset="0"/>
                  <a:ea typeface="Arial" charset="0"/>
                  <a:cs typeface="Arial" charset="0"/>
                  <a:sym typeface="Century Gothic"/>
                </a:endParaRPr>
              </a:p>
            </p:txBody>
          </p:sp>
          <p:sp>
            <p:nvSpPr>
              <p:cNvPr id="123" name="Shape 1264"/>
              <p:cNvSpPr txBox="1"/>
              <p:nvPr/>
            </p:nvSpPr>
            <p:spPr>
              <a:xfrm>
                <a:off x="-5884769" y="4698470"/>
                <a:ext cx="727306" cy="3308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25000"/>
                  <a:buFont typeface="Arial"/>
                  <a:buNone/>
                </a:pPr>
                <a:r>
                  <a:rPr lang="en-US" sz="1200" b="0" i="0" u="none" strike="noStrike" cap="none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UCP1 (green)</a:t>
                </a:r>
              </a:p>
            </p:txBody>
          </p:sp>
          <p:sp>
            <p:nvSpPr>
              <p:cNvPr id="124" name="Shape 1264"/>
              <p:cNvSpPr txBox="1"/>
              <p:nvPr/>
            </p:nvSpPr>
            <p:spPr>
              <a:xfrm>
                <a:off x="-5966130" y="3619334"/>
                <a:ext cx="864822" cy="5570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25000"/>
                  <a:buFont typeface="Arial"/>
                  <a:buNone/>
                </a:pPr>
                <a:r>
                  <a:rPr lang="en-US" sz="1200" dirty="0" err="1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Typogen</a:t>
                </a:r>
                <a:r>
                  <a:rPr lang="en-US" sz="1200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Black</a:t>
                </a:r>
                <a:endParaRPr lang="en-US" sz="1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153282" y="4076803"/>
              <a:ext cx="3305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B.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45060" y="4096040"/>
              <a:ext cx="28755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BAT histology and UCP1 immunostaining 5-day cold (males)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F4F4289-A65F-D947-BA67-9029E62F9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89950" y="5597099"/>
              <a:ext cx="1410178" cy="105754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FB77B5-0BF0-2749-B08F-11F032EF1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231227" y="5597099"/>
              <a:ext cx="1411197" cy="1057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9722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16216A-0BCE-BC4C-AEE9-806D6680E7F7}"/>
              </a:ext>
            </a:extLst>
          </p:cNvPr>
          <p:cNvSpPr txBox="1"/>
          <p:nvPr/>
        </p:nvSpPr>
        <p:spPr>
          <a:xfrm>
            <a:off x="1076227" y="1374041"/>
            <a:ext cx="984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p=0.7788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183620-27C3-E946-8ACD-FB814A00CD69}"/>
              </a:ext>
            </a:extLst>
          </p:cNvPr>
          <p:cNvSpPr/>
          <p:nvPr/>
        </p:nvSpPr>
        <p:spPr>
          <a:xfrm>
            <a:off x="267267" y="510973"/>
            <a:ext cx="38142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 err="1">
                <a:solidFill>
                  <a:srgbClr val="000000"/>
                </a:solidFill>
                <a:latin typeface="Arial" panose="020B0604020202020204" pitchFamily="34" charset="0"/>
              </a:rPr>
              <a:t>Adr</a:t>
            </a:r>
            <a:r>
              <a:rPr lang="el-GR" sz="1600" i="1" dirty="0">
                <a:solidFill>
                  <a:srgbClr val="000000"/>
                </a:solidFill>
                <a:latin typeface="Symbol" pitchFamily="2" charset="2"/>
              </a:rPr>
              <a:t>β</a:t>
            </a:r>
            <a:r>
              <a:rPr lang="el-GR" sz="1600" b="1" i="1" dirty="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  <a:r>
              <a:rPr lang="en-US" sz="1600" b="1" i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</a:rPr>
              <a:t>Gene Expression</a:t>
            </a:r>
          </a:p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Ly6C</a:t>
            </a:r>
            <a:r>
              <a:rPr lang="en-US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CCR2</a:t>
            </a:r>
            <a:r>
              <a:rPr lang="en-US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Cx3CR1</a:t>
            </a:r>
            <a:r>
              <a:rPr lang="en-US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Macrophages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l-GR" sz="1600" i="1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45761B-AB3E-C843-B566-E1083BD9E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00" y="1094577"/>
            <a:ext cx="3509457" cy="22214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18AE29-88F6-7642-9707-2EF86B42AE72}"/>
              </a:ext>
            </a:extLst>
          </p:cNvPr>
          <p:cNvSpPr txBox="1"/>
          <p:nvPr/>
        </p:nvSpPr>
        <p:spPr>
          <a:xfrm>
            <a:off x="82407" y="510973"/>
            <a:ext cx="5248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5346D1-26A8-AA4F-8867-767545B23B2B}"/>
              </a:ext>
            </a:extLst>
          </p:cNvPr>
          <p:cNvSpPr txBox="1"/>
          <p:nvPr/>
        </p:nvSpPr>
        <p:spPr>
          <a:xfrm>
            <a:off x="7211" y="54295"/>
            <a:ext cx="655348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S4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53540AC-329B-E143-BA95-15A6E60E7A66}"/>
              </a:ext>
            </a:extLst>
          </p:cNvPr>
          <p:cNvGrpSpPr/>
          <p:nvPr/>
        </p:nvGrpSpPr>
        <p:grpSpPr>
          <a:xfrm>
            <a:off x="-54351" y="3626413"/>
            <a:ext cx="6919557" cy="3806163"/>
            <a:chOff x="-54351" y="3626413"/>
            <a:chExt cx="6919557" cy="3806163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25F0DCE-319F-494F-BB75-A5957FCB3362}"/>
                </a:ext>
              </a:extLst>
            </p:cNvPr>
            <p:cNvGrpSpPr/>
            <p:nvPr/>
          </p:nvGrpSpPr>
          <p:grpSpPr>
            <a:xfrm>
              <a:off x="-54351" y="3626413"/>
              <a:ext cx="6919557" cy="3806163"/>
              <a:chOff x="-54351" y="3626413"/>
              <a:chExt cx="6919557" cy="3806163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E489F29-C6EC-F443-A0D6-B4780792D5FA}"/>
                  </a:ext>
                </a:extLst>
              </p:cNvPr>
              <p:cNvGrpSpPr/>
              <p:nvPr/>
            </p:nvGrpSpPr>
            <p:grpSpPr>
              <a:xfrm>
                <a:off x="2510672" y="5054735"/>
                <a:ext cx="1917147" cy="1804945"/>
                <a:chOff x="3618158" y="6123554"/>
                <a:chExt cx="1664435" cy="1552161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EC130B0-8A5C-F848-83BA-38B23879A4B0}"/>
                    </a:ext>
                  </a:extLst>
                </p:cNvPr>
                <p:cNvGrpSpPr/>
                <p:nvPr/>
              </p:nvGrpSpPr>
              <p:grpSpPr>
                <a:xfrm>
                  <a:off x="3618158" y="6123554"/>
                  <a:ext cx="1664435" cy="1552161"/>
                  <a:chOff x="2815562" y="5099033"/>
                  <a:chExt cx="1258350" cy="1191236"/>
                </a:xfrm>
              </p:grpSpPr>
              <p:pic>
                <p:nvPicPr>
                  <p:cNvPr id="46" name="Picture 45">
                    <a:extLst>
                      <a:ext uri="{FF2B5EF4-FFF2-40B4-BE49-F238E27FC236}">
                        <a16:creationId xmlns:a16="http://schemas.microsoft.com/office/drawing/2014/main" id="{0130ED19-E04A-7940-96E8-0E73BA00700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39633" t="46483" r="42018" b="28703"/>
                  <a:stretch/>
                </p:blipFill>
                <p:spPr>
                  <a:xfrm>
                    <a:off x="2815562" y="5099033"/>
                    <a:ext cx="1258350" cy="1191236"/>
                  </a:xfrm>
                  <a:prstGeom prst="rect">
                    <a:avLst/>
                  </a:prstGeom>
                </p:spPr>
              </p:pic>
              <p:pic>
                <p:nvPicPr>
                  <p:cNvPr id="51" name="Picture 50">
                    <a:extLst>
                      <a:ext uri="{FF2B5EF4-FFF2-40B4-BE49-F238E27FC236}">
                        <a16:creationId xmlns:a16="http://schemas.microsoft.com/office/drawing/2014/main" id="{7EE6BB6B-A45A-7843-A35B-39CB58D7D2F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7346" t="7793" r="38006" b="85072"/>
                  <a:stretch/>
                </p:blipFill>
                <p:spPr>
                  <a:xfrm>
                    <a:off x="3122091" y="5881952"/>
                    <a:ext cx="318782" cy="34255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47" name="Picture 46">
                  <a:extLst>
                    <a:ext uri="{FF2B5EF4-FFF2-40B4-BE49-F238E27FC236}">
                      <a16:creationId xmlns:a16="http://schemas.microsoft.com/office/drawing/2014/main" id="{B5E925C3-D16D-5649-9BB4-3540D7300D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67275" t="8147" r="28077" b="85562"/>
                <a:stretch/>
              </p:blipFill>
              <p:spPr>
                <a:xfrm>
                  <a:off x="4767922" y="6790581"/>
                  <a:ext cx="318781" cy="302004"/>
                </a:xfrm>
                <a:prstGeom prst="rect">
                  <a:avLst/>
                </a:prstGeom>
              </p:spPr>
            </p:pic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CF33661-0294-D447-A11B-2D02A04A3C3E}"/>
                  </a:ext>
                </a:extLst>
              </p:cNvPr>
              <p:cNvSpPr txBox="1"/>
              <p:nvPr/>
            </p:nvSpPr>
            <p:spPr>
              <a:xfrm>
                <a:off x="267267" y="3626413"/>
                <a:ext cx="631150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Model: </a:t>
                </a:r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Cold Induced Neuroimmune Cells (CINCs) are Myeloid Lineage Monocyte/Macrophages that Home in to scWAT and Secrete BDNF to Maintain Nerve Integrity 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F76646-4B25-A445-971D-9489CB3157A1}"/>
                  </a:ext>
                </a:extLst>
              </p:cNvPr>
              <p:cNvSpPr txBox="1"/>
              <p:nvPr/>
            </p:nvSpPr>
            <p:spPr>
              <a:xfrm>
                <a:off x="1660331" y="5125080"/>
                <a:ext cx="1444811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LysMCre</a:t>
                </a:r>
                <a:r>
                  <a:rPr kumimoji="0" lang="en-US" sz="1000" b="0" i="1" u="none" strike="noStrike" kern="0" cap="none" spc="0" normalizeH="0" baseline="3000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+/-</a:t>
                </a:r>
                <a:r>
                  <a:rPr kumimoji="0" lang="en-US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:BDNF</a:t>
                </a:r>
                <a:r>
                  <a:rPr lang="en-US" sz="1000" i="1" kern="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-/-</a:t>
                </a:r>
                <a:endParaRPr kumimoji="0" lang="en-US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Left Arrow 17">
                <a:extLst>
                  <a:ext uri="{FF2B5EF4-FFF2-40B4-BE49-F238E27FC236}">
                    <a16:creationId xmlns:a16="http://schemas.microsoft.com/office/drawing/2014/main" id="{A097E679-BD83-C34B-872F-E284DECF7C70}"/>
                  </a:ext>
                </a:extLst>
              </p:cNvPr>
              <p:cNvSpPr/>
              <p:nvPr/>
            </p:nvSpPr>
            <p:spPr>
              <a:xfrm rot="10800000">
                <a:off x="4314134" y="5610264"/>
                <a:ext cx="598227" cy="247360"/>
              </a:xfrm>
              <a:prstGeom prst="leftArrow">
                <a:avLst/>
              </a:prstGeom>
              <a:solidFill>
                <a:schemeClr val="tx1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D0A88F0-4A87-9741-ABFE-F5F948574999}"/>
                  </a:ext>
                </a:extLst>
              </p:cNvPr>
              <p:cNvSpPr txBox="1"/>
              <p:nvPr/>
            </p:nvSpPr>
            <p:spPr>
              <a:xfrm>
                <a:off x="4958987" y="4304697"/>
                <a:ext cx="18591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Cold Induced Neuroimmune Cells (CINCs) home in to adipose via lymphatics and secrete BDNF 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8DC3DA6-B494-DB45-83A7-2B1D407E66F3}"/>
                  </a:ext>
                </a:extLst>
              </p:cNvPr>
              <p:cNvSpPr txBox="1"/>
              <p:nvPr/>
            </p:nvSpPr>
            <p:spPr>
              <a:xfrm>
                <a:off x="114849" y="4286958"/>
                <a:ext cx="1910608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Deletion of BDNF from myeloid-lineage cells leads to adipose denervation and metabolic perturbations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470C08A-2D96-2744-A938-95E793310C95}"/>
                  </a:ext>
                </a:extLst>
              </p:cNvPr>
              <p:cNvSpPr txBox="1"/>
              <p:nvPr/>
            </p:nvSpPr>
            <p:spPr>
              <a:xfrm>
                <a:off x="4065451" y="5125079"/>
                <a:ext cx="125973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Cold Exposure</a:t>
                </a:r>
              </a:p>
            </p:txBody>
          </p:sp>
          <p:sp>
            <p:nvSpPr>
              <p:cNvPr id="22" name="Left Arrow 21">
                <a:extLst>
                  <a:ext uri="{FF2B5EF4-FFF2-40B4-BE49-F238E27FC236}">
                    <a16:creationId xmlns:a16="http://schemas.microsoft.com/office/drawing/2014/main" id="{3172947E-FC51-664A-9E21-011CE19583EF}"/>
                  </a:ext>
                </a:extLst>
              </p:cNvPr>
              <p:cNvSpPr/>
              <p:nvPr/>
            </p:nvSpPr>
            <p:spPr>
              <a:xfrm>
                <a:off x="1927294" y="5612390"/>
                <a:ext cx="598227" cy="245235"/>
              </a:xfrm>
              <a:prstGeom prst="leftArrow">
                <a:avLst/>
              </a:prstGeom>
              <a:solidFill>
                <a:schemeClr val="tx1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F4F181F-DB55-164D-86E8-A7341C6BDDD6}"/>
                  </a:ext>
                </a:extLst>
              </p:cNvPr>
              <p:cNvSpPr txBox="1"/>
              <p:nvPr/>
            </p:nvSpPr>
            <p:spPr>
              <a:xfrm>
                <a:off x="2960526" y="4706216"/>
                <a:ext cx="1069961" cy="40011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BASAL STATE</a:t>
                </a: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AD25591-3AAA-9C44-8B2E-253E02487845}"/>
                  </a:ext>
                </a:extLst>
              </p:cNvPr>
              <p:cNvGrpSpPr/>
              <p:nvPr/>
            </p:nvGrpSpPr>
            <p:grpSpPr>
              <a:xfrm>
                <a:off x="2028960" y="6866241"/>
                <a:ext cx="2825106" cy="566335"/>
                <a:chOff x="2020474" y="6298196"/>
                <a:chExt cx="2825106" cy="566335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A870134F-3EC8-8544-9E08-02DBCC37E4DC}"/>
                    </a:ext>
                  </a:extLst>
                </p:cNvPr>
                <p:cNvGrpSpPr/>
                <p:nvPr/>
              </p:nvGrpSpPr>
              <p:grpSpPr>
                <a:xfrm>
                  <a:off x="2020474" y="6298196"/>
                  <a:ext cx="2825106" cy="566335"/>
                  <a:chOff x="3746823" y="3583345"/>
                  <a:chExt cx="2825106" cy="566335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A1FEE95E-B960-654D-A121-79A70F78092B}"/>
                      </a:ext>
                    </a:extLst>
                  </p:cNvPr>
                  <p:cNvGrpSpPr/>
                  <p:nvPr/>
                </p:nvGrpSpPr>
                <p:grpSpPr>
                  <a:xfrm>
                    <a:off x="3746823" y="3583345"/>
                    <a:ext cx="2825106" cy="566335"/>
                    <a:chOff x="7732424" y="2155971"/>
                    <a:chExt cx="2825106" cy="566335"/>
                  </a:xfrm>
                </p:grpSpPr>
                <p:grpSp>
                  <p:nvGrpSpPr>
                    <p:cNvPr id="36" name="Group 35">
                      <a:extLst>
                        <a:ext uri="{FF2B5EF4-FFF2-40B4-BE49-F238E27FC236}">
                          <a16:creationId xmlns:a16="http://schemas.microsoft.com/office/drawing/2014/main" id="{7B55F203-A195-3F47-B5EB-48271D5D35B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46656" y="2155971"/>
                      <a:ext cx="2810874" cy="566335"/>
                      <a:chOff x="5615853" y="4177718"/>
                      <a:chExt cx="2810874" cy="566335"/>
                    </a:xfrm>
                  </p:grpSpPr>
                  <p:pic>
                    <p:nvPicPr>
                      <p:cNvPr id="38" name="Picture 37">
                        <a:extLst>
                          <a:ext uri="{FF2B5EF4-FFF2-40B4-BE49-F238E27FC236}">
                            <a16:creationId xmlns:a16="http://schemas.microsoft.com/office/drawing/2014/main" id="{722547C3-17F0-D74F-AE38-CE7FD8A0CC3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l="67275" t="8147" r="28077" b="85562"/>
                      <a:stretch/>
                    </p:blipFill>
                    <p:spPr>
                      <a:xfrm>
                        <a:off x="6815098" y="4415003"/>
                        <a:ext cx="291644" cy="276295"/>
                      </a:xfrm>
                      <a:prstGeom prst="rect">
                        <a:avLst/>
                      </a:prstGeom>
                      <a:ln>
                        <a:solidFill>
                          <a:sysClr val="window" lastClr="FFFFFF"/>
                        </a:solidFill>
                      </a:ln>
                    </p:spPr>
                  </p:pic>
                  <p:pic>
                    <p:nvPicPr>
                      <p:cNvPr id="39" name="Picture 38">
                        <a:extLst>
                          <a:ext uri="{FF2B5EF4-FFF2-40B4-BE49-F238E27FC236}">
                            <a16:creationId xmlns:a16="http://schemas.microsoft.com/office/drawing/2014/main" id="{B029F428-9C5F-444A-BBAD-57154BC2F202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l="41098" t="16705" r="50095" b="76305"/>
                      <a:stretch/>
                    </p:blipFill>
                    <p:spPr>
                      <a:xfrm>
                        <a:off x="7395572" y="4205840"/>
                        <a:ext cx="397357" cy="220754"/>
                      </a:xfrm>
                      <a:prstGeom prst="rect">
                        <a:avLst/>
                      </a:prstGeom>
                      <a:ln>
                        <a:solidFill>
                          <a:sysClr val="window" lastClr="FFFFFF"/>
                        </a:solidFill>
                      </a:ln>
                    </p:spPr>
                  </p:pic>
                  <p:pic>
                    <p:nvPicPr>
                      <p:cNvPr id="40" name="Picture 39">
                        <a:extLst>
                          <a:ext uri="{FF2B5EF4-FFF2-40B4-BE49-F238E27FC236}">
                            <a16:creationId xmlns:a16="http://schemas.microsoft.com/office/drawing/2014/main" id="{B7DAF021-708C-9C4C-8036-F856717224E6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l="57346" t="7793" r="38006" b="85072"/>
                      <a:stretch/>
                    </p:blipFill>
                    <p:spPr>
                      <a:xfrm>
                        <a:off x="5615853" y="4401501"/>
                        <a:ext cx="318782" cy="342552"/>
                      </a:xfrm>
                      <a:prstGeom prst="rect">
                        <a:avLst/>
                      </a:prstGeom>
                      <a:ln>
                        <a:solidFill>
                          <a:sysClr val="window" lastClr="FFFFFF"/>
                        </a:solidFill>
                      </a:ln>
                    </p:spPr>
                  </p:pic>
                  <p:pic>
                    <p:nvPicPr>
                      <p:cNvPr id="41" name="Picture 40">
                        <a:extLst>
                          <a:ext uri="{FF2B5EF4-FFF2-40B4-BE49-F238E27FC236}">
                            <a16:creationId xmlns:a16="http://schemas.microsoft.com/office/drawing/2014/main" id="{46BF804A-2CDC-AB4B-BC5B-14AA9C210915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l="38284" t="9715" r="48648" b="82246"/>
                      <a:stretch/>
                    </p:blipFill>
                    <p:spPr>
                      <a:xfrm>
                        <a:off x="6036781" y="4234292"/>
                        <a:ext cx="511924" cy="220424"/>
                      </a:xfrm>
                      <a:prstGeom prst="rect">
                        <a:avLst/>
                      </a:prstGeom>
                      <a:ln>
                        <a:solidFill>
                          <a:sysClr val="window" lastClr="FFFFFF"/>
                        </a:solidFill>
                      </a:ln>
                    </p:spPr>
                  </p:pic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C52188FF-F400-5F48-92F9-660772450F5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466524" y="4177718"/>
                        <a:ext cx="954813" cy="2769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Lymphatics</a:t>
                        </a:r>
                      </a:p>
                    </p:txBody>
                  </p:sp>
                  <p:sp>
                    <p:nvSpPr>
                      <p:cNvPr id="43" name="TextBox 42">
                        <a:extLst>
                          <a:ext uri="{FF2B5EF4-FFF2-40B4-BE49-F238E27FC236}">
                            <a16:creationId xmlns:a16="http://schemas.microsoft.com/office/drawing/2014/main" id="{08F9BF19-CB9F-E048-9783-707EACDE040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756351" y="4189828"/>
                        <a:ext cx="670376" cy="2769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Nerves</a:t>
                        </a:r>
                      </a:p>
                    </p:txBody>
                  </p:sp>
                  <p:sp>
                    <p:nvSpPr>
                      <p:cNvPr id="44" name="TextBox 43">
                        <a:extLst>
                          <a:ext uri="{FF2B5EF4-FFF2-40B4-BE49-F238E27FC236}">
                            <a16:creationId xmlns:a16="http://schemas.microsoft.com/office/drawing/2014/main" id="{871DDD47-030D-264E-A734-7D44A6BF089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833773" y="4441050"/>
                        <a:ext cx="1061509" cy="2769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Myeloid cells</a:t>
                        </a:r>
                      </a:p>
                    </p:txBody>
                  </p:sp>
                  <p:sp>
                    <p:nvSpPr>
                      <p:cNvPr id="45" name="TextBox 44">
                        <a:extLst>
                          <a:ext uri="{FF2B5EF4-FFF2-40B4-BE49-F238E27FC236}">
                            <a16:creationId xmlns:a16="http://schemas.microsoft.com/office/drawing/2014/main" id="{2F7EFD8F-8D5A-2D48-A852-9772CCFCC0F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024438" y="4440933"/>
                        <a:ext cx="603050" cy="2769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BDNF</a:t>
                        </a:r>
                      </a:p>
                    </p:txBody>
                  </p:sp>
                </p:grpSp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08B91B35-A140-364A-BA7A-B0A9B0290FE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732424" y="2168082"/>
                      <a:ext cx="492443" cy="276999"/>
                    </a:xfrm>
                    <a:prstGeom prst="rect">
                      <a:avLst/>
                    </a:prstGeom>
                    <a:noFill/>
                    <a:ln>
                      <a:solidFill>
                        <a:sysClr val="window" lastClr="FFFFFF"/>
                      </a:solidFill>
                    </a:ln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Key:</a:t>
                      </a:r>
                    </a:p>
                  </p:txBody>
                </p:sp>
              </p:grpSp>
              <p:sp>
                <p:nvSpPr>
                  <p:cNvPr id="35" name="Frame 34">
                    <a:extLst>
                      <a:ext uri="{FF2B5EF4-FFF2-40B4-BE49-F238E27FC236}">
                        <a16:creationId xmlns:a16="http://schemas.microsoft.com/office/drawing/2014/main" id="{A79321E2-BEC9-C24A-B7EF-D3B8724A76C8}"/>
                      </a:ext>
                    </a:extLst>
                  </p:cNvPr>
                  <p:cNvSpPr/>
                  <p:nvPr/>
                </p:nvSpPr>
                <p:spPr>
                  <a:xfrm>
                    <a:off x="3779997" y="3584375"/>
                    <a:ext cx="2749806" cy="562214"/>
                  </a:xfrm>
                  <a:prstGeom prst="frame">
                    <a:avLst>
                      <a:gd name="adj1" fmla="val 962"/>
                    </a:avLst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4454E197-18F6-9D4E-A454-6EA82C9537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7597" t="12482" r="88862" b="81824"/>
                <a:stretch/>
              </p:blipFill>
              <p:spPr>
                <a:xfrm>
                  <a:off x="4044102" y="6561190"/>
                  <a:ext cx="222649" cy="250586"/>
                </a:xfrm>
                <a:prstGeom prst="rect">
                  <a:avLst/>
                </a:prstGeom>
              </p:spPr>
            </p:pic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A979F05-98C1-9F48-97AA-B0E7F1E6EA09}"/>
                    </a:ext>
                  </a:extLst>
                </p:cNvPr>
                <p:cNvSpPr txBox="1"/>
                <p:nvPr/>
              </p:nvSpPr>
              <p:spPr>
                <a:xfrm>
                  <a:off x="4189919" y="6561869"/>
                  <a:ext cx="636713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CINCs</a:t>
                  </a:r>
                </a:p>
              </p:txBody>
            </p:sp>
          </p:grp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13F92720-3EF9-904F-8DE8-EB27D7BD93C6}"/>
                  </a:ext>
                </a:extLst>
              </p:cNvPr>
              <p:cNvGrpSpPr/>
              <p:nvPr/>
            </p:nvGrpSpPr>
            <p:grpSpPr>
              <a:xfrm>
                <a:off x="4761940" y="5051239"/>
                <a:ext cx="2103266" cy="1776346"/>
                <a:chOff x="4664815" y="5152522"/>
                <a:chExt cx="1394486" cy="1124132"/>
              </a:xfrm>
            </p:grpSpPr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C1CFF08E-90D8-CA4F-A0EC-CBFF162F3E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13546" t="39193" r="66361" b="37196"/>
                <a:stretch/>
              </p:blipFill>
              <p:spPr>
                <a:xfrm>
                  <a:off x="4664815" y="5152522"/>
                  <a:ext cx="1394486" cy="1124132"/>
                </a:xfrm>
                <a:prstGeom prst="rect">
                  <a:avLst/>
                </a:prstGeom>
              </p:spPr>
            </p:pic>
            <p:pic>
              <p:nvPicPr>
                <p:cNvPr id="27" name="Picture 26">
                  <a:extLst>
                    <a:ext uri="{FF2B5EF4-FFF2-40B4-BE49-F238E27FC236}">
                      <a16:creationId xmlns:a16="http://schemas.microsoft.com/office/drawing/2014/main" id="{A8B1BBB3-0D25-9D4D-9930-105C6197A7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67275" t="8147" r="28077" b="85562"/>
                <a:stretch/>
              </p:blipFill>
              <p:spPr>
                <a:xfrm rot="21427874">
                  <a:off x="5520186" y="5748518"/>
                  <a:ext cx="241953" cy="224631"/>
                </a:xfrm>
                <a:prstGeom prst="rect">
                  <a:avLst/>
                </a:prstGeom>
              </p:spPr>
            </p:pic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6DDA40B0-235D-624E-A5EE-0234F1A518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67275" t="8147" r="28077" b="85562"/>
                <a:stretch/>
              </p:blipFill>
              <p:spPr>
                <a:xfrm>
                  <a:off x="5399210" y="5486322"/>
                  <a:ext cx="241953" cy="224631"/>
                </a:xfrm>
                <a:prstGeom prst="rect">
                  <a:avLst/>
                </a:prstGeom>
              </p:spPr>
            </p:pic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B7E32FB7-6C2B-2C4A-8345-54350DD605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67275" t="8147" r="28077" b="85562"/>
                <a:stretch/>
              </p:blipFill>
              <p:spPr>
                <a:xfrm>
                  <a:off x="5203278" y="5374007"/>
                  <a:ext cx="241953" cy="224631"/>
                </a:xfrm>
                <a:prstGeom prst="rect">
                  <a:avLst/>
                </a:prstGeom>
              </p:spPr>
            </p:pic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A51795C1-800D-084A-BFE2-77F0DAEFF7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67275" t="8147" r="28077" b="85562"/>
                <a:stretch/>
              </p:blipFill>
              <p:spPr>
                <a:xfrm>
                  <a:off x="4938315" y="5630409"/>
                  <a:ext cx="241953" cy="224631"/>
                </a:xfrm>
                <a:prstGeom prst="rect">
                  <a:avLst/>
                </a:prstGeom>
              </p:spPr>
            </p:pic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E6BEEA6-931C-7D44-8AF3-763B84AC8190}"/>
                  </a:ext>
                </a:extLst>
              </p:cNvPr>
              <p:cNvSpPr txBox="1"/>
              <p:nvPr/>
            </p:nvSpPr>
            <p:spPr>
              <a:xfrm>
                <a:off x="82406" y="3634676"/>
                <a:ext cx="5248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/>
                    <a:cs typeface="Arial"/>
                  </a:rPr>
                  <a:t>B.</a:t>
                </a: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A82534A1-B0B5-064F-A517-A8D5F1BFBE53}"/>
                  </a:ext>
                </a:extLst>
              </p:cNvPr>
              <p:cNvGrpSpPr/>
              <p:nvPr/>
            </p:nvGrpSpPr>
            <p:grpSpPr>
              <a:xfrm>
                <a:off x="-54351" y="5016133"/>
                <a:ext cx="2249008" cy="1932978"/>
                <a:chOff x="256404" y="5031135"/>
                <a:chExt cx="1560353" cy="1384184"/>
              </a:xfrm>
            </p:grpSpPr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C5E6191A-CFDA-C643-AA3A-2319C43D82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62362" t="35299" r="14886" b="35867"/>
                <a:stretch/>
              </p:blipFill>
              <p:spPr>
                <a:xfrm rot="10800000">
                  <a:off x="256404" y="5031135"/>
                  <a:ext cx="1560353" cy="1384184"/>
                </a:xfrm>
                <a:prstGeom prst="rect">
                  <a:avLst/>
                </a:prstGeom>
              </p:spPr>
            </p:pic>
            <p:pic>
              <p:nvPicPr>
                <p:cNvPr id="49" name="Picture 48">
                  <a:extLst>
                    <a:ext uri="{FF2B5EF4-FFF2-40B4-BE49-F238E27FC236}">
                      <a16:creationId xmlns:a16="http://schemas.microsoft.com/office/drawing/2014/main" id="{57FE0945-D701-934A-B161-46B3736253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57346" t="7793" r="38006" b="85072"/>
                <a:stretch/>
              </p:blipFill>
              <p:spPr>
                <a:xfrm>
                  <a:off x="1132943" y="5533753"/>
                  <a:ext cx="318782" cy="3425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ADD80702-7E4D-AA4E-A40F-2FEC78FA89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57346" t="7793" r="38006" b="85072"/>
                <a:stretch/>
              </p:blipFill>
              <p:spPr>
                <a:xfrm>
                  <a:off x="732360" y="5938868"/>
                  <a:ext cx="318782" cy="34255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F5842523-ACE6-D147-8A83-BA655B3E8C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7275" t="8147" r="28077" b="85562"/>
            <a:stretch/>
          </p:blipFill>
          <p:spPr>
            <a:xfrm rot="5400000">
              <a:off x="5583604" y="5835345"/>
              <a:ext cx="367182" cy="351188"/>
            </a:xfrm>
            <a:prstGeom prst="rect">
              <a:avLst/>
            </a:prstGeom>
          </p:spPr>
        </p:pic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237395C2-0FDE-6349-97A9-BA9C1C1531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97" t="12482" r="88862" b="81824"/>
          <a:stretch/>
        </p:blipFill>
        <p:spPr>
          <a:xfrm>
            <a:off x="3298401" y="5560172"/>
            <a:ext cx="309429" cy="34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77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6915</TotalTime>
  <Words>329</Words>
  <Application>Microsoft Macintosh PowerPoint</Application>
  <PresentationFormat>On-screen Show (4:3)</PresentationFormat>
  <Paragraphs>131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ArialMT</vt:lpstr>
      <vt:lpstr>Calibri</vt:lpstr>
      <vt:lpstr>Century Gothic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University of Maine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Figures BDNF MS</dc:title>
  <dc:creator>Kristy Townsend</dc:creator>
  <cp:lastModifiedBy>Microsoft Office User</cp:lastModifiedBy>
  <cp:revision>99</cp:revision>
  <cp:lastPrinted>2019-02-01T15:16:35Z</cp:lastPrinted>
  <dcterms:created xsi:type="dcterms:W3CDTF">2017-09-21T19:16:56Z</dcterms:created>
  <dcterms:modified xsi:type="dcterms:W3CDTF">2020-08-19T17:41:49Z</dcterms:modified>
</cp:coreProperties>
</file>