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63" r:id="rId3"/>
  </p:sldIdLst>
  <p:sldSz cx="12192000" cy="6858000"/>
  <p:notesSz cx="6858000" cy="9144000"/>
  <p:custDataLst>
    <p:tags r:id="rId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9.xml"/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2.png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0" Type="http://schemas.openxmlformats.org/officeDocument/2006/relationships/notesSlide" Target="../notesSlides/notesSlide1.xml"/><Relationship Id="rId2" Type="http://schemas.openxmlformats.org/officeDocument/2006/relationships/tags" Target="../tags/tag1.xml"/><Relationship Id="rId19" Type="http://schemas.openxmlformats.org/officeDocument/2006/relationships/slideLayout" Target="../slideLayouts/slideLayout2.xml"/><Relationship Id="rId18" Type="http://schemas.openxmlformats.org/officeDocument/2006/relationships/image" Target="../media/image10.png"/><Relationship Id="rId17" Type="http://schemas.openxmlformats.org/officeDocument/2006/relationships/image" Target="../media/image9.png"/><Relationship Id="rId16" Type="http://schemas.openxmlformats.org/officeDocument/2006/relationships/image" Target="../media/image8.png"/><Relationship Id="rId15" Type="http://schemas.openxmlformats.org/officeDocument/2006/relationships/image" Target="../media/image7.png"/><Relationship Id="rId14" Type="http://schemas.openxmlformats.org/officeDocument/2006/relationships/tags" Target="../tags/tag8.xml"/><Relationship Id="rId13" Type="http://schemas.openxmlformats.org/officeDocument/2006/relationships/image" Target="../media/image6.png"/><Relationship Id="rId12" Type="http://schemas.openxmlformats.org/officeDocument/2006/relationships/image" Target="../media/image5.png"/><Relationship Id="rId11" Type="http://schemas.openxmlformats.org/officeDocument/2006/relationships/image" Target="../media/image4.png"/><Relationship Id="rId10" Type="http://schemas.openxmlformats.org/officeDocument/2006/relationships/image" Target="../media/image3.pn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cxnSp>
        <p:nvCxnSpPr>
          <p:cNvPr id="4" name="直接连接符 3"/>
          <p:cNvCxnSpPr/>
          <p:nvPr>
            <p:custDataLst>
              <p:tags r:id="rId2"/>
            </p:custDataLst>
          </p:nvPr>
        </p:nvCxnSpPr>
        <p:spPr>
          <a:xfrm>
            <a:off x="565150" y="2599691"/>
            <a:ext cx="11074400" cy="0"/>
          </a:xfrm>
          <a:prstGeom prst="line">
            <a:avLst/>
          </a:prstGeom>
          <a:ln w="25400">
            <a:solidFill>
              <a:srgbClr val="376FFF">
                <a:alpha val="80000"/>
              </a:srgbClr>
            </a:solidFill>
          </a:ln>
        </p:spPr>
        <p:style>
          <a:lnRef idx="1">
            <a:srgbClr val="376FFF"/>
          </a:lnRef>
          <a:fillRef idx="0">
            <a:srgbClr val="376FFF"/>
          </a:fillRef>
          <a:effectRef idx="0">
            <a:srgbClr val="376FFF"/>
          </a:effectRef>
          <a:fontRef idx="minor">
            <a:srgbClr val="000000"/>
          </a:fontRef>
        </p:style>
      </p:cxnSp>
      <p:sp>
        <p:nvSpPr>
          <p:cNvPr id="11" name="椭圆 10"/>
          <p:cNvSpPr/>
          <p:nvPr>
            <p:custDataLst>
              <p:tags r:id="rId3"/>
            </p:custDataLst>
          </p:nvPr>
        </p:nvSpPr>
        <p:spPr>
          <a:xfrm>
            <a:off x="609600" y="2521586"/>
            <a:ext cx="144000" cy="144000"/>
          </a:xfrm>
          <a:prstGeom prst="ellipse">
            <a:avLst/>
          </a:prstGeom>
          <a:ln w="44450">
            <a:solidFill>
              <a:srgbClr val="FFFFFF"/>
            </a:solidFill>
          </a:ln>
          <a:effectLst>
            <a:outerShdw blurRad="50800" dist="38100" dir="2700000" algn="tl" rotWithShape="0">
              <a:srgbClr val="376FFF">
                <a:alpha val="30000"/>
              </a:srgbClr>
            </a:outerShdw>
          </a:effectLst>
        </p:spPr>
        <p:style>
          <a:lnRef idx="2">
            <a:srgbClr val="376FFF">
              <a:shade val="15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rtlCol="0" anchor="ctr"/>
          <a:p>
            <a:pPr algn="ctr"/>
            <a:endParaRPr lang="zh-CN" altLang="en-US" sz="1200" b="1">
              <a:solidFill>
                <a:srgbClr val="FFFFFF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4"/>
            </p:custDataLst>
          </p:nvPr>
        </p:nvSpPr>
        <p:spPr>
          <a:xfrm>
            <a:off x="335915" y="1492250"/>
            <a:ext cx="1656080" cy="86042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000" b="1" dirty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22-year-old female with dizziness and walking instability</a:t>
            </a:r>
            <a:endParaRPr lang="en-US" altLang="zh-CN" sz="1000" b="1" dirty="0">
              <a:solidFill>
                <a:srgbClr val="000000">
                  <a:lumMod val="85000"/>
                  <a:lumOff val="15000"/>
                </a:srgbClr>
              </a:solidFill>
              <a:latin typeface="Times New Roman" panose="02020603050405020304" charset="0"/>
              <a:ea typeface="楷体" panose="02010609060101010101" charset="-122"/>
              <a:cs typeface="Times New Roman" panose="02020603050405020304" charset="0"/>
            </a:endParaRPr>
          </a:p>
        </p:txBody>
      </p:sp>
      <p:sp>
        <p:nvSpPr>
          <p:cNvPr id="14" name="椭圆 13"/>
          <p:cNvSpPr/>
          <p:nvPr>
            <p:custDataLst>
              <p:tags r:id="rId5"/>
            </p:custDataLst>
          </p:nvPr>
        </p:nvSpPr>
        <p:spPr>
          <a:xfrm>
            <a:off x="4549775" y="2521586"/>
            <a:ext cx="144000" cy="144000"/>
          </a:xfrm>
          <a:prstGeom prst="ellipse">
            <a:avLst/>
          </a:prstGeom>
          <a:ln w="44450">
            <a:solidFill>
              <a:srgbClr val="FFFFFF"/>
            </a:solidFill>
          </a:ln>
          <a:effectLst>
            <a:outerShdw blurRad="50800" dist="38100" dir="2700000" algn="tl" rotWithShape="0">
              <a:srgbClr val="376FFF">
                <a:alpha val="30000"/>
              </a:srgbClr>
            </a:outerShdw>
          </a:effectLst>
        </p:spPr>
        <p:style>
          <a:lnRef idx="2">
            <a:srgbClr val="376FFF">
              <a:shade val="15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rtlCol="0" anchor="ctr"/>
          <a:p>
            <a:pPr algn="ctr"/>
            <a:endParaRPr lang="zh-CN" altLang="en-US" sz="1200" b="1">
              <a:solidFill>
                <a:srgbClr val="FFFFFF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6" name="椭圆 15"/>
          <p:cNvSpPr/>
          <p:nvPr>
            <p:custDataLst>
              <p:tags r:id="rId6"/>
            </p:custDataLst>
          </p:nvPr>
        </p:nvSpPr>
        <p:spPr>
          <a:xfrm>
            <a:off x="9093200" y="2521586"/>
            <a:ext cx="144000" cy="144000"/>
          </a:xfrm>
          <a:prstGeom prst="ellipse">
            <a:avLst/>
          </a:prstGeom>
          <a:ln w="44450">
            <a:solidFill>
              <a:srgbClr val="FFFFFF"/>
            </a:solidFill>
          </a:ln>
          <a:effectLst>
            <a:outerShdw blurRad="50800" dist="38100" dir="2700000" algn="tl" rotWithShape="0">
              <a:srgbClr val="376FFF">
                <a:alpha val="30000"/>
              </a:srgbClr>
            </a:outerShdw>
          </a:effectLst>
        </p:spPr>
        <p:style>
          <a:lnRef idx="2">
            <a:srgbClr val="376FFF">
              <a:shade val="15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rtlCol="0" anchor="ctr"/>
          <a:p>
            <a:pPr algn="ctr"/>
            <a:endParaRPr lang="zh-CN" altLang="en-US" sz="1200" b="1">
              <a:solidFill>
                <a:srgbClr val="FFFFFF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2" name="椭圆 11"/>
          <p:cNvSpPr/>
          <p:nvPr>
            <p:custDataLst>
              <p:tags r:id="rId7"/>
            </p:custDataLst>
          </p:nvPr>
        </p:nvSpPr>
        <p:spPr>
          <a:xfrm>
            <a:off x="1991995" y="2515236"/>
            <a:ext cx="144000" cy="144000"/>
          </a:xfrm>
          <a:prstGeom prst="ellipse">
            <a:avLst/>
          </a:prstGeom>
          <a:ln w="44450">
            <a:solidFill>
              <a:srgbClr val="FFFFFF"/>
            </a:solidFill>
          </a:ln>
          <a:effectLst>
            <a:outerShdw blurRad="50800" dist="38100" dir="2700000" algn="tl" rotWithShape="0">
              <a:srgbClr val="376FFF">
                <a:alpha val="30000"/>
              </a:srgbClr>
            </a:outerShdw>
          </a:effectLst>
        </p:spPr>
        <p:style>
          <a:lnRef idx="2">
            <a:srgbClr val="376FFF">
              <a:shade val="15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rtlCol="0" anchor="ctr"/>
          <a:p>
            <a:pPr algn="ctr"/>
            <a:endParaRPr lang="zh-CN" altLang="en-US" sz="1200" b="1">
              <a:solidFill>
                <a:srgbClr val="FFFFFF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5" name="椭圆 14"/>
          <p:cNvSpPr/>
          <p:nvPr>
            <p:custDataLst>
              <p:tags r:id="rId8"/>
            </p:custDataLst>
          </p:nvPr>
        </p:nvSpPr>
        <p:spPr>
          <a:xfrm>
            <a:off x="6648450" y="2529841"/>
            <a:ext cx="144000" cy="144000"/>
          </a:xfrm>
          <a:prstGeom prst="ellipse">
            <a:avLst/>
          </a:prstGeom>
          <a:ln w="44450">
            <a:solidFill>
              <a:srgbClr val="FFFFFF"/>
            </a:solidFill>
          </a:ln>
          <a:effectLst>
            <a:outerShdw blurRad="50800" dist="38100" dir="2700000" algn="tl" rotWithShape="0">
              <a:srgbClr val="376FFF">
                <a:alpha val="30000"/>
              </a:srgbClr>
            </a:outerShdw>
          </a:effectLst>
        </p:spPr>
        <p:style>
          <a:lnRef idx="2">
            <a:srgbClr val="376FFF">
              <a:shade val="15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rtlCol="0" anchor="ctr"/>
          <a:p>
            <a:pPr algn="ctr"/>
            <a:endParaRPr lang="zh-CN" altLang="en-US" sz="1200" b="1">
              <a:solidFill>
                <a:srgbClr val="FFFFFF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958850" y="2324100"/>
            <a:ext cx="744855" cy="245110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en-US" altLang="zh-CN" sz="1000" b="1">
                <a:latin typeface="Times New Roman" panose="02020603050405020304" charset="0"/>
                <a:ea typeface="楷体" panose="02010609060101010101" charset="-122"/>
              </a:rPr>
              <a:t>27days</a:t>
            </a:r>
            <a:endParaRPr lang="en-US" altLang="zh-CN" sz="1000" b="1">
              <a:latin typeface="Times New Roman" panose="02020603050405020304" charset="0"/>
              <a:ea typeface="楷体" panose="02010609060101010101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991995" y="1560830"/>
            <a:ext cx="1628775" cy="553085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altLang="zh-CN" sz="1000" b="1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Severe headache, nausea, vomiting and ataxia</a:t>
            </a:r>
            <a:endParaRPr lang="en-US" altLang="zh-CN" sz="1000" b="1">
              <a:latin typeface="Times New Roman" panose="02020603050405020304" charset="0"/>
              <a:ea typeface="楷体" panose="02010609060101010101" charset="-122"/>
              <a:cs typeface="Times New Roman" panose="0202060305040502030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661160" y="2795905"/>
            <a:ext cx="3128010" cy="1014730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marL="171450" indent="-171450" algn="just" defTabSz="2667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zh-CN" sz="1000" b="1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  <a:sym typeface="+mn-ea"/>
              </a:rPr>
              <a:t>Brain MRI:FLAIR hyperintensity and edema in right temporo-occipital lobe, bilateral cerebellar hemispheres;</a:t>
            </a:r>
            <a:endParaRPr lang="en-US" altLang="zh-CN" sz="1000" b="1">
              <a:latin typeface="Times New Roman" panose="02020603050405020304" charset="0"/>
              <a:ea typeface="楷体" panose="02010609060101010101" charset="-122"/>
              <a:cs typeface="Times New Roman" panose="02020603050405020304" charset="0"/>
              <a:sym typeface="+mn-ea"/>
            </a:endParaRPr>
          </a:p>
          <a:p>
            <a:pPr marL="171450" indent="-171450" algn="just" defTabSz="2667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zh-CN" sz="1000" b="1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  <a:sym typeface="+mn-ea"/>
              </a:rPr>
              <a:t>Enhanced MRI</a:t>
            </a:r>
            <a:r>
              <a:rPr lang="zh-CN" altLang="en-US" sz="1000" b="1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  <a:sym typeface="+mn-ea"/>
              </a:rPr>
              <a:t>：</a:t>
            </a:r>
            <a:r>
              <a:rPr lang="en-US" altLang="zh-CN" sz="1000" b="1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  <a:sym typeface="+mn-ea"/>
              </a:rPr>
              <a:t>Cerebellar lesions and adjacent meninges were enhanced;</a:t>
            </a:r>
            <a:endParaRPr lang="en-US" altLang="zh-CN" sz="1000" b="1">
              <a:latin typeface="Times New Roman" panose="02020603050405020304" charset="0"/>
              <a:ea typeface="楷体" panose="02010609060101010101" charset="-122"/>
              <a:cs typeface="Times New Roman" panose="02020603050405020304" charset="0"/>
              <a:sym typeface="+mn-ea"/>
            </a:endParaRPr>
          </a:p>
          <a:p>
            <a:pPr marL="171450" indent="-171450" algn="just" defTabSz="2667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CN" altLang="en-US" sz="1000" b="1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（</a:t>
            </a:r>
            <a:r>
              <a:rPr lang="en-US" altLang="zh-CN" sz="1000" b="1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(blood,CSF)</a:t>
            </a:r>
            <a:r>
              <a:rPr lang="zh-CN" altLang="en-US" sz="1000" b="1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）</a:t>
            </a:r>
            <a:r>
              <a:rPr lang="en-US" altLang="zh-CN" sz="1000" b="1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Positive Anti-CV2-Ab</a:t>
            </a:r>
            <a:endParaRPr lang="en-US" altLang="zh-CN" sz="1000" b="1">
              <a:latin typeface="Times New Roman" panose="02020603050405020304" charset="0"/>
              <a:ea typeface="楷体" panose="02010609060101010101" charset="-122"/>
              <a:cs typeface="Times New Roman" panose="02020603050405020304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703705" y="3940810"/>
            <a:ext cx="3266440" cy="275590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altLang="zh-CN" sz="1200" b="1">
                <a:latin typeface="Times New Roman" panose="02020603050405020304" charset="0"/>
                <a:ea typeface="楷体" panose="02010609060101010101" charset="-122"/>
              </a:rPr>
              <a:t> </a:t>
            </a:r>
            <a:r>
              <a:rPr lang="en-US" altLang="zh-CN" sz="1200" b="1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  <a:sym typeface="+mn-ea"/>
              </a:rPr>
              <a:t>Anti-CV2-Ab</a:t>
            </a:r>
            <a:r>
              <a:rPr lang="en-US" altLang="zh-CN" sz="1200" b="1">
                <a:latin typeface="Times New Roman" panose="02020603050405020304" charset="0"/>
                <a:ea typeface="楷体" panose="02010609060101010101" charset="-122"/>
              </a:rPr>
              <a:t> autoimmune encephalitis</a:t>
            </a:r>
            <a:endParaRPr lang="en-US" altLang="zh-CN" sz="1200" b="1">
              <a:latin typeface="Times New Roman" panose="02020603050405020304" charset="0"/>
              <a:ea typeface="楷体" panose="02010609060101010101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703705" y="4346575"/>
            <a:ext cx="3391535" cy="398780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altLang="zh-CN" sz="1000" b="1">
                <a:latin typeface="Times New Roman" panose="02020603050405020304" charset="0"/>
                <a:ea typeface="楷体" panose="02010609060101010101" charset="-122"/>
              </a:rPr>
              <a:t>corticoste-roid</a:t>
            </a:r>
            <a:r>
              <a:rPr lang="zh-CN" altLang="en-US" sz="1000" b="1">
                <a:latin typeface="Times New Roman" panose="02020603050405020304" charset="0"/>
                <a:ea typeface="楷体" panose="02010609060101010101" charset="-122"/>
              </a:rPr>
              <a:t>、</a:t>
            </a:r>
            <a:r>
              <a:rPr lang="en-US" altLang="zh-CN" sz="1000" b="1">
                <a:latin typeface="Times New Roman" panose="02020603050405020304" charset="0"/>
                <a:ea typeface="楷体" panose="02010609060101010101" charset="-122"/>
              </a:rPr>
              <a:t>cyclophosphamide infusion (2 times/month, 12 times in total)</a:t>
            </a:r>
            <a:endParaRPr lang="en-US" altLang="zh-CN" sz="1000" b="1">
              <a:latin typeface="Times New Roman" panose="02020603050405020304" charset="0"/>
              <a:ea typeface="楷体" panose="02010609060101010101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2735580" y="2309495"/>
            <a:ext cx="973455" cy="245110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en-US" altLang="zh-CN" sz="1000" b="1">
                <a:latin typeface="Times New Roman" panose="02020603050405020304" charset="0"/>
                <a:ea typeface="楷体" panose="02010609060101010101" charset="-122"/>
              </a:rPr>
              <a:t>4months</a:t>
            </a:r>
            <a:endParaRPr lang="en-US" altLang="zh-CN" sz="1000" b="1">
              <a:latin typeface="Times New Roman" panose="02020603050405020304" charset="0"/>
              <a:ea typeface="楷体" panose="02010609060101010101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4024630" y="1645920"/>
            <a:ext cx="3655060" cy="553085"/>
          </a:xfrm>
          <a:prstGeom prst="rect">
            <a:avLst/>
          </a:prstGeom>
        </p:spPr>
        <p:txBody>
          <a:bodyPr wrap="square">
            <a:spAutoFit/>
          </a:bodyPr>
          <a:p>
            <a:pPr marL="171450" indent="-171450" algn="just" defTabSz="2667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zh-CN" sz="1000" b="1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  <a:sym typeface="+mn-ea"/>
              </a:rPr>
              <a:t>Brain MRI:reduced of right temporo-occipital lobe lesions and bilateral cerebellar lesions;brainatrophy</a:t>
            </a:r>
            <a:endParaRPr lang="en-US" altLang="zh-CN" sz="1000" b="1">
              <a:latin typeface="Times New Roman" panose="02020603050405020304" charset="0"/>
              <a:ea typeface="楷体" panose="02010609060101010101" charset="-122"/>
              <a:cs typeface="Times New Roman" panose="02020603050405020304" charset="0"/>
              <a:sym typeface="+mn-ea"/>
            </a:endParaRPr>
          </a:p>
          <a:p>
            <a:pPr marL="171450" indent="-171450" algn="just" defTabSz="2667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zh-CN" sz="1000" b="1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  <a:sym typeface="+mn-ea"/>
              </a:rPr>
              <a:t>Enhanced MRI</a:t>
            </a:r>
            <a:r>
              <a:rPr lang="zh-CN" altLang="en-US" sz="1000" b="1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：</a:t>
            </a:r>
            <a:r>
              <a:rPr lang="en-US" altLang="zh-CN" sz="1000" b="1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Reduced right cerebellar enhancement foci</a:t>
            </a:r>
            <a:endParaRPr lang="en-US" altLang="zh-CN" sz="1000" b="1">
              <a:latin typeface="Times New Roman" panose="02020603050405020304" charset="0"/>
              <a:ea typeface="楷体" panose="02010609060101010101" charset="-122"/>
              <a:cs typeface="Times New Roman" panose="02020603050405020304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170805" y="2301875"/>
            <a:ext cx="1067435" cy="245110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en-US" altLang="zh-CN" sz="1000" b="1">
                <a:latin typeface="Times New Roman" panose="02020603050405020304" charset="0"/>
                <a:ea typeface="楷体" panose="02010609060101010101" charset="-122"/>
                <a:sym typeface="+mn-ea"/>
              </a:rPr>
              <a:t>6months</a:t>
            </a:r>
            <a:endParaRPr lang="en-US" altLang="zh-CN" sz="1000" b="1">
              <a:latin typeface="Times New Roman" panose="02020603050405020304" charset="0"/>
              <a:ea typeface="楷体" panose="02010609060101010101" charset="-122"/>
              <a:sym typeface="+mn-ea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6132830" y="2747010"/>
            <a:ext cx="3571875" cy="1691640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altLang="zh-CN" sz="1200" b="1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 </a:t>
            </a:r>
            <a:r>
              <a:rPr lang="en-US" altLang="zh-CN" sz="1000" b="1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showing chronic cervicitis with localized high-grade phosphoepithelial lesions (HSIL, CIN grade III)</a:t>
            </a:r>
            <a:endParaRPr lang="en-US" altLang="zh-CN" sz="1000" b="1">
              <a:latin typeface="Times New Roman" panose="02020603050405020304" charset="0"/>
              <a:ea typeface="楷体" panose="02010609060101010101" charset="-122"/>
              <a:cs typeface="Times New Roman" panose="02020603050405020304" charset="0"/>
            </a:endParaRPr>
          </a:p>
          <a:p>
            <a:pPr indent="0" algn="l">
              <a:lnSpc>
                <a:spcPct val="20000"/>
              </a:lnSpc>
              <a:buFont typeface="Arial" panose="020B0604020202020204" pitchFamily="34" charset="0"/>
              <a:buNone/>
            </a:pPr>
            <a:endParaRPr lang="en-US" altLang="zh-CN" sz="1000" b="1">
              <a:latin typeface="Times New Roman" panose="02020603050405020304" charset="0"/>
              <a:ea typeface="楷体" panose="02010609060101010101" charset="-122"/>
              <a:cs typeface="Times New Roman" panose="02020603050405020304" charset="0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altLang="zh-CN" sz="1000" b="1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  <a:sym typeface="+mn-ea"/>
              </a:rPr>
              <a:t>Brain MRI</a:t>
            </a:r>
            <a:r>
              <a:rPr lang="zh-CN" altLang="en-US" sz="1000" b="1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  <a:sym typeface="+mn-ea"/>
              </a:rPr>
              <a:t>：</a:t>
            </a:r>
            <a:r>
              <a:rPr lang="en-US" altLang="zh-CN" sz="1000" b="1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Enlargement of bilateral cerebellar lesions</a:t>
            </a:r>
            <a:r>
              <a:rPr lang="zh-CN" altLang="en-US" sz="1000" b="1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；</a:t>
            </a:r>
            <a:r>
              <a:rPr lang="en-US" altLang="zh-CN" sz="1000" b="1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Enhanced foci of cerebellar lesions increased</a:t>
            </a:r>
            <a:r>
              <a:rPr lang="zh-CN" altLang="en-US" sz="1000" b="1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；</a:t>
            </a:r>
            <a:r>
              <a:rPr lang="en-US" altLang="zh-CN" sz="1000" b="1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MRS</a:t>
            </a:r>
            <a:r>
              <a:rPr lang="zh-CN" altLang="en-US" sz="1000" b="1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：</a:t>
            </a:r>
            <a:r>
              <a:rPr lang="en-US" altLang="zh-CN" sz="1000" b="1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slightly reduced Cho and Cr and NAA peaks in the cerebellar strengthening nodules</a:t>
            </a:r>
            <a:endParaRPr lang="en-US" altLang="zh-CN" sz="1000" b="1">
              <a:latin typeface="Times New Roman" panose="02020603050405020304" charset="0"/>
              <a:ea typeface="楷体" panose="02010609060101010101" charset="-122"/>
              <a:cs typeface="Times New Roman" panose="02020603050405020304" charset="0"/>
            </a:endParaRPr>
          </a:p>
          <a:p>
            <a:pPr indent="0" algn="l">
              <a:lnSpc>
                <a:spcPct val="50000"/>
              </a:lnSpc>
              <a:buFont typeface="Arial" panose="020B0604020202020204" pitchFamily="34" charset="0"/>
              <a:buNone/>
            </a:pPr>
            <a:endParaRPr lang="en-US" altLang="zh-CN" sz="1000" b="1">
              <a:latin typeface="Times New Roman" panose="02020603050405020304" charset="0"/>
              <a:ea typeface="楷体" panose="02010609060101010101" charset="-122"/>
              <a:cs typeface="Times New Roman" panose="02020603050405020304" charset="0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altLang="zh-CN" sz="1000" b="1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Cone biopsy</a:t>
            </a:r>
            <a:endParaRPr lang="en-US" altLang="zh-CN" sz="1000" b="1">
              <a:latin typeface="Times New Roman" panose="02020603050405020304" charset="0"/>
              <a:ea typeface="楷体" panose="02010609060101010101" charset="-122"/>
              <a:cs typeface="Times New Roman" panose="02020603050405020304" charset="0"/>
            </a:endParaRPr>
          </a:p>
          <a:p>
            <a:pPr indent="0" algn="l">
              <a:lnSpc>
                <a:spcPct val="50000"/>
              </a:lnSpc>
              <a:buFont typeface="Arial" panose="020B0604020202020204" pitchFamily="34" charset="0"/>
              <a:buNone/>
            </a:pPr>
            <a:endParaRPr lang="en-US" altLang="zh-CN" sz="1000" b="1">
              <a:latin typeface="Times New Roman" panose="02020603050405020304" charset="0"/>
              <a:ea typeface="楷体" panose="02010609060101010101" charset="-122"/>
              <a:cs typeface="Times New Roman" panose="02020603050405020304" charset="0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altLang="zh-CN" sz="1000" b="1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Recurrence, prevention of recurrence with mycophenolate mofetil</a:t>
            </a:r>
            <a:endParaRPr lang="en-US" altLang="zh-CN" sz="1000" b="1">
              <a:latin typeface="Times New Roman" panose="02020603050405020304" charset="0"/>
              <a:ea typeface="楷体" panose="02010609060101010101" charset="-122"/>
              <a:cs typeface="Times New Roman" panose="02020603050405020304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9813925" y="2328545"/>
            <a:ext cx="1048385" cy="245110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en-US" altLang="zh-CN" sz="1000" b="1">
                <a:latin typeface="Times New Roman" panose="02020603050405020304" charset="0"/>
                <a:ea typeface="楷体" panose="02010609060101010101" charset="-122"/>
                <a:sym typeface="+mn-ea"/>
              </a:rPr>
              <a:t>29months</a:t>
            </a:r>
            <a:endParaRPr lang="en-US" altLang="zh-CN" sz="1000" b="1">
              <a:latin typeface="Times New Roman" panose="02020603050405020304" charset="0"/>
              <a:ea typeface="楷体" panose="02010609060101010101" charset="-122"/>
              <a:sym typeface="+mn-ea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10147300" y="4676775"/>
            <a:ext cx="1751330" cy="245110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altLang="zh-CN" sz="1000" b="1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  <a:sym typeface="+mn-ea"/>
              </a:rPr>
              <a:t>Brain MRI</a:t>
            </a:r>
            <a:r>
              <a:rPr lang="zh-CN" altLang="en-US" sz="1000" b="1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  <a:sym typeface="+mn-ea"/>
              </a:rPr>
              <a:t>：</a:t>
            </a:r>
            <a:r>
              <a:rPr lang="en-US" altLang="zh-CN" sz="1000" b="1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  <a:sym typeface="+mn-ea"/>
              </a:rPr>
              <a:t>no changes</a:t>
            </a:r>
            <a:endParaRPr lang="en-US" altLang="zh-CN" sz="1000" b="1">
              <a:latin typeface="Times New Roman" panose="02020603050405020304" charset="0"/>
              <a:ea typeface="楷体" panose="02010609060101010101" charset="-122"/>
              <a:cs typeface="Times New Roman" panose="02020603050405020304" charset="0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49120" y="4910455"/>
            <a:ext cx="1205865" cy="130746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7700" y="4921885"/>
            <a:ext cx="1181100" cy="130365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17130" y="4772025"/>
            <a:ext cx="1283335" cy="147256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675630" y="313690"/>
            <a:ext cx="1116965" cy="123253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590405" y="533400"/>
            <a:ext cx="1069975" cy="129603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7394575" y="2355850"/>
            <a:ext cx="1263015" cy="245110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en-US" altLang="zh-CN" sz="1000" b="1">
                <a:latin typeface="Times New Roman" panose="02020603050405020304" charset="0"/>
                <a:ea typeface="楷体" panose="02010609060101010101" charset="-122"/>
                <a:sym typeface="+mn-ea"/>
              </a:rPr>
              <a:t>15months</a:t>
            </a:r>
            <a:endParaRPr lang="en-US" altLang="zh-CN" sz="1000" b="1">
              <a:latin typeface="Times New Roman" panose="02020603050405020304" charset="0"/>
              <a:ea typeface="楷体" panose="02010609060101010101" charset="-122"/>
              <a:sym typeface="+mn-ea"/>
            </a:endParaRPr>
          </a:p>
        </p:txBody>
      </p:sp>
      <p:sp>
        <p:nvSpPr>
          <p:cNvPr id="18" name="椭圆 17"/>
          <p:cNvSpPr/>
          <p:nvPr>
            <p:custDataLst>
              <p:tags r:id="rId14"/>
            </p:custDataLst>
          </p:nvPr>
        </p:nvSpPr>
        <p:spPr>
          <a:xfrm>
            <a:off x="10818495" y="2521586"/>
            <a:ext cx="144000" cy="144000"/>
          </a:xfrm>
          <a:prstGeom prst="ellipse">
            <a:avLst/>
          </a:prstGeom>
          <a:ln w="44450">
            <a:solidFill>
              <a:srgbClr val="FFFFFF"/>
            </a:solidFill>
          </a:ln>
          <a:effectLst>
            <a:outerShdw blurRad="50800" dist="38100" dir="2700000" algn="tl" rotWithShape="0">
              <a:srgbClr val="376FFF">
                <a:alpha val="30000"/>
              </a:srgbClr>
            </a:outerShdw>
          </a:effectLst>
        </p:spPr>
        <p:style>
          <a:lnRef idx="2">
            <a:srgbClr val="376FFF">
              <a:shade val="15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rtlCol="0" anchor="ctr"/>
          <a:p>
            <a:pPr algn="ctr"/>
            <a:endParaRPr lang="zh-CN" altLang="en-US" sz="1200" b="1">
              <a:solidFill>
                <a:srgbClr val="FFFFFF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194925" y="2884170"/>
            <a:ext cx="1390650" cy="1686560"/>
          </a:xfrm>
          <a:prstGeom prst="rect">
            <a:avLst/>
          </a:prstGeom>
        </p:spPr>
      </p:pic>
      <p:sp>
        <p:nvSpPr>
          <p:cNvPr id="24" name="文本框 23"/>
          <p:cNvSpPr txBox="1"/>
          <p:nvPr/>
        </p:nvSpPr>
        <p:spPr>
          <a:xfrm>
            <a:off x="8072755" y="1976120"/>
            <a:ext cx="2701925" cy="398780"/>
          </a:xfrm>
          <a:prstGeom prst="rect">
            <a:avLst/>
          </a:prstGeom>
        </p:spPr>
        <p:txBody>
          <a:bodyPr wrap="square">
            <a:spAutoFit/>
          </a:bodyPr>
          <a:p>
            <a:pPr marL="171450" indent="-171450" algn="just" defTabSz="2667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zh-CN" sz="1000" b="1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  <a:sym typeface="+mn-ea"/>
              </a:rPr>
              <a:t>Brain MRI:reduced of bilateral cerebellar lesions;brainatrophy</a:t>
            </a:r>
            <a:endParaRPr lang="en-US" altLang="zh-CN" sz="1000" b="1">
              <a:latin typeface="Times New Roman" panose="02020603050405020304" charset="0"/>
              <a:ea typeface="楷体" panose="02010609060101010101" charset="-122"/>
              <a:cs typeface="Times New Roman" panose="02020603050405020304" charset="0"/>
              <a:sym typeface="+mn-ea"/>
            </a:endParaRP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132830" y="4766310"/>
            <a:ext cx="1278890" cy="1455420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476115" y="313690"/>
            <a:ext cx="1103630" cy="124714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386445" y="538480"/>
            <a:ext cx="1136650" cy="1290955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DIAGRAM_VIRTUALLY_FRAME" val="{&quot;height&quot;:263.7856750488281,&quot;left&quot;:25.85,&quot;top&quot;:75.45716247558593,&quot;width&quot;:899.3634338378906}"/>
  <p:tag name="KSO_WM_UNIT_HIGHLIGHT" val="0"/>
  <p:tag name="KSO_WM_UNIT_COMPATIBLE" val="0"/>
  <p:tag name="KSO_WM_UNIT_DIAGRAM_ISNUMVISUAL" val="0"/>
  <p:tag name="KSO_WM_UNIT_DIAGRAM_ISREFERUNIT" val="0"/>
  <p:tag name="KSO_WM_UNIT_ID" val="diagram20236928_2*m_i*1_1"/>
  <p:tag name="KSO_WM_TEMPLATE_CATEGORY" val="diagram"/>
  <p:tag name="KSO_WM_TEMPLATE_INDEX" val="20236928"/>
  <p:tag name="KSO_WM_UNIT_LAYERLEVEL" val="1_1"/>
  <p:tag name="KSO_WM_TAG_VERSION" val="3.0"/>
  <p:tag name="KSO_WM_BEAUTIFY_FLAG" val="#wm#"/>
  <p:tag name="KSO_WM_DIAGRAM_GROUP_CODE" val="m1-1"/>
  <p:tag name="KSO_WM_UNIT_TYPE" val="m_i"/>
  <p:tag name="KSO_WM_UNIT_INDEX" val="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8"/>
  <p:tag name="KSO_WM_DIAGRAM_MIN_ITEMCNT" val="4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USE_COLOR_VALUE" val="{&quot;color_scheme&quot;:1,&quot;color_type&quot;:1,&quot;theme_color_indexes&quot;:[]}"/>
</p:tagLst>
</file>

<file path=ppt/tags/tag2.xml><?xml version="1.0" encoding="utf-8"?>
<p:tagLst xmlns:p="http://schemas.openxmlformats.org/presentationml/2006/main">
  <p:tag name="KSO_WM_DIAGRAM_VIRTUALLY_FRAME" val="{&quot;height&quot;:263.7856750488281,&quot;left&quot;:25.85,&quot;top&quot;:75.45716247558593,&quot;width&quot;:899.3634338378906}"/>
  <p:tag name="KSO_WM_UNIT_HIGHLIGHT" val="0"/>
  <p:tag name="KSO_WM_UNIT_COMPATIBLE" val="0"/>
  <p:tag name="KSO_WM_UNIT_DIAGRAM_ISNUMVISUAL" val="0"/>
  <p:tag name="KSO_WM_UNIT_DIAGRAM_ISREFERUNIT" val="0"/>
  <p:tag name="KSO_WM_UNIT_ID" val="diagram20236928_2*m_h_i*1_1_2"/>
  <p:tag name="KSO_WM_TEMPLATE_CATEGORY" val="diagram"/>
  <p:tag name="KSO_WM_TEMPLATE_INDEX" val="20236928"/>
  <p:tag name="KSO_WM_UNIT_LAYERLEVEL" val="1_1_1"/>
  <p:tag name="KSO_WM_TAG_VERSION" val="3.0"/>
  <p:tag name="KSO_WM_BEAUTIFY_FLAG" val="#wm#"/>
  <p:tag name="KSO_WM_DIAGRAM_GROUP_CODE" val="m1-1"/>
  <p:tag name="KSO_WM_UNIT_TYPE" val="m_h_i"/>
  <p:tag name="KSO_WM_UNIT_INDEX" val="1_1_2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MAX_ITEMCNT" val="8"/>
  <p:tag name="KSO_WM_DIAGRAM_MIN_ITEMCNT" val="4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2,&quot;rgb&quot;:&quot;#ffffff&quot;,&quot;transparency&quot;:0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]}"/>
</p:tagLst>
</file>

<file path=ppt/tags/tag3.xml><?xml version="1.0" encoding="utf-8"?>
<p:tagLst xmlns:p="http://schemas.openxmlformats.org/presentationml/2006/main">
  <p:tag name="KSO_WM_DIAGRAM_VIRTUALLY_FRAME" val="{&quot;height&quot;:263.7856750488281,&quot;left&quot;:25.85,&quot;top&quot;:75.45716247558593,&quot;width&quot;:899.3634338378906}"/>
  <p:tag name="KSO_WM_UNIT_HIGHLIGHT" val="0"/>
  <p:tag name="KSO_WM_UNIT_COMPATIBLE" val="0"/>
  <p:tag name="KSO_WM_UNIT_DIAGRAM_ISNUMVISUAL" val="0"/>
  <p:tag name="KSO_WM_UNIT_DIAGRAM_ISREFERUNIT" val="0"/>
  <p:tag name="KSO_WM_UNIT_ID" val="diagram20236928_2*m_h_f*1_1_1"/>
  <p:tag name="KSO_WM_TEMPLATE_CATEGORY" val="diagram"/>
  <p:tag name="KSO_WM_TEMPLATE_INDEX" val="20236928"/>
  <p:tag name="KSO_WM_UNIT_LAYERLEVEL" val="1_1_1"/>
  <p:tag name="KSO_WM_TAG_VERSION" val="3.0"/>
  <p:tag name="KSO_WM_BEAUTIFY_FLAG" val="#wm#"/>
  <p:tag name="KSO_WM_UNIT_SUBTYPE" val="a"/>
  <p:tag name="KSO_WM_UNIT_NOCLEAR" val="0"/>
  <p:tag name="KSO_WM_UNIT_VALUE" val="33"/>
  <p:tag name="KSO_WM_DIAGRAM_GROUP_CODE" val="m1-1"/>
  <p:tag name="KSO_WM_UNIT_TYPE" val="m_h_f"/>
  <p:tag name="KSO_WM_UNIT_INDEX" val="1_1_1"/>
  <p:tag name="KSO_WM_DIAGRAM_VERSION" val="3"/>
  <p:tag name="KSO_WM_DIAGRAM_COLOR_TRICK" val="1"/>
  <p:tag name="KSO_WM_DIAGRAM_COLOR_TEXT_CAN_REMOVE" val="n"/>
  <p:tag name="KSO_WM_UNIT_PRESET_TEXT" val="单击输入项正文，文字是您思想的提炼，请言简意赅的阐述观点。&#10;"/>
  <p:tag name="KSO_WM_UNIT_TEXT_FILL_FORE_SCHEMECOLOR_INDEX" val="1"/>
  <p:tag name="KSO_WM_UNIT_TEXT_FILL_TYPE" val="1"/>
  <p:tag name="KSO_WM_DIAGRAM_MAX_ITEMCNT" val="8"/>
  <p:tag name="KSO_WM_DIAGRAM_MIN_ITEMCNT" val="4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DIAGRAM_USE_COLOR_VALUE" val="{&quot;color_scheme&quot;:1,&quot;color_type&quot;:1,&quot;theme_color_indexes&quot;:[]}"/>
</p:tagLst>
</file>

<file path=ppt/tags/tag4.xml><?xml version="1.0" encoding="utf-8"?>
<p:tagLst xmlns:p="http://schemas.openxmlformats.org/presentationml/2006/main">
  <p:tag name="KSO_WM_DIAGRAM_VIRTUALLY_FRAME" val="{&quot;height&quot;:263.7856750488281,&quot;left&quot;:25.85,&quot;top&quot;:75.45716247558593,&quot;width&quot;:899.3634338378906}"/>
  <p:tag name="KSO_WM_UNIT_HIGHLIGHT" val="0"/>
  <p:tag name="KSO_WM_UNIT_COMPATIBLE" val="0"/>
  <p:tag name="KSO_WM_UNIT_DIAGRAM_ISNUMVISUAL" val="0"/>
  <p:tag name="KSO_WM_UNIT_DIAGRAM_ISREFERUNIT" val="0"/>
  <p:tag name="KSO_WM_UNIT_ID" val="diagram20236928_2*m_h_i*1_3_2"/>
  <p:tag name="KSO_WM_TEMPLATE_CATEGORY" val="diagram"/>
  <p:tag name="KSO_WM_TEMPLATE_INDEX" val="20236928"/>
  <p:tag name="KSO_WM_UNIT_LAYERLEVEL" val="1_1_1"/>
  <p:tag name="KSO_WM_TAG_VERSION" val="3.0"/>
  <p:tag name="KSO_WM_BEAUTIFY_FLAG" val="#wm#"/>
  <p:tag name="KSO_WM_DIAGRAM_GROUP_CODE" val="m1-1"/>
  <p:tag name="KSO_WM_UNIT_TYPE" val="m_h_i"/>
  <p:tag name="KSO_WM_UNIT_INDEX" val="1_3_2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MAX_ITEMCNT" val="8"/>
  <p:tag name="KSO_WM_DIAGRAM_MIN_ITEMCNT" val="4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2,&quot;rgb&quot;:&quot;#ffffff&quot;,&quot;transparency&quot;:0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]}"/>
</p:tagLst>
</file>

<file path=ppt/tags/tag5.xml><?xml version="1.0" encoding="utf-8"?>
<p:tagLst xmlns:p="http://schemas.openxmlformats.org/presentationml/2006/main">
  <p:tag name="KSO_WM_DIAGRAM_VIRTUALLY_FRAME" val="{&quot;height&quot;:263.7856750488281,&quot;left&quot;:25.85,&quot;top&quot;:75.45716247558593,&quot;width&quot;:899.3634338378906}"/>
  <p:tag name="KSO_WM_UNIT_HIGHLIGHT" val="0"/>
  <p:tag name="KSO_WM_UNIT_COMPATIBLE" val="0"/>
  <p:tag name="KSO_WM_UNIT_DIAGRAM_ISNUMVISUAL" val="0"/>
  <p:tag name="KSO_WM_UNIT_DIAGRAM_ISREFERUNIT" val="0"/>
  <p:tag name="KSO_WM_UNIT_ID" val="diagram20236928_2*m_h_i*1_5_2"/>
  <p:tag name="KSO_WM_TEMPLATE_CATEGORY" val="diagram"/>
  <p:tag name="KSO_WM_TEMPLATE_INDEX" val="20236928"/>
  <p:tag name="KSO_WM_UNIT_LAYERLEVEL" val="1_1_1"/>
  <p:tag name="KSO_WM_TAG_VERSION" val="3.0"/>
  <p:tag name="KSO_WM_BEAUTIFY_FLAG" val="#wm#"/>
  <p:tag name="KSO_WM_DIAGRAM_GROUP_CODE" val="m1-1"/>
  <p:tag name="KSO_WM_UNIT_TYPE" val="m_h_i"/>
  <p:tag name="KSO_WM_UNIT_INDEX" val="1_5_2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MAX_ITEMCNT" val="8"/>
  <p:tag name="KSO_WM_DIAGRAM_MIN_ITEMCNT" val="4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2,&quot;rgb&quot;:&quot;#ffffff&quot;,&quot;transparency&quot;:0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]}"/>
</p:tagLst>
</file>

<file path=ppt/tags/tag6.xml><?xml version="1.0" encoding="utf-8"?>
<p:tagLst xmlns:p="http://schemas.openxmlformats.org/presentationml/2006/main">
  <p:tag name="KSO_WM_DIAGRAM_VIRTUALLY_FRAME" val="{&quot;height&quot;:263.7856750488281,&quot;left&quot;:25.85,&quot;top&quot;:75.45716247558593,&quot;width&quot;:899.3634338378906}"/>
  <p:tag name="KSO_WM_UNIT_HIGHLIGHT" val="0"/>
  <p:tag name="KSO_WM_UNIT_COMPATIBLE" val="0"/>
  <p:tag name="KSO_WM_UNIT_DIAGRAM_ISNUMVISUAL" val="0"/>
  <p:tag name="KSO_WM_UNIT_DIAGRAM_ISREFERUNIT" val="0"/>
  <p:tag name="KSO_WM_UNIT_ID" val="diagram20236928_2*m_h_i*1_2_2"/>
  <p:tag name="KSO_WM_TEMPLATE_CATEGORY" val="diagram"/>
  <p:tag name="KSO_WM_TEMPLATE_INDEX" val="20236928"/>
  <p:tag name="KSO_WM_UNIT_LAYERLEVEL" val="1_1_1"/>
  <p:tag name="KSO_WM_TAG_VERSION" val="3.0"/>
  <p:tag name="KSO_WM_BEAUTIFY_FLAG" val="#wm#"/>
  <p:tag name="KSO_WM_DIAGRAM_GROUP_CODE" val="m1-1"/>
  <p:tag name="KSO_WM_UNIT_TYPE" val="m_h_i"/>
  <p:tag name="KSO_WM_UNIT_INDEX" val="1_2_2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MAX_ITEMCNT" val="8"/>
  <p:tag name="KSO_WM_DIAGRAM_MIN_ITEMCNT" val="4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2,&quot;rgb&quot;:&quot;#ffffff&quot;,&quot;transparency&quot;:0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]}"/>
</p:tagLst>
</file>

<file path=ppt/tags/tag7.xml><?xml version="1.0" encoding="utf-8"?>
<p:tagLst xmlns:p="http://schemas.openxmlformats.org/presentationml/2006/main">
  <p:tag name="KSO_WM_DIAGRAM_VIRTUALLY_FRAME" val="{&quot;height&quot;:263.7856750488281,&quot;left&quot;:25.85,&quot;top&quot;:75.45716247558593,&quot;width&quot;:899.3634338378906}"/>
  <p:tag name="KSO_WM_UNIT_HIGHLIGHT" val="0"/>
  <p:tag name="KSO_WM_UNIT_COMPATIBLE" val="0"/>
  <p:tag name="KSO_WM_UNIT_DIAGRAM_ISNUMVISUAL" val="0"/>
  <p:tag name="KSO_WM_UNIT_DIAGRAM_ISREFERUNIT" val="0"/>
  <p:tag name="KSO_WM_UNIT_ID" val="diagram20236928_2*m_h_i*1_4_2"/>
  <p:tag name="KSO_WM_TEMPLATE_CATEGORY" val="diagram"/>
  <p:tag name="KSO_WM_TEMPLATE_INDEX" val="20236928"/>
  <p:tag name="KSO_WM_UNIT_LAYERLEVEL" val="1_1_1"/>
  <p:tag name="KSO_WM_TAG_VERSION" val="3.0"/>
  <p:tag name="KSO_WM_BEAUTIFY_FLAG" val="#wm#"/>
  <p:tag name="KSO_WM_DIAGRAM_GROUP_CODE" val="m1-1"/>
  <p:tag name="KSO_WM_UNIT_TYPE" val="m_h_i"/>
  <p:tag name="KSO_WM_UNIT_INDEX" val="1_4_2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MAX_ITEMCNT" val="8"/>
  <p:tag name="KSO_WM_DIAGRAM_MIN_ITEMCNT" val="4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2,&quot;rgb&quot;:&quot;#ffffff&quot;,&quot;transparency&quot;:0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]}"/>
</p:tagLst>
</file>

<file path=ppt/tags/tag8.xml><?xml version="1.0" encoding="utf-8"?>
<p:tagLst xmlns:p="http://schemas.openxmlformats.org/presentationml/2006/main">
  <p:tag name="KSO_WM_DIAGRAM_VIRTUALLY_FRAME" val="{&quot;height&quot;:263.7856750488281,&quot;left&quot;:38.45,&quot;top&quot;:75.45716247558593,&quot;width&quot;:886.7634338378906}"/>
  <p:tag name="KSO_WM_UNIT_HIGHLIGHT" val="0"/>
  <p:tag name="KSO_WM_UNIT_COMPATIBLE" val="0"/>
  <p:tag name="KSO_WM_UNIT_DIAGRAM_ISNUMVISUAL" val="0"/>
  <p:tag name="KSO_WM_UNIT_DIAGRAM_ISREFERUNIT" val="0"/>
  <p:tag name="KSO_WM_UNIT_ID" val="diagram20236928_2*m_h_i*1_5_2"/>
  <p:tag name="KSO_WM_TEMPLATE_CATEGORY" val="diagram"/>
  <p:tag name="KSO_WM_TEMPLATE_INDEX" val="20236928"/>
  <p:tag name="KSO_WM_UNIT_LAYERLEVEL" val="1_1_1"/>
  <p:tag name="KSO_WM_TAG_VERSION" val="3.0"/>
  <p:tag name="KSO_WM_DIAGRAM_GROUP_CODE" val="m1-1"/>
  <p:tag name="KSO_WM_UNIT_TYPE" val="m_h_i"/>
  <p:tag name="KSO_WM_UNIT_INDEX" val="1_5_2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MAX_ITEMCNT" val="8"/>
  <p:tag name="KSO_WM_DIAGRAM_MIN_ITEMCNT" val="4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2,&quot;rgb&quot;:&quot;#ffffff&quot;,&quot;transparency&quot;:0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]}"/>
</p:tagLst>
</file>

<file path=ppt/tags/tag9.xml><?xml version="1.0" encoding="utf-8"?>
<p:tagLst xmlns:p="http://schemas.openxmlformats.org/presentationml/2006/main">
  <p:tag name="resource_record_key" val="{&quot;70&quot;:[3327932]}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">
      <a:majorFont>
        <a:latin typeface="Times New Roman"/>
        <a:ea typeface="楷体"/>
        <a:cs typeface=""/>
      </a:majorFont>
      <a:minorFont>
        <a:latin typeface="Times New Roman"/>
        <a:ea typeface="楷体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1056</Words>
  <Application>WPS 演示</Application>
  <PresentationFormat>宽屏</PresentationFormat>
  <Paragraphs>37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0" baseType="lpstr">
      <vt:lpstr>Arial</vt:lpstr>
      <vt:lpstr>宋体</vt:lpstr>
      <vt:lpstr>Wingdings</vt:lpstr>
      <vt:lpstr>Times New Roman</vt:lpstr>
      <vt:lpstr>楷体</vt:lpstr>
      <vt:lpstr>微软雅黑</vt:lpstr>
      <vt:lpstr>Arial Unicode MS</vt:lpstr>
      <vt:lpstr>Calibri</vt:lpstr>
      <vt:lpstr>WPS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张霞</cp:lastModifiedBy>
  <cp:revision>38</cp:revision>
  <dcterms:created xsi:type="dcterms:W3CDTF">2023-08-09T12:44:00Z</dcterms:created>
  <dcterms:modified xsi:type="dcterms:W3CDTF">2025-04-02T07:12:40Z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3B0086CAF875411CACBDA13AB9801EF4_13</vt:lpwstr>
  </property>
  <property fmtid="{D5CDD505-2E9C-101B-9397-08002B2CF9AE}" pid="3" name="KSOProductBuildVer">
    <vt:lpwstr>2052-12.1.0.20305</vt:lpwstr>
  </property>
</Properties>
</file>