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90" r:id="rId2"/>
    <p:sldId id="397" r:id="rId3"/>
    <p:sldId id="400" r:id="rId4"/>
    <p:sldId id="399" r:id="rId5"/>
    <p:sldId id="398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外科1" initials="外科1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BEBEB"/>
    <a:srgbClr val="FFBFFF"/>
    <a:srgbClr val="73FEFF"/>
    <a:srgbClr val="FF8AD8"/>
    <a:srgbClr val="FF85FF"/>
    <a:srgbClr val="9F1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99" autoAdjust="0"/>
    <p:restoredTop sz="82177" autoAdjust="0"/>
  </p:normalViewPr>
  <p:slideViewPr>
    <p:cSldViewPr>
      <p:cViewPr varScale="1">
        <p:scale>
          <a:sx n="104" d="100"/>
          <a:sy n="104" d="100"/>
        </p:scale>
        <p:origin x="1424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29602-5700-480B-A832-AA6EECB7B6A9}" type="datetimeFigureOut">
              <a:rPr kumimoji="1" lang="ja-JP" altLang="en-US" smtClean="0"/>
              <a:t>2025/5/17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F2924-AD3D-4C60-8A91-264E68C89A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2050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127AB-F34C-F942-2B66-71A6DEB04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6DAE65D-0FA7-AA99-50C0-0BEE7E0AB5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90F520E-7981-0892-D437-4CD9BC506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b="0" dirty="0">
              <a:latin typeface="+mn-ea"/>
              <a:cs typeface="Times New Roman" charset="0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108D3AF-120B-4BB3-A864-E8121778AB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F2924-AD3D-4C60-8A91-264E68C89A2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13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67ED8-427A-3559-2339-9F5D1EC87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35AE9A7-17B3-21E4-2B6F-136A4A7DAA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2B6A63E-067C-8DFA-5343-E6821ABB5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b="0" dirty="0">
              <a:latin typeface="+mn-ea"/>
              <a:cs typeface="Times New Roman" charset="0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DDA0228-29DA-D434-00F6-1862616B0C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F2924-AD3D-4C60-8A91-264E68C89A2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413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34E58-F7F8-006B-84D9-7B9847962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9083602-53E4-781A-C9D5-871D54DAB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FB7FF72-E6D5-D142-D7AA-9CC1087BF3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b="0" dirty="0">
              <a:latin typeface="+mn-ea"/>
              <a:cs typeface="Times New Roman" charset="0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36256E9-EBE3-EB9A-4359-C78D0D9F81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F2924-AD3D-4C60-8A91-264E68C89A2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1875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3953D-617D-85E6-E3B2-EC3F53F8B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BDBA083-1DD0-8A7E-538E-10423EB3E2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DBF68F8-281E-3B8D-D81E-2189BC121A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b="0" dirty="0">
              <a:latin typeface="+mn-ea"/>
              <a:cs typeface="Times New Roman" charset="0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EE4047-ADA1-4B14-94B1-AECFCBDCDF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F2924-AD3D-4C60-8A91-264E68C89A2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304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C9430-A6F4-D1AA-F648-84238FB5F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B9476AE-8625-4509-9104-47B37CD9F4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0310626-DAC3-E929-EB49-B3D7FB96FB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b="0" dirty="0">
              <a:latin typeface="+mn-ea"/>
              <a:cs typeface="Times New Roman" charset="0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DC9AEE9-27D7-7969-0AE4-6E387FEF69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F2924-AD3D-4C60-8A91-264E68C89A2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636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9DB7D-A3A5-4762-B871-CF6D2BD2EBCE}" type="datetimeFigureOut">
              <a:rPr kumimoji="1" lang="ja-JP" altLang="en-US" smtClean="0"/>
              <a:t>2025/5/17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0510B-0CDE-41C0-84C7-C4A76564E3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369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9DB7D-A3A5-4762-B871-CF6D2BD2EBCE}" type="datetimeFigureOut">
              <a:rPr kumimoji="1" lang="ja-JP" altLang="en-US" smtClean="0"/>
              <a:t>2025/5/17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0510B-0CDE-41C0-84C7-C4A76564E3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3048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9DB7D-A3A5-4762-B871-CF6D2BD2EBCE}" type="datetimeFigureOut">
              <a:rPr kumimoji="1" lang="ja-JP" altLang="en-US" smtClean="0"/>
              <a:t>2025/5/17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0510B-0CDE-41C0-84C7-C4A76564E3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945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9DB7D-A3A5-4762-B871-CF6D2BD2EBCE}" type="datetimeFigureOut">
              <a:rPr kumimoji="1" lang="ja-JP" altLang="en-US" smtClean="0"/>
              <a:t>2025/5/17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0510B-0CDE-41C0-84C7-C4A76564E3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3830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9DB7D-A3A5-4762-B871-CF6D2BD2EBCE}" type="datetimeFigureOut">
              <a:rPr kumimoji="1" lang="ja-JP" altLang="en-US" smtClean="0"/>
              <a:t>2025/5/17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0510B-0CDE-41C0-84C7-C4A76564E3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8677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9DB7D-A3A5-4762-B871-CF6D2BD2EBCE}" type="datetimeFigureOut">
              <a:rPr kumimoji="1" lang="ja-JP" altLang="en-US" smtClean="0"/>
              <a:t>2025/5/17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0510B-0CDE-41C0-84C7-C4A76564E3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7764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9DB7D-A3A5-4762-B871-CF6D2BD2EBCE}" type="datetimeFigureOut">
              <a:rPr kumimoji="1" lang="ja-JP" altLang="en-US" smtClean="0"/>
              <a:t>2025/5/17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0510B-0CDE-41C0-84C7-C4A76564E3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5336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9DB7D-A3A5-4762-B871-CF6D2BD2EBCE}" type="datetimeFigureOut">
              <a:rPr kumimoji="1" lang="ja-JP" altLang="en-US" smtClean="0"/>
              <a:t>2025/5/17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0510B-0CDE-41C0-84C7-C4A76564E3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6146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9DB7D-A3A5-4762-B871-CF6D2BD2EBCE}" type="datetimeFigureOut">
              <a:rPr kumimoji="1" lang="ja-JP" altLang="en-US" smtClean="0"/>
              <a:t>2025/5/17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0510B-0CDE-41C0-84C7-C4A76564E3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503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9DB7D-A3A5-4762-B871-CF6D2BD2EBCE}" type="datetimeFigureOut">
              <a:rPr kumimoji="1" lang="ja-JP" altLang="en-US" smtClean="0"/>
              <a:t>2025/5/17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0510B-0CDE-41C0-84C7-C4A76564E3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945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9DB7D-A3A5-4762-B871-CF6D2BD2EBCE}" type="datetimeFigureOut">
              <a:rPr kumimoji="1" lang="ja-JP" altLang="en-US" smtClean="0"/>
              <a:t>2025/5/17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0510B-0CDE-41C0-84C7-C4A76564E3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62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9DB7D-A3A5-4762-B871-CF6D2BD2EBCE}" type="datetimeFigureOut">
              <a:rPr kumimoji="1" lang="ja-JP" altLang="en-US" smtClean="0"/>
              <a:t>2025/5/17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0510B-0CDE-41C0-84C7-C4A76564E3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441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281E3-90DB-1268-27B0-26A9C34C8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F6C9EA88-5610-7D03-CF7F-7E512729A1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618970"/>
              </p:ext>
            </p:extLst>
          </p:nvPr>
        </p:nvGraphicFramePr>
        <p:xfrm>
          <a:off x="311696" y="939756"/>
          <a:ext cx="11472936" cy="44244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05857">
                  <a:extLst>
                    <a:ext uri="{9D8B030D-6E8A-4147-A177-3AD203B41FA5}">
                      <a16:colId xmlns:a16="http://schemas.microsoft.com/office/drawing/2014/main" val="3500606040"/>
                    </a:ext>
                  </a:extLst>
                </a:gridCol>
                <a:gridCol w="2918509">
                  <a:extLst>
                    <a:ext uri="{9D8B030D-6E8A-4147-A177-3AD203B41FA5}">
                      <a16:colId xmlns:a16="http://schemas.microsoft.com/office/drawing/2014/main" val="1239356654"/>
                    </a:ext>
                  </a:extLst>
                </a:gridCol>
                <a:gridCol w="2746832">
                  <a:extLst>
                    <a:ext uri="{9D8B030D-6E8A-4147-A177-3AD203B41FA5}">
                      <a16:colId xmlns:a16="http://schemas.microsoft.com/office/drawing/2014/main" val="1772571539"/>
                    </a:ext>
                  </a:extLst>
                </a:gridCol>
                <a:gridCol w="1201738">
                  <a:extLst>
                    <a:ext uri="{9D8B030D-6E8A-4147-A177-3AD203B41FA5}">
                      <a16:colId xmlns:a16="http://schemas.microsoft.com/office/drawing/2014/main" val="3518764391"/>
                    </a:ext>
                  </a:extLst>
                </a:gridCol>
              </a:tblGrid>
              <a:tr h="7571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1600" kern="1200" dirty="0" err="1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Saireito</a:t>
                      </a:r>
                      <a:r>
                        <a:rPr lang="en-US" altLang="ja-JP" sz="1600" kern="120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 group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1600" kern="1200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n=37</a:t>
                      </a:r>
                      <a:endParaRPr lang="ja-JP" sz="1600" kern="100" dirty="0"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1600" kern="100" dirty="0"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Control group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1600" kern="100" dirty="0"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n=26</a:t>
                      </a:r>
                      <a:endParaRPr lang="ja-JP" sz="1600" kern="100" dirty="0"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i="1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p-</a:t>
                      </a:r>
                      <a:r>
                        <a:rPr lang="en-US" altLang="ja-JP" sz="1600" i="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value</a:t>
                      </a:r>
                      <a:endParaRPr lang="ja-JP" altLang="ja-JP" sz="1600" i="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6157680"/>
                  </a:ext>
                </a:extLst>
              </a:tr>
              <a:tr h="2633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Age, median (IQR)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69 (57 - 41)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71 (65 - 74.5)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i="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0.4253</a:t>
                      </a:r>
                      <a:endParaRPr lang="ja-JP" sz="1600" i="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7662905"/>
                  </a:ext>
                </a:extLst>
              </a:tr>
              <a:tr h="2633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Sex, [male / female], n (%)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23 (62.2) / 14 (37.8)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20 (76.9) / 6 (23.1)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i="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0.2765</a:t>
                      </a:r>
                      <a:endParaRPr lang="ja-JP" altLang="ja-JP" sz="1600" i="0" kern="10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8542965"/>
                  </a:ext>
                </a:extLst>
              </a:tr>
              <a:tr h="2633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BMI, median (IQR)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22.5 (19.9 - 25.6)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22.4 (20.7 - 23.8)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i="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0.8834</a:t>
                      </a:r>
                      <a:endParaRPr lang="ja-JP" sz="1600" i="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259238"/>
                  </a:ext>
                </a:extLst>
              </a:tr>
              <a:tr h="2633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Smoking history, 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[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+ / -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], n (%)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17 (46.0) / 20 (54.1)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20 (77.0) / 6 (23.1)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i="0" u="none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0.0195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086551"/>
                  </a:ext>
                </a:extLst>
              </a:tr>
              <a:tr h="2633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Comorbidity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600" i="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067619"/>
                  </a:ext>
                </a:extLst>
              </a:tr>
              <a:tr h="2633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   HT, 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[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+ / -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], n (%)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13 (35.1) / 24 (64.9)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14 (53.9) / 12 (46.2)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i="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0.1968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7657064"/>
                  </a:ext>
                </a:extLst>
              </a:tr>
              <a:tr h="2633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   DM, 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[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+ / -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], n (%)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4 (10.8) / 33 (89.2)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8 (30.8) / 18 (69.2)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i="0" u="none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0.0582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9957626"/>
                  </a:ext>
                </a:extLst>
              </a:tr>
              <a:tr h="2633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Preoperative blood test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600" i="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0771969"/>
                  </a:ext>
                </a:extLst>
              </a:tr>
              <a:tr h="2633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   Alb (g / dL), median (IQR)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4.1 (3.9 - 4.4)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4.1 (3.8 - 4.5)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i="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0.6741</a:t>
                      </a:r>
                      <a:endParaRPr lang="ja-JP" sz="1600" i="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142080"/>
                  </a:ext>
                </a:extLst>
              </a:tr>
              <a:tr h="2633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   Hb (g / dL), median (IQR)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12.9 (11.7 - 13.8)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13.6 (12.4 - 14.5)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i="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0.2191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9783132"/>
                  </a:ext>
                </a:extLst>
              </a:tr>
              <a:tr h="2633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   CEA</a:t>
                      </a:r>
                      <a:r>
                        <a:rPr lang="en-US" altLang="ja-JP" sz="1600" kern="100" baseline="300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(ng / ml), median (IQR)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2 (1.3 - 4.8)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3 (2 - 6)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i="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0.7034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1954898"/>
                  </a:ext>
                </a:extLst>
              </a:tr>
              <a:tr h="2392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   CA19-9 (U / ml), median (IQR)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9 (5.5 - 14.9)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9 (3.3 - 27.8)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i="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0.8012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6545248"/>
                  </a:ext>
                </a:extLst>
              </a:tr>
              <a:tr h="2633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Preoperative CRT, 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[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+ / -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], n (%)</a:t>
                      </a:r>
                      <a:endParaRPr lang="en-US" alt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9 (24.3) / 28 (75.7)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7(26.9) / 19 (73.1)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i="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1.0000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83964"/>
                  </a:ext>
                </a:extLst>
              </a:tr>
              <a:tr h="2633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ASA-PS</a:t>
                      </a:r>
                      <a:r>
                        <a:rPr lang="en-US" altLang="ja-JP" sz="1600" kern="1200" baseline="300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≥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3,</a:t>
                      </a:r>
                      <a:r>
                        <a:rPr lang="ja-JP" altLang="en-US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n</a:t>
                      </a:r>
                      <a:r>
                        <a:rPr lang="ja-JP" altLang="en-US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(%)</a:t>
                      </a:r>
                      <a:endParaRPr lang="ja-JP" alt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 (0) / 37 (100)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 (0) / 26 (100)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i="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8538437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0805887-3D01-5354-4C6B-109DDFE0596A}"/>
              </a:ext>
            </a:extLst>
          </p:cNvPr>
          <p:cNvSpPr txBox="1"/>
          <p:nvPr/>
        </p:nvSpPr>
        <p:spPr>
          <a:xfrm>
            <a:off x="191344" y="5805264"/>
            <a:ext cx="115932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IQR: Interquartile Range, BMI: Body Mass Index, </a:t>
            </a:r>
            <a:r>
              <a:rPr kumimoji="1"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HT</a:t>
            </a:r>
            <a:r>
              <a:rPr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:</a:t>
            </a:r>
            <a:r>
              <a:rPr kumimoji="1"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 Hypertension, DM</a:t>
            </a:r>
            <a:r>
              <a:rPr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:</a:t>
            </a:r>
            <a:r>
              <a:rPr kumimoji="1"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 Diabetes Mellitus, CEA</a:t>
            </a:r>
            <a:r>
              <a:rPr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:</a:t>
            </a:r>
            <a:r>
              <a:rPr kumimoji="1"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 Carcinoembryonic Antigen, CA19-9</a:t>
            </a:r>
            <a:r>
              <a:rPr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:</a:t>
            </a:r>
            <a:r>
              <a:rPr kumimoji="1"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  Carbohydrate Antigen 19-9, CRT</a:t>
            </a:r>
            <a:r>
              <a:rPr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:</a:t>
            </a:r>
            <a:r>
              <a:rPr kumimoji="1"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 Chemoradiotherapy, ASA-PS</a:t>
            </a:r>
            <a:r>
              <a:rPr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:</a:t>
            </a:r>
            <a:r>
              <a:rPr kumimoji="1"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 American Society of Anesthesiologists Physical Status Classification System </a:t>
            </a:r>
            <a:endParaRPr kumimoji="1" lang="ja-JP" altLang="en-US" sz="14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7DE156C-FD1E-C4ED-A64B-EA77845A80CF}"/>
              </a:ext>
            </a:extLst>
          </p:cNvPr>
          <p:cNvSpPr txBox="1"/>
          <p:nvPr/>
        </p:nvSpPr>
        <p:spPr>
          <a:xfrm>
            <a:off x="95672" y="129406"/>
            <a:ext cx="5586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Table 1: 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Baseline characteristics of the patients</a:t>
            </a:r>
            <a:endParaRPr kumimoji="1" lang="ja-JP" altLang="en-US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031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A5702-7F80-58D5-86AB-6A22479B2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C602D34D-4D3D-6672-EF7F-C168CA6BF4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131719"/>
              </p:ext>
            </p:extLst>
          </p:nvPr>
        </p:nvGraphicFramePr>
        <p:xfrm>
          <a:off x="179459" y="1124744"/>
          <a:ext cx="11923771" cy="37540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75098">
                  <a:extLst>
                    <a:ext uri="{9D8B030D-6E8A-4147-A177-3AD203B41FA5}">
                      <a16:colId xmlns:a16="http://schemas.microsoft.com/office/drawing/2014/main" val="350060604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1239356654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1772571539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val="3518764391"/>
                    </a:ext>
                  </a:extLst>
                </a:gridCol>
              </a:tblGrid>
              <a:tr h="7571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ja-JP" sz="1400" kern="1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200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Saireito</a:t>
                      </a:r>
                      <a:r>
                        <a:rPr lang="en-US" altLang="ja-JP" sz="14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 group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14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n=37</a:t>
                      </a:r>
                      <a:endParaRPr lang="ja-JP" sz="1400" kern="100" dirty="0">
                        <a:effectLst/>
                        <a:highlight>
                          <a:srgbClr val="FFFFFF"/>
                        </a:highlight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Control group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1400" kern="100" dirty="0"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n=26</a:t>
                      </a:r>
                      <a:endParaRPr lang="ja-JP" sz="1400" kern="100" dirty="0">
                        <a:effectLst/>
                        <a:highlight>
                          <a:srgbClr val="FFFFFF"/>
                        </a:highlight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i="1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p-</a:t>
                      </a:r>
                      <a:r>
                        <a:rPr lang="en-US" altLang="ja-JP" sz="1400" b="0" i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value</a:t>
                      </a:r>
                      <a:endParaRPr lang="ja-JP" altLang="ja-JP" sz="1400" b="0" i="0" kern="1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157680"/>
                  </a:ext>
                </a:extLst>
              </a:tr>
              <a:tr h="3899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Surgical approach, </a:t>
                      </a:r>
                      <a:r>
                        <a:rPr lang="en-US" altLang="ja-JP" sz="14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[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Laparoscopy </a:t>
                      </a:r>
                      <a:r>
                        <a:rPr kumimoji="1" lang="en-US" altLang="ja-JP" sz="1400" dirty="0"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/ Robot</a:t>
                      </a:r>
                      <a:r>
                        <a:rPr lang="en-US" altLang="ja-JP" sz="14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], n (%)</a:t>
                      </a:r>
                      <a:endParaRPr lang="ja-JP" altLang="ja-JP" sz="1400" kern="1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9 (24.3) / 28 (75.7)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6 (23.1) / 20 (76.9)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i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1.0000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7498345"/>
                  </a:ext>
                </a:extLst>
              </a:tr>
              <a:tr h="3899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Operating time (min), </a:t>
                      </a:r>
                      <a:r>
                        <a:rPr lang="en-US" altLang="ja-JP" sz="14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median (IQR)</a:t>
                      </a:r>
                      <a:endParaRPr lang="ja-JP" altLang="ja-JP" sz="1400" kern="1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313 (251 - 399)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355.5 (290 - 526.5)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i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0.0604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2335158"/>
                  </a:ext>
                </a:extLst>
              </a:tr>
              <a:tr h="3340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Anesthesia time (min), </a:t>
                      </a:r>
                      <a:r>
                        <a:rPr lang="en-US" altLang="ja-JP" sz="14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median (IQR)</a:t>
                      </a:r>
                      <a:endParaRPr lang="ja-JP" altLang="ja-JP" sz="1400" kern="1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408 (338 - 479.5)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430.5 (374 - 588.3)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i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0.2064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195875"/>
                  </a:ext>
                </a:extLst>
              </a:tr>
              <a:tr h="3765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Blood loss (ml), median (IQR)</a:t>
                      </a:r>
                      <a:endParaRPr lang="ja-JP" altLang="ja-JP" sz="1400" kern="1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50 (12.5 - 80)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30 (9.3 - 75)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i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0.6080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9919822"/>
                  </a:ext>
                </a:extLst>
              </a:tr>
              <a:tr h="3765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400" kern="1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400" kern="1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400" kern="1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400" i="0" u="none" kern="1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0286146"/>
                  </a:ext>
                </a:extLst>
              </a:tr>
              <a:tr h="3765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Postoperative day of oral intake initiation (days)</a:t>
                      </a:r>
                      <a:r>
                        <a:rPr lang="en-US" altLang="ja-JP" sz="14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, median (IQR)</a:t>
                      </a:r>
                      <a:endParaRPr lang="ja-JP" altLang="ja-JP" sz="1400" kern="1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3 (3 - 3)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3 (3 - 3)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i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0.8126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7192515"/>
                  </a:ext>
                </a:extLst>
              </a:tr>
              <a:tr h="3765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Loperamide Hydrochloride, </a:t>
                      </a:r>
                      <a:r>
                        <a:rPr lang="en-US" altLang="ja-JP" sz="14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[</a:t>
                      </a:r>
                      <a:r>
                        <a:rPr kumimoji="1" lang="en-US" altLang="ja-JP" sz="1400" dirty="0"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+ / -</a:t>
                      </a:r>
                      <a:r>
                        <a:rPr lang="en-US" altLang="ja-JP" sz="14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], n (%)</a:t>
                      </a:r>
                      <a:endParaRPr lang="ja-JP" altLang="ja-JP" sz="1400" kern="1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8 (21.6) / 29 (73.4)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11 (42.3) / 15 (57.7)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i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0.0988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8133197"/>
                  </a:ext>
                </a:extLst>
              </a:tr>
              <a:tr h="3765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Length of hospital stay (days)</a:t>
                      </a:r>
                      <a:r>
                        <a:rPr lang="en-US" altLang="ja-JP" sz="14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, median</a:t>
                      </a:r>
                      <a:r>
                        <a:rPr lang="ja-JP" altLang="en-US" sz="14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4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(IQR)</a:t>
                      </a:r>
                      <a:endParaRPr lang="ja-JP" altLang="ja-JP" sz="1400" kern="100" dirty="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Meiryo" panose="020B0604030504040204" pitchFamily="34" charset="-128"/>
                        <a:ea typeface="Meiryo" panose="020B060403050404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13 (10 - 18)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15 (12.8 - 18)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i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0.0847</a:t>
                      </a: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60836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52F65B4-DE53-2F57-A7A8-E0E3775BA1B3}"/>
              </a:ext>
            </a:extLst>
          </p:cNvPr>
          <p:cNvSpPr txBox="1"/>
          <p:nvPr/>
        </p:nvSpPr>
        <p:spPr>
          <a:xfrm>
            <a:off x="299356" y="4980636"/>
            <a:ext cx="3780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 IQR: Interquartile Range</a:t>
            </a:r>
            <a:endParaRPr kumimoji="1" lang="ja-JP" altLang="en-US" sz="14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5F1B855-B864-C24B-2556-BF9EE4BD1CE6}"/>
              </a:ext>
            </a:extLst>
          </p:cNvPr>
          <p:cNvSpPr txBox="1"/>
          <p:nvPr/>
        </p:nvSpPr>
        <p:spPr>
          <a:xfrm>
            <a:off x="202943" y="87798"/>
            <a:ext cx="5835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Table2: 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Perioperative and postoperative outcomes</a:t>
            </a:r>
            <a:endParaRPr kumimoji="1" lang="ja-JP" altLang="en-US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1368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924B0-8A08-4A37-86CF-C44372BC6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BF5C2600-8B76-CED5-7D96-FB1B0C3C87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430094"/>
              </p:ext>
            </p:extLst>
          </p:nvPr>
        </p:nvGraphicFramePr>
        <p:xfrm>
          <a:off x="1631504" y="2564904"/>
          <a:ext cx="8525370" cy="149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32417">
                  <a:extLst>
                    <a:ext uri="{9D8B030D-6E8A-4147-A177-3AD203B41FA5}">
                      <a16:colId xmlns:a16="http://schemas.microsoft.com/office/drawing/2014/main" val="4125498864"/>
                    </a:ext>
                  </a:extLst>
                </a:gridCol>
                <a:gridCol w="2500775">
                  <a:extLst>
                    <a:ext uri="{9D8B030D-6E8A-4147-A177-3AD203B41FA5}">
                      <a16:colId xmlns:a16="http://schemas.microsoft.com/office/drawing/2014/main" val="1162344515"/>
                    </a:ext>
                  </a:extLst>
                </a:gridCol>
                <a:gridCol w="2500775">
                  <a:extLst>
                    <a:ext uri="{9D8B030D-6E8A-4147-A177-3AD203B41FA5}">
                      <a16:colId xmlns:a16="http://schemas.microsoft.com/office/drawing/2014/main" val="1049280655"/>
                    </a:ext>
                  </a:extLst>
                </a:gridCol>
                <a:gridCol w="1591403">
                  <a:extLst>
                    <a:ext uri="{9D8B030D-6E8A-4147-A177-3AD203B41FA5}">
                      <a16:colId xmlns:a16="http://schemas.microsoft.com/office/drawing/2014/main" val="3920420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 err="1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Saireito</a:t>
                      </a:r>
                      <a:r>
                        <a:rPr kumimoji="1" lang="en-US" altLang="ja-JP" sz="2000" b="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 group</a:t>
                      </a:r>
                    </a:p>
                    <a:p>
                      <a:pPr algn="ctr"/>
                      <a:r>
                        <a:rPr kumimoji="1" lang="en-US" altLang="ja-JP" sz="2000" b="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n=37</a:t>
                      </a:r>
                      <a:endParaRPr kumimoji="1" lang="ja-JP" altLang="en-US" sz="2000" b="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000" b="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Control group</a:t>
                      </a:r>
                    </a:p>
                    <a:p>
                      <a:pPr algn="ctr"/>
                      <a:r>
                        <a:rPr kumimoji="1" lang="en-US" altLang="ja-JP" sz="2000" b="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n=26</a:t>
                      </a:r>
                      <a:endParaRPr kumimoji="1" lang="ja-JP" altLang="en-US" sz="2000" b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i="1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p-</a:t>
                      </a:r>
                      <a:r>
                        <a:rPr kumimoji="1" lang="en-US" altLang="ja-JP" sz="2000" i="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value</a:t>
                      </a:r>
                      <a:endParaRPr kumimoji="1" lang="ja-JP" altLang="en-US" sz="2000" i="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5238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HOS +, n (%)</a:t>
                      </a:r>
                      <a:endParaRPr kumimoji="1" lang="ja-JP" altLang="en-US" sz="20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 (10.8)</a:t>
                      </a:r>
                      <a:endParaRPr kumimoji="1" lang="ja-JP" altLang="en-US" sz="2000" b="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 (34.6)</a:t>
                      </a:r>
                      <a:endParaRPr kumimoji="1" lang="ja-JP" altLang="en-US" sz="2000" b="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i="0" u="none" dirty="0">
                          <a:solidFill>
                            <a:schemeClr val="tx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0.0291</a:t>
                      </a:r>
                      <a:endParaRPr kumimoji="1" lang="ja-JP" altLang="en-US" sz="2000" b="0" i="0" u="none" dirty="0">
                        <a:solidFill>
                          <a:schemeClr val="tx1"/>
                        </a:solidFill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23891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HOS -, n (%)</a:t>
                      </a:r>
                      <a:endParaRPr kumimoji="1" lang="ja-JP" altLang="en-US" sz="20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 (89.2)</a:t>
                      </a:r>
                      <a:endParaRPr kumimoji="1" lang="ja-JP" altLang="en-US" sz="20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17 (65.4)</a:t>
                      </a:r>
                      <a:endParaRPr kumimoji="1" lang="ja-JP" altLang="en-US" sz="20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691647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8B746F7-4511-FEBE-7E1F-40D42915BC94}"/>
              </a:ext>
            </a:extLst>
          </p:cNvPr>
          <p:cNvSpPr txBox="1"/>
          <p:nvPr/>
        </p:nvSpPr>
        <p:spPr>
          <a:xfrm>
            <a:off x="191344" y="188640"/>
            <a:ext cx="9774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Table</a:t>
            </a:r>
            <a:r>
              <a:rPr lang="ja-JP" altLang="en-US" dirty="0"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3:Incidence of high-output syndrome (HOS) in the </a:t>
            </a:r>
            <a:r>
              <a:rPr kumimoji="1" lang="en-US" altLang="ja-JP" dirty="0" err="1">
                <a:latin typeface="Meiryo" panose="020B0604030504040204" pitchFamily="34" charset="-128"/>
                <a:ea typeface="Meiryo" panose="020B0604030504040204" pitchFamily="34" charset="-128"/>
              </a:rPr>
              <a:t>Saireito</a:t>
            </a:r>
            <a:r>
              <a: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 and control groups </a:t>
            </a:r>
            <a:endParaRPr kumimoji="1" lang="ja-JP" altLang="en-US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24EE081-2DAA-1076-49E2-00E3A3EE46CB}"/>
              </a:ext>
            </a:extLst>
          </p:cNvPr>
          <p:cNvSpPr txBox="1"/>
          <p:nvPr/>
        </p:nvSpPr>
        <p:spPr>
          <a:xfrm>
            <a:off x="1615806" y="4437112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HOS: High output syndrome</a:t>
            </a:r>
            <a:endParaRPr kumimoji="1" lang="ja-JP" altLang="en-US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9459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B5D59-7D38-9AE9-CF02-1F6E5D1E1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01F03393-3D9D-6533-D175-01B2F60E68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256629"/>
              </p:ext>
            </p:extLst>
          </p:nvPr>
        </p:nvGraphicFramePr>
        <p:xfrm>
          <a:off x="335360" y="2286000"/>
          <a:ext cx="11521280" cy="23770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4125498864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3674459391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116234451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176502351"/>
                    </a:ext>
                  </a:extLst>
                </a:gridCol>
              </a:tblGrid>
              <a:tr h="502742">
                <a:tc>
                  <a:txBody>
                    <a:bodyPr/>
                    <a:lstStyle/>
                    <a:p>
                      <a:endParaRPr kumimoji="1" lang="ja-JP" altLang="en-US" sz="18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 err="1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Saireito</a:t>
                      </a:r>
                      <a:r>
                        <a:rPr kumimoji="1" lang="en-US" altLang="ja-JP" sz="1800" b="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 group</a:t>
                      </a:r>
                    </a:p>
                    <a:p>
                      <a:pPr algn="ctr"/>
                      <a:r>
                        <a:rPr kumimoji="1" lang="en-US" altLang="ja-JP" sz="1800" b="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n=37</a:t>
                      </a:r>
                      <a:endParaRPr kumimoji="1" lang="ja-JP" altLang="en-US" sz="1800" b="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800" b="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Control group</a:t>
                      </a:r>
                    </a:p>
                    <a:p>
                      <a:pPr algn="ctr"/>
                      <a:r>
                        <a:rPr kumimoji="1" lang="en-US" altLang="ja-JP" sz="1800" b="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n=26</a:t>
                      </a:r>
                      <a:endParaRPr kumimoji="1" lang="ja-JP" altLang="en-US" sz="1800" b="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i="1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p</a:t>
                      </a:r>
                      <a:r>
                        <a:rPr kumimoji="1" lang="en-US" altLang="ja-JP" sz="1800" b="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-</a:t>
                      </a:r>
                      <a:r>
                        <a:rPr kumimoji="1" lang="en-US" altLang="ja-JP" sz="1800" b="0" i="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value</a:t>
                      </a:r>
                      <a:endParaRPr kumimoji="1" lang="ja-JP" altLang="en-US" sz="1800" b="0" i="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5238437"/>
                  </a:ext>
                </a:extLst>
              </a:tr>
              <a:tr h="2841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Ileus, n (%)</a:t>
                      </a:r>
                      <a:endParaRPr kumimoji="1" lang="ja-JP" altLang="en-US" sz="18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 (3.9)</a:t>
                      </a:r>
                      <a:endParaRPr kumimoji="1" lang="ja-JP" altLang="en-US" sz="18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 (2.7)</a:t>
                      </a:r>
                      <a:endParaRPr kumimoji="1" lang="ja-JP" altLang="en-US" sz="18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i="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&gt;0.1</a:t>
                      </a:r>
                      <a:endParaRPr kumimoji="1" lang="ja-JP" altLang="en-US" sz="1800" i="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891358"/>
                  </a:ext>
                </a:extLst>
              </a:tr>
              <a:tr h="13545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Anastomotic leakage, n (%)</a:t>
                      </a:r>
                      <a:endParaRPr kumimoji="1" lang="ja-JP" altLang="en-US" sz="18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0 (0)</a:t>
                      </a:r>
                      <a:endParaRPr kumimoji="1" lang="ja-JP" altLang="en-US" sz="18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 (2.7)</a:t>
                      </a:r>
                      <a:endParaRPr kumimoji="1" lang="ja-JP" altLang="en-US" sz="18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i="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&gt;0.1</a:t>
                      </a:r>
                      <a:endParaRPr kumimoji="1" lang="ja-JP" altLang="en-US" sz="1800" i="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691647"/>
                  </a:ext>
                </a:extLst>
              </a:tr>
              <a:tr h="50274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Outlet obstruction, n (%)</a:t>
                      </a:r>
                      <a:endParaRPr kumimoji="1" lang="ja-JP" altLang="en-US" sz="18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 (3.9)</a:t>
                      </a:r>
                      <a:endParaRPr kumimoji="1" lang="ja-JP" altLang="en-US" sz="18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 (2.7)</a:t>
                      </a:r>
                      <a:endParaRPr kumimoji="1" lang="ja-JP" altLang="en-US" sz="18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i="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&gt;0.1</a:t>
                      </a:r>
                      <a:endParaRPr kumimoji="1" lang="ja-JP" altLang="en-US" sz="1800" i="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632827"/>
                  </a:ext>
                </a:extLst>
              </a:tr>
              <a:tr h="50274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Fluid therapy for HOS, n (%)</a:t>
                      </a:r>
                      <a:endParaRPr kumimoji="1" lang="ja-JP" altLang="en-US" sz="18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 (3.9)</a:t>
                      </a:r>
                      <a:endParaRPr kumimoji="1" lang="ja-JP" altLang="en-US" sz="18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 (2.7)</a:t>
                      </a:r>
                      <a:endParaRPr kumimoji="1" lang="ja-JP" altLang="en-US" sz="18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i="0" dirty="0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&gt;0.1</a:t>
                      </a:r>
                      <a:endParaRPr kumimoji="1" lang="ja-JP" altLang="en-US" sz="1800" i="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3387302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A90A7E7-BC0C-B0BB-D6A8-1F8AFA0EE8F6}"/>
              </a:ext>
            </a:extLst>
          </p:cNvPr>
          <p:cNvSpPr txBox="1"/>
          <p:nvPr/>
        </p:nvSpPr>
        <p:spPr>
          <a:xfrm>
            <a:off x="335360" y="494116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HOS: High output syndrome</a:t>
            </a:r>
            <a:endParaRPr kumimoji="1" lang="ja-JP" altLang="en-US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FEB9D8E-2A5A-C2FF-F2AA-0569C19719DA}"/>
              </a:ext>
            </a:extLst>
          </p:cNvPr>
          <p:cNvSpPr txBox="1"/>
          <p:nvPr/>
        </p:nvSpPr>
        <p:spPr>
          <a:xfrm>
            <a:off x="119336" y="332656"/>
            <a:ext cx="8593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Table 4: Association between </a:t>
            </a:r>
            <a:r>
              <a:rPr kumimoji="1" lang="en-US" altLang="ja-JP" dirty="0" err="1">
                <a:latin typeface="Meiryo" panose="020B0604030504040204" pitchFamily="34" charset="-128"/>
                <a:ea typeface="Meiryo" panose="020B0604030504040204" pitchFamily="34" charset="-128"/>
              </a:rPr>
              <a:t>Saireito</a:t>
            </a:r>
            <a:r>
              <a: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 use and postoperative complications</a:t>
            </a:r>
            <a:endParaRPr kumimoji="1" lang="ja-JP" altLang="en-US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9462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EF8EB-AAE9-057A-05FE-B7C7784D8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7F3DFF04-AA13-85E9-A315-9FC44B3B67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492121"/>
              </p:ext>
            </p:extLst>
          </p:nvPr>
        </p:nvGraphicFramePr>
        <p:xfrm>
          <a:off x="147192" y="1208934"/>
          <a:ext cx="11953327" cy="4440132"/>
        </p:xfrm>
        <a:graphic>
          <a:graphicData uri="http://schemas.openxmlformats.org/drawingml/2006/table">
            <a:tbl>
              <a:tblPr/>
              <a:tblGrid>
                <a:gridCol w="4536504">
                  <a:extLst>
                    <a:ext uri="{9D8B030D-6E8A-4147-A177-3AD203B41FA5}">
                      <a16:colId xmlns:a16="http://schemas.microsoft.com/office/drawing/2014/main" val="283400769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773932065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19373484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776187688"/>
                    </a:ext>
                  </a:extLst>
                </a:gridCol>
                <a:gridCol w="144016">
                  <a:extLst>
                    <a:ext uri="{9D8B030D-6E8A-4147-A177-3AD203B41FA5}">
                      <a16:colId xmlns:a16="http://schemas.microsoft.com/office/drawing/2014/main" val="393349473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910146678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817809334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425600083"/>
                    </a:ext>
                  </a:extLst>
                </a:gridCol>
              </a:tblGrid>
              <a:tr h="5269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Variable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Univariate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Multivariate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45062"/>
                  </a:ext>
                </a:extLst>
              </a:tr>
              <a:tr h="453034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95% CI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p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value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95% CI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p-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value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22394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Age [</a:t>
                      </a:r>
                      <a:r>
                        <a:rPr kumimoji="1"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≥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70 / </a:t>
                      </a:r>
                      <a:r>
                        <a:rPr kumimoji="1"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&lt;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70]</a:t>
                      </a:r>
                      <a:endParaRPr kumimoji="1" lang="en-US" altLang="ja-JP" sz="1600" b="0" dirty="0"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0.730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0.215-2.483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0.6146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1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55641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Sex</a:t>
                      </a:r>
                      <a:r>
                        <a:rPr kumimoji="1" lang="ja-JP" altLang="en-US" sz="160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[male / female]</a:t>
                      </a:r>
                      <a:endParaRPr kumimoji="1" lang="ja-JP" altLang="en-US" sz="1600" b="0" dirty="0"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0.686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0.195-2.585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0.6857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1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71137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BMI 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[</a:t>
                      </a:r>
                      <a:r>
                        <a:rPr kumimoji="1"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≥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22.3 / </a:t>
                      </a:r>
                      <a:r>
                        <a:rPr kumimoji="1"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&lt;</a:t>
                      </a:r>
                      <a:r>
                        <a:rPr kumimoji="1"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22.3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]</a:t>
                      </a:r>
                      <a:endParaRPr lang="en-US" altLang="ja-JP" sz="1600" kern="12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1.200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0.322-4.469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0.7858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1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610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Smoking history</a:t>
                      </a: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[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+ / -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]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2.840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0.697-11.572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0.1454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1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44963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HT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[+ / -]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1.750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0.509-6.187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0.3710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1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13047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DM 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[+ / -]</a:t>
                      </a:r>
                      <a:endParaRPr lang="en-US" alt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1.367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0.267-5.626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0.6834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1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6762898"/>
                  </a:ext>
                </a:extLst>
              </a:tr>
              <a:tr h="1519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Preoperative Alb (</a:t>
                      </a: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g / dL</a:t>
                      </a: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) 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[</a:t>
                      </a:r>
                      <a:r>
                        <a:rPr kumimoji="1"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≥4.1 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/ &lt;4.1 ]</a:t>
                      </a:r>
                      <a:endParaRPr lang="en-US" alt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0.673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0.191-2.307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0.5263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1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06853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Preoperative Hb (g / dL) 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[</a:t>
                      </a:r>
                      <a:r>
                        <a:rPr kumimoji="1"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≥13.2 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/ &lt;13.2]</a:t>
                      </a:r>
                    </a:p>
                  </a:txBody>
                  <a:tcPr marL="51435" marR="5143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0.532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0.153-1.855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0.3222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1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18189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Preoperative CRT 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[+ / -]</a:t>
                      </a:r>
                      <a:endParaRPr lang="en-US" alt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1.407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0.367-5.400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0.6184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1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9105186"/>
                  </a:ext>
                </a:extLst>
              </a:tr>
              <a:tr h="369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Operating time </a:t>
                      </a:r>
                      <a:r>
                        <a:rPr kumimoji="1"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(min) 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[</a:t>
                      </a:r>
                      <a:r>
                        <a:rPr kumimoji="1"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≥334 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/ &lt;334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]</a:t>
                      </a:r>
                      <a:endParaRPr lang="en-US" alt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1.167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0.341-4.096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0.8047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1" u="sng" strike="noStrike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6916066"/>
                  </a:ext>
                </a:extLst>
              </a:tr>
              <a:tr h="719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Arial" panose="020B0604020202020204" pitchFamily="34" charset="0"/>
                        </a:rPr>
                        <a:t>Blood loss </a:t>
                      </a: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(ml</a:t>
                      </a:r>
                      <a:r>
                        <a:rPr kumimoji="1"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) 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[</a:t>
                      </a:r>
                      <a:r>
                        <a:rPr kumimoji="1"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≥30 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/ &lt;30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]</a:t>
                      </a:r>
                      <a:endParaRPr lang="en-US" alt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5.5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1.104-27.389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0.0374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7.250</a:t>
                      </a:r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1.577-53.843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0.0091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3130262"/>
                  </a:ext>
                </a:extLst>
              </a:tr>
              <a:tr h="2635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kern="100" dirty="0" err="1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Saireito</a:t>
                      </a:r>
                      <a:r>
                        <a:rPr lang="en-US" altLang="ja-JP" sz="1600" kern="1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 use 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[</a:t>
                      </a:r>
                      <a:r>
                        <a:rPr kumimoji="1"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yes </a:t>
                      </a:r>
                      <a:r>
                        <a: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/ no</a:t>
                      </a:r>
                      <a:r>
                        <a:rPr lang="en-US" altLang="ja-JP" sz="1600" kern="1200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]</a:t>
                      </a:r>
                      <a:endParaRPr lang="en-US" altLang="ja-JP" sz="1600" kern="100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0.229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0.061-0.853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0.0280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0.175</a:t>
                      </a:r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0.038-0.676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Calibri" panose="020F0502020204030204" pitchFamily="34" charset="0"/>
                        </a:rPr>
                        <a:t>0.0108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1236176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BEFE946-6540-487B-E4E9-F276BAB5A1D7}"/>
              </a:ext>
            </a:extLst>
          </p:cNvPr>
          <p:cNvSpPr txBox="1"/>
          <p:nvPr/>
        </p:nvSpPr>
        <p:spPr>
          <a:xfrm>
            <a:off x="299355" y="5805264"/>
            <a:ext cx="11593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rPr>
              <a:t>HOS: High output syndrome, CI: Confidence Interval, BMI: Body Mass Index, </a:t>
            </a:r>
            <a:r>
              <a: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rPr>
              <a:t> HT</a:t>
            </a:r>
            <a:r>
              <a:rPr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rPr>
              <a:t>:</a:t>
            </a:r>
            <a:r>
              <a: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rPr>
              <a:t> Hypertension, DM</a:t>
            </a:r>
            <a:r>
              <a:rPr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rPr>
              <a:t>:</a:t>
            </a:r>
            <a:r>
              <a: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rPr>
              <a:t> Diabetes Mellitus, </a:t>
            </a:r>
            <a:endParaRPr kumimoji="1" lang="ja-JP" altLang="en-US" sz="16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00C852-34BF-4D8F-31EF-910C97F2B11C}"/>
              </a:ext>
            </a:extLst>
          </p:cNvPr>
          <p:cNvSpPr txBox="1"/>
          <p:nvPr/>
        </p:nvSpPr>
        <p:spPr>
          <a:xfrm>
            <a:off x="147192" y="265264"/>
            <a:ext cx="9027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Table 5:</a:t>
            </a:r>
            <a:r>
              <a:rPr kumimoji="1" lang="ja-JP" altLang="en-US" dirty="0">
                <a:latin typeface="Meiryo" panose="020B0604030504040204" pitchFamily="34" charset="-128"/>
                <a:ea typeface="Meiryo" panose="020B0604030504040204" pitchFamily="34" charset="-128"/>
              </a:rPr>
              <a:t>　</a:t>
            </a:r>
            <a:r>
              <a: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Univariate and multivariate analyses of factors associated with HOS </a:t>
            </a:r>
            <a:endParaRPr kumimoji="1" lang="ja-JP" altLang="en-US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7148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50939</TotalTime>
  <Words>899</Words>
  <Application>Microsoft Macintosh PowerPoint</Application>
  <PresentationFormat>ワイド画面</PresentationFormat>
  <Paragraphs>201</Paragraphs>
  <Slides>5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Meiryo</vt:lpstr>
      <vt:lpstr>Arial</vt:lpstr>
      <vt:lpstr>Calibri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腹腔鏡下胃部分切除術を施行した胃顆粒細胞腫の一例</dc:title>
  <dc:creator>Surgical oncology</dc:creator>
  <cp:lastModifiedBy>楠　誓子</cp:lastModifiedBy>
  <cp:revision>837</cp:revision>
  <dcterms:created xsi:type="dcterms:W3CDTF">2017-05-12T11:26:10Z</dcterms:created>
  <dcterms:modified xsi:type="dcterms:W3CDTF">2025-05-16T16:06:18Z</dcterms:modified>
</cp:coreProperties>
</file>