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0" r:id="rId2"/>
    <p:sldId id="261" r:id="rId3"/>
    <p:sldId id="262" r:id="rId4"/>
    <p:sldId id="259" r:id="rId5"/>
    <p:sldId id="264" r:id="rId6"/>
  </p:sldIdLst>
  <p:sldSz cx="32404050" cy="50406300"/>
  <p:notesSz cx="5800725" cy="850106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sz="8600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8600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8600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8600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8600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sz="8600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sz="8600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sz="8600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sz="8600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457">
          <p15:clr>
            <a:srgbClr val="A4A3A4"/>
          </p15:clr>
        </p15:guide>
        <p15:guide id="2" pos="1378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FF"/>
    <a:srgbClr val="0322BD"/>
    <a:srgbClr val="009900"/>
    <a:srgbClr val="006600"/>
    <a:srgbClr val="CC99FF"/>
    <a:srgbClr val="000000"/>
    <a:srgbClr val="003300"/>
    <a:srgbClr val="99FFCC"/>
    <a:srgbClr val="99FF66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54" autoAdjust="0"/>
    <p:restoredTop sz="88110" autoAdjust="0"/>
  </p:normalViewPr>
  <p:slideViewPr>
    <p:cSldViewPr>
      <p:cViewPr>
        <p:scale>
          <a:sx n="30" d="100"/>
          <a:sy n="30" d="100"/>
        </p:scale>
        <p:origin x="2424" y="-392"/>
      </p:cViewPr>
      <p:guideLst>
        <p:guide orient="horz" pos="16457"/>
        <p:guide pos="13789"/>
      </p:guideLst>
    </p:cSldViewPr>
  </p:slideViewPr>
  <p:outlineViewPr>
    <p:cViewPr>
      <p:scale>
        <a:sx n="33" d="100"/>
        <a:sy n="33" d="100"/>
      </p:scale>
      <p:origin x="216" y="0"/>
    </p:cViewPr>
  </p:outlineViewPr>
  <p:notesTextViewPr>
    <p:cViewPr>
      <p:scale>
        <a:sx n="100" d="100"/>
        <a:sy n="100" d="100"/>
      </p:scale>
      <p:origin x="0" y="-488"/>
    </p:cViewPr>
  </p:notesTextViewPr>
  <p:sorterViewPr>
    <p:cViewPr>
      <p:scale>
        <a:sx n="66" d="100"/>
        <a:sy n="66" d="100"/>
      </p:scale>
      <p:origin x="0" y="5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1"/>
            <a:ext cx="2514149" cy="425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8754" tIns="39377" rIns="78754" bIns="39377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285209" y="1"/>
            <a:ext cx="2514148" cy="425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8754" tIns="39377" rIns="78754" bIns="39377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876425" y="636588"/>
            <a:ext cx="2049463" cy="31892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579664" y="4037903"/>
            <a:ext cx="4641400" cy="3825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8754" tIns="39377" rIns="78754" bIns="393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8074438"/>
            <a:ext cx="2514149" cy="425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8754" tIns="39377" rIns="78754" bIns="39377" numCol="1" anchor="b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285209" y="8074438"/>
            <a:ext cx="2514148" cy="425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8754" tIns="39377" rIns="78754" bIns="39377" numCol="1" anchor="b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fld id="{815E04C4-C30C-42AC-8B7D-976CCA42955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654377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Arial" charset="0"/>
                <a:ea typeface="ＭＳ Ｐ明朝" pitchFamily="18" charset="-128"/>
                <a:cs typeface="+mn-cs"/>
              </a:rPr>
              <a:t>Table 1. Preoperative clinical characteristics </a:t>
            </a:r>
            <a:endParaRPr kumimoji="1" lang="ja-JP" altLang="ja-JP" sz="1200" kern="1200">
              <a:solidFill>
                <a:schemeClr val="tx1"/>
              </a:solidFill>
              <a:effectLst/>
              <a:latin typeface="Arial" charset="0"/>
              <a:ea typeface="ＭＳ Ｐ明朝" pitchFamily="18" charset="-128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Arial" charset="0"/>
                <a:ea typeface="ＭＳ Ｐ明朝" pitchFamily="18" charset="-128"/>
                <a:cs typeface="+mn-cs"/>
              </a:rPr>
              <a:t>COPD; chronic obstructive pulmonary disease, </a:t>
            </a:r>
            <a:r>
              <a:rPr kumimoji="1" lang="en-US" altLang="ja-JP" sz="1200" kern="1200" dirty="0" err="1">
                <a:solidFill>
                  <a:schemeClr val="tx1"/>
                </a:solidFill>
                <a:effectLst/>
                <a:latin typeface="Arial" charset="0"/>
                <a:ea typeface="ＭＳ Ｐ明朝" pitchFamily="18" charset="-128"/>
                <a:cs typeface="+mn-cs"/>
              </a:rPr>
              <a:t>LVDd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Arial" charset="0"/>
                <a:ea typeface="ＭＳ Ｐ明朝" pitchFamily="18" charset="-128"/>
                <a:cs typeface="+mn-cs"/>
              </a:rPr>
              <a:t>; left ventricular dimension diastole, LVDs; left ventricular dimension systole, LVEF; left ventricular ejection fraction</a:t>
            </a:r>
            <a:endParaRPr kumimoji="1" lang="ja-JP" altLang="ja-JP" sz="1200" kern="1200">
              <a:solidFill>
                <a:schemeClr val="tx1"/>
              </a:solidFill>
              <a:effectLst/>
              <a:latin typeface="Arial" charset="0"/>
              <a:ea typeface="ＭＳ Ｐ明朝" pitchFamily="18" charset="-128"/>
              <a:cs typeface="+mn-cs"/>
            </a:endParaRPr>
          </a:p>
          <a:p>
            <a:r>
              <a:rPr kumimoji="1" lang="en-US" altLang="ja-JP" dirty="0" err="1"/>
              <a:t>n.a.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15E04C4-C30C-42AC-8B7D-976CCA429554}" type="slidenum">
              <a:rPr lang="en-US" altLang="ja-JP" smtClean="0"/>
              <a:pPr>
                <a:defRPr/>
              </a:pPr>
              <a:t>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722843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Arial" charset="0"/>
                <a:ea typeface="ＭＳ Ｐ明朝" pitchFamily="18" charset="-128"/>
                <a:cs typeface="+mn-cs"/>
              </a:rPr>
              <a:t>Table 2. Procedural details</a:t>
            </a:r>
            <a:endParaRPr kumimoji="1" lang="ja-JP" altLang="ja-JP" sz="1200" kern="1200">
              <a:solidFill>
                <a:schemeClr val="tx1"/>
              </a:solidFill>
              <a:effectLst/>
              <a:latin typeface="Arial" charset="0"/>
              <a:ea typeface="ＭＳ Ｐ明朝" pitchFamily="18" charset="-128"/>
              <a:cs typeface="+mn-cs"/>
            </a:endParaRPr>
          </a:p>
          <a:p>
            <a:r>
              <a:rPr kumimoji="1" lang="en-US" altLang="ja-JP" dirty="0"/>
              <a:t>IQR: interquartile range </a:t>
            </a:r>
            <a:endParaRPr kumimoji="1" lang="ja-JP" altLang="en-US"/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15E04C4-C30C-42AC-8B7D-976CCA429554}" type="slidenum">
              <a:rPr lang="en-US" altLang="ja-JP" smtClean="0"/>
              <a:pPr>
                <a:defRPr/>
              </a:pPr>
              <a:t>2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926583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Arial" charset="0"/>
                <a:ea typeface="ＭＳ Ｐ明朝" pitchFamily="18" charset="-128"/>
                <a:cs typeface="+mn-cs"/>
              </a:rPr>
              <a:t>Table 3. Early outcomes</a:t>
            </a:r>
            <a:endParaRPr kumimoji="1" lang="ja-JP" altLang="ja-JP" sz="1200" kern="1200">
              <a:solidFill>
                <a:schemeClr val="tx1"/>
              </a:solidFill>
              <a:effectLst/>
              <a:latin typeface="Arial" charset="0"/>
              <a:ea typeface="ＭＳ Ｐ明朝" pitchFamily="18" charset="-128"/>
              <a:cs typeface="+mn-cs"/>
            </a:endParaRPr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15E04C4-C30C-42AC-8B7D-976CCA429554}" type="slidenum">
              <a:rPr lang="en-US" altLang="ja-JP" smtClean="0"/>
              <a:pPr>
                <a:defRPr/>
              </a:pPr>
              <a:t>3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387779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Table.4  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Arial" charset="0"/>
                <a:ea typeface="ＭＳ Ｐ明朝" pitchFamily="18" charset="-128"/>
                <a:cs typeface="+mn-cs"/>
              </a:rPr>
              <a:t>Univariate analysis for hospital mortality and prolonged hospital stay </a:t>
            </a:r>
            <a:endParaRPr kumimoji="1" lang="en-US" altLang="ja-JP" dirty="0"/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7CBD96-DDBA-4F80-B073-15C1ED840024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1073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Arial" charset="0"/>
                <a:ea typeface="ＭＳ Ｐ明朝" pitchFamily="18" charset="-128"/>
                <a:cs typeface="+mn-cs"/>
              </a:rPr>
              <a:t>Table 5. Principal data and outcomes of interest from individual studies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kern="1200" dirty="0">
              <a:solidFill>
                <a:schemeClr val="tx1"/>
              </a:solidFill>
              <a:effectLst/>
              <a:latin typeface="Arial" charset="0"/>
              <a:ea typeface="ＭＳ Ｐ明朝" pitchFamily="18" charset="-128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kern="1200" dirty="0" err="1">
                <a:solidFill>
                  <a:schemeClr val="tx1"/>
                </a:solidFill>
                <a:effectLst/>
                <a:latin typeface="Arial" charset="0"/>
                <a:ea typeface="ＭＳ Ｐ明朝" pitchFamily="18" charset="-128"/>
                <a:cs typeface="+mn-cs"/>
              </a:rPr>
              <a:t>Botta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Arial" charset="0"/>
                <a:ea typeface="ＭＳ Ｐ明朝" pitchFamily="18" charset="-128"/>
                <a:cs typeface="+mn-cs"/>
              </a:rPr>
              <a:t> L, </a:t>
            </a:r>
            <a:r>
              <a:rPr kumimoji="1" lang="en-US" altLang="ja-JP" sz="1200" kern="1200" dirty="0" err="1">
                <a:solidFill>
                  <a:schemeClr val="tx1"/>
                </a:solidFill>
                <a:effectLst/>
                <a:latin typeface="Arial" charset="0"/>
                <a:ea typeface="ＭＳ Ｐ明朝" pitchFamily="18" charset="-128"/>
                <a:cs typeface="+mn-cs"/>
              </a:rPr>
              <a:t>Cannata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Arial" charset="0"/>
                <a:ea typeface="ＭＳ Ｐ明朝" pitchFamily="18" charset="-128"/>
                <a:cs typeface="+mn-cs"/>
              </a:rPr>
              <a:t> A, </a:t>
            </a:r>
            <a:r>
              <a:rPr kumimoji="1" lang="en-US" altLang="ja-JP" sz="1200" kern="1200" dirty="0" err="1">
                <a:solidFill>
                  <a:schemeClr val="tx1"/>
                </a:solidFill>
                <a:effectLst/>
                <a:latin typeface="Arial" charset="0"/>
                <a:ea typeface="ＭＳ Ｐ明朝" pitchFamily="18" charset="-128"/>
                <a:cs typeface="+mn-cs"/>
              </a:rPr>
              <a:t>Fratto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Arial" charset="0"/>
                <a:ea typeface="ＭＳ Ｐ明朝" pitchFamily="18" charset="-128"/>
                <a:cs typeface="+mn-cs"/>
              </a:rPr>
              <a:t> P, et al. The role of the minimally invasive beating heart technique in </a:t>
            </a:r>
            <a:r>
              <a:rPr kumimoji="1" lang="en-US" altLang="ja-JP" sz="1200" kern="1200" dirty="0" err="1">
                <a:solidFill>
                  <a:schemeClr val="tx1"/>
                </a:solidFill>
                <a:effectLst/>
                <a:latin typeface="Arial" charset="0"/>
                <a:ea typeface="ＭＳ Ｐ明朝" pitchFamily="18" charset="-128"/>
                <a:cs typeface="+mn-cs"/>
              </a:rPr>
              <a:t>reoperative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Arial" charset="0"/>
                <a:ea typeface="ＭＳ Ｐ明朝" pitchFamily="18" charset="-128"/>
                <a:cs typeface="+mn-cs"/>
              </a:rPr>
              <a:t> valve surgery. J Card Surg 2012;27:24-8.  delete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Arial" charset="0"/>
                <a:ea typeface="ＭＳ Ｐ明朝" pitchFamily="18" charset="-128"/>
                <a:cs typeface="+mn-cs"/>
              </a:rPr>
              <a:t>Ricci D, Pellegrini C, Aiello M, et al. Port-access surgery as elective approach for mitral valve operation in re-do procedures. Eur J </a:t>
            </a:r>
            <a:r>
              <a:rPr kumimoji="1" lang="en-US" altLang="ja-JP" sz="1200" kern="1200" dirty="0" err="1">
                <a:solidFill>
                  <a:schemeClr val="tx1"/>
                </a:solidFill>
                <a:effectLst/>
                <a:latin typeface="Arial" charset="0"/>
                <a:ea typeface="ＭＳ Ｐ明朝" pitchFamily="18" charset="-128"/>
                <a:cs typeface="+mn-cs"/>
              </a:rPr>
              <a:t>Cardiothorac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Arial" charset="0"/>
                <a:ea typeface="ＭＳ Ｐ明朝" pitchFamily="18" charset="-128"/>
                <a:cs typeface="+mn-cs"/>
              </a:rPr>
              <a:t> Surg 2010;37:920-5.</a:t>
            </a:r>
            <a:br>
              <a:rPr kumimoji="1" lang="en-US" altLang="ja-JP" sz="1200" kern="1200" dirty="0">
                <a:solidFill>
                  <a:schemeClr val="tx1"/>
                </a:solidFill>
                <a:effectLst/>
                <a:latin typeface="Arial" charset="0"/>
                <a:ea typeface="ＭＳ Ｐ明朝" pitchFamily="18" charset="-128"/>
                <a:cs typeface="+mn-cs"/>
              </a:rPr>
            </a:br>
            <a:r>
              <a:rPr kumimoji="1" lang="en-US" altLang="ja-JP" sz="1200" kern="1200" dirty="0" err="1">
                <a:solidFill>
                  <a:schemeClr val="tx1"/>
                </a:solidFill>
                <a:effectLst/>
                <a:latin typeface="Arial" charset="0"/>
                <a:ea typeface="ＭＳ Ｐ明朝" pitchFamily="18" charset="-128"/>
                <a:cs typeface="+mn-cs"/>
              </a:rPr>
              <a:t>Sharony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Arial" charset="0"/>
                <a:ea typeface="ＭＳ Ｐ明朝" pitchFamily="18" charset="-128"/>
                <a:cs typeface="+mn-cs"/>
              </a:rPr>
              <a:t> R, </a:t>
            </a:r>
            <a:r>
              <a:rPr kumimoji="1" lang="en-US" altLang="ja-JP" sz="1200" kern="1200" dirty="0" err="1">
                <a:solidFill>
                  <a:schemeClr val="tx1"/>
                </a:solidFill>
                <a:effectLst/>
                <a:latin typeface="Arial" charset="0"/>
                <a:ea typeface="ＭＳ Ｐ明朝" pitchFamily="18" charset="-128"/>
                <a:cs typeface="+mn-cs"/>
              </a:rPr>
              <a:t>Grossi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Arial" charset="0"/>
                <a:ea typeface="ＭＳ Ｐ明朝" pitchFamily="18" charset="-128"/>
                <a:cs typeface="+mn-cs"/>
              </a:rPr>
              <a:t> EA, Saunders PC, et al. Minimally invasive </a:t>
            </a:r>
            <a:r>
              <a:rPr kumimoji="1" lang="en-US" altLang="ja-JP" sz="1200" kern="1200" dirty="0" err="1">
                <a:solidFill>
                  <a:schemeClr val="tx1"/>
                </a:solidFill>
                <a:effectLst/>
                <a:latin typeface="Arial" charset="0"/>
                <a:ea typeface="ＭＳ Ｐ明朝" pitchFamily="18" charset="-128"/>
                <a:cs typeface="+mn-cs"/>
              </a:rPr>
              <a:t>reoperative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Arial" charset="0"/>
                <a:ea typeface="ＭＳ Ｐ明朝" pitchFamily="18" charset="-128"/>
                <a:cs typeface="+mn-cs"/>
              </a:rPr>
              <a:t> isolated valve surgery: early and mid-term results. J Card Surg 2006;21:240-4. </a:t>
            </a:r>
            <a:endParaRPr lang="en-US" altLang="ja-JP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Arial" charset="0"/>
                <a:ea typeface="ＭＳ Ｐ明朝" pitchFamily="18" charset="-128"/>
                <a:cs typeface="+mn-cs"/>
              </a:rPr>
              <a:t>Thompson MJ, </a:t>
            </a:r>
            <a:r>
              <a:rPr kumimoji="1" lang="en-US" altLang="ja-JP" sz="1200" kern="1200" dirty="0" err="1">
                <a:solidFill>
                  <a:schemeClr val="tx1"/>
                </a:solidFill>
                <a:effectLst/>
                <a:latin typeface="Arial" charset="0"/>
                <a:ea typeface="ＭＳ Ｐ明朝" pitchFamily="18" charset="-128"/>
                <a:cs typeface="+mn-cs"/>
              </a:rPr>
              <a:t>Behranwala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Arial" charset="0"/>
                <a:ea typeface="ＭＳ Ｐ明朝" pitchFamily="18" charset="-128"/>
                <a:cs typeface="+mn-cs"/>
              </a:rPr>
              <a:t> A, Campanella C, et al. Immediate and long- term results of mitral prosthetic replacement using a right thoracotomy beating heart technique. Eur J </a:t>
            </a:r>
            <a:r>
              <a:rPr kumimoji="1" lang="en-US" altLang="ja-JP" sz="1200" kern="1200" dirty="0" err="1">
                <a:solidFill>
                  <a:schemeClr val="tx1"/>
                </a:solidFill>
                <a:effectLst/>
                <a:latin typeface="Arial" charset="0"/>
                <a:ea typeface="ＭＳ Ｐ明朝" pitchFamily="18" charset="-128"/>
                <a:cs typeface="+mn-cs"/>
              </a:rPr>
              <a:t>Cardiothorac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Arial" charset="0"/>
                <a:ea typeface="ＭＳ Ｐ明朝" pitchFamily="18" charset="-128"/>
                <a:cs typeface="+mn-cs"/>
              </a:rPr>
              <a:t> Surg 2003;24:47-51; discussion 51.</a:t>
            </a:r>
          </a:p>
          <a:p>
            <a:endParaRPr kumimoji="1" lang="en-US" altLang="ja-JP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Arial" charset="0"/>
                <a:ea typeface="ＭＳ Ｐ明朝" pitchFamily="18" charset="-128"/>
                <a:cs typeface="+mn-cs"/>
              </a:rPr>
              <a:t>Data are expressed as absolute number, percentage. or mean.</a:t>
            </a:r>
            <a:br>
              <a:rPr kumimoji="1" lang="en-US" altLang="ja-JP" sz="1200" kern="1200" dirty="0">
                <a:solidFill>
                  <a:schemeClr val="tx1"/>
                </a:solidFill>
                <a:effectLst/>
                <a:latin typeface="Arial" charset="0"/>
                <a:ea typeface="ＭＳ Ｐ明朝" pitchFamily="18" charset="-128"/>
                <a:cs typeface="+mn-cs"/>
              </a:rPr>
            </a:b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Arial" charset="0"/>
                <a:ea typeface="ＭＳ Ｐ明朝" pitchFamily="18" charset="-128"/>
                <a:cs typeface="+mn-cs"/>
              </a:rPr>
              <a:t>LOHS: length of hospital stay, MT: mini-thoracotomy, NA: not available, RBC: red blood cell, RFB: reoperation for bleeding, SD: standard deviation, ST: median sternotomy, USA: United States of America, UK: United Kingdom</a:t>
            </a:r>
            <a:endParaRPr lang="en-US" altLang="ja-JP" dirty="0"/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15E04C4-C30C-42AC-8B7D-976CCA429554}" type="slidenum">
              <a:rPr lang="en-US" altLang="ja-JP" smtClean="0"/>
              <a:pPr>
                <a:defRPr/>
              </a:pPr>
              <a:t>5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83103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2430463" y="15658208"/>
            <a:ext cx="27543125" cy="1080447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4860925" y="28562945"/>
            <a:ext cx="22682200" cy="1288286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13EA8C-6CFA-4563-86D4-97A045C9CA4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7B57FA-94FA-424C-AE27-12716ADD828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559051" y="32389986"/>
            <a:ext cx="27544713" cy="1001218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2559051" y="21363608"/>
            <a:ext cx="27544713" cy="11026378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D19A95-4791-4B58-AA96-2678AB101F8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1619251" y="11762408"/>
            <a:ext cx="14506575" cy="3326509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16278226" y="11762408"/>
            <a:ext cx="14506575" cy="3326509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8B3F88-1EF3-4E7D-A51A-AEAD1315D50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620838" y="2019002"/>
            <a:ext cx="29162375" cy="840105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1620839" y="11282660"/>
            <a:ext cx="14316075" cy="470215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1620839" y="15984811"/>
            <a:ext cx="14316075" cy="290426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16460789" y="11282660"/>
            <a:ext cx="14322425" cy="470215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16460789" y="15984811"/>
            <a:ext cx="14322425" cy="290426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0BC983-CB80-4B44-9D7B-ED5E56225A8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BFBE72-6FA2-4397-8A56-F633F9EBC69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B6E7D8-26A4-4C59-A0FD-85E54606842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620838" y="2006501"/>
            <a:ext cx="10660062" cy="854169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12669839" y="2006501"/>
            <a:ext cx="18113375" cy="430210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620838" y="10548194"/>
            <a:ext cx="10660062" cy="3447930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1AC58F-B989-4EE3-BBF8-1B0ADE3E34B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51588" y="35284098"/>
            <a:ext cx="19442112" cy="416614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6351588" y="4503688"/>
            <a:ext cx="19442112" cy="3024440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6351588" y="39450244"/>
            <a:ext cx="19442112" cy="591480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D37744-1FA0-4B96-B124-DDC437E7131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DA6D87-3686-4975-81A8-C4D90D7D911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23493414" y="2020566"/>
            <a:ext cx="7291387" cy="43006937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1619251" y="2020566"/>
            <a:ext cx="21721763" cy="43006937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9ACAA5-EFD7-4E3E-9DAF-03B16853101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19250" y="2020566"/>
            <a:ext cx="29165550" cy="840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32054" tIns="216028" rIns="432054" bIns="21602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19250" y="11762408"/>
            <a:ext cx="29165550" cy="33265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32054" tIns="216028" rIns="432054" bIns="2160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619250" y="45904175"/>
            <a:ext cx="7562850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32054" tIns="216028" rIns="432054" bIns="216028" numCol="1" anchor="t" anchorCtr="0" compatLnSpc="1">
            <a:prstTxWarp prst="textNoShape">
              <a:avLst/>
            </a:prstTxWarp>
          </a:bodyPr>
          <a:lstStyle>
            <a:lvl1pPr>
              <a:defRPr sz="66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225" y="45904175"/>
            <a:ext cx="10261600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32054" tIns="216028" rIns="432054" bIns="216028" numCol="1" anchor="t" anchorCtr="0" compatLnSpc="1">
            <a:prstTxWarp prst="textNoShape">
              <a:avLst/>
            </a:prstTxWarp>
          </a:bodyPr>
          <a:lstStyle>
            <a:lvl1pPr algn="ctr">
              <a:defRPr sz="66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1950" y="45904175"/>
            <a:ext cx="7562850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32054" tIns="216028" rIns="432054" bIns="216028" numCol="1" anchor="t" anchorCtr="0" compatLnSpc="1">
            <a:prstTxWarp prst="textNoShape">
              <a:avLst/>
            </a:prstTxWarp>
          </a:bodyPr>
          <a:lstStyle>
            <a:lvl1pPr algn="r">
              <a:defRPr sz="6600"/>
            </a:lvl1pPr>
          </a:lstStyle>
          <a:p>
            <a:pPr>
              <a:defRPr/>
            </a:pPr>
            <a:fld id="{F0EDBB73-A0E1-42F1-9EEC-81012B1C0D2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21175" rtl="0" eaLnBrk="0" fontAlgn="base" hangingPunct="0">
        <a:spcBef>
          <a:spcPct val="0"/>
        </a:spcBef>
        <a:spcAft>
          <a:spcPct val="0"/>
        </a:spcAft>
        <a:defRPr kumimoji="1" sz="208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321175" rtl="0" eaLnBrk="0" fontAlgn="base" hangingPunct="0">
        <a:spcBef>
          <a:spcPct val="0"/>
        </a:spcBef>
        <a:spcAft>
          <a:spcPct val="0"/>
        </a:spcAft>
        <a:defRPr kumimoji="1" sz="208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4321175" rtl="0" eaLnBrk="0" fontAlgn="base" hangingPunct="0">
        <a:spcBef>
          <a:spcPct val="0"/>
        </a:spcBef>
        <a:spcAft>
          <a:spcPct val="0"/>
        </a:spcAft>
        <a:defRPr kumimoji="1" sz="208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4321175" rtl="0" eaLnBrk="0" fontAlgn="base" hangingPunct="0">
        <a:spcBef>
          <a:spcPct val="0"/>
        </a:spcBef>
        <a:spcAft>
          <a:spcPct val="0"/>
        </a:spcAft>
        <a:defRPr kumimoji="1" sz="208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4321175" rtl="0" eaLnBrk="0" fontAlgn="base" hangingPunct="0">
        <a:spcBef>
          <a:spcPct val="0"/>
        </a:spcBef>
        <a:spcAft>
          <a:spcPct val="0"/>
        </a:spcAft>
        <a:defRPr kumimoji="1" sz="208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4321175" rtl="0" fontAlgn="base">
        <a:spcBef>
          <a:spcPct val="0"/>
        </a:spcBef>
        <a:spcAft>
          <a:spcPct val="0"/>
        </a:spcAft>
        <a:defRPr kumimoji="1" sz="208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4321175" rtl="0" fontAlgn="base">
        <a:spcBef>
          <a:spcPct val="0"/>
        </a:spcBef>
        <a:spcAft>
          <a:spcPct val="0"/>
        </a:spcAft>
        <a:defRPr kumimoji="1" sz="208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4321175" rtl="0" fontAlgn="base">
        <a:spcBef>
          <a:spcPct val="0"/>
        </a:spcBef>
        <a:spcAft>
          <a:spcPct val="0"/>
        </a:spcAft>
        <a:defRPr kumimoji="1" sz="208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4321175" rtl="0" fontAlgn="base">
        <a:spcBef>
          <a:spcPct val="0"/>
        </a:spcBef>
        <a:spcAft>
          <a:spcPct val="0"/>
        </a:spcAft>
        <a:defRPr kumimoji="1" sz="208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1620838" indent="-1620838" algn="l" defTabSz="4321175" rtl="0" eaLnBrk="0" fontAlgn="base" hangingPunct="0">
        <a:spcBef>
          <a:spcPct val="20000"/>
        </a:spcBef>
        <a:spcAft>
          <a:spcPct val="0"/>
        </a:spcAft>
        <a:buChar char="•"/>
        <a:defRPr kumimoji="1" sz="15100">
          <a:solidFill>
            <a:schemeClr val="tx1"/>
          </a:solidFill>
          <a:latin typeface="+mn-lt"/>
          <a:ea typeface="+mn-ea"/>
          <a:cs typeface="+mn-cs"/>
        </a:defRPr>
      </a:lvl1pPr>
      <a:lvl2pPr marL="3509963" indent="-1349375" algn="l" defTabSz="4321175" rtl="0" eaLnBrk="0" fontAlgn="base" hangingPunct="0">
        <a:spcBef>
          <a:spcPct val="20000"/>
        </a:spcBef>
        <a:spcAft>
          <a:spcPct val="0"/>
        </a:spcAft>
        <a:buChar char="–"/>
        <a:defRPr kumimoji="1" sz="13300">
          <a:solidFill>
            <a:schemeClr val="tx1"/>
          </a:solidFill>
          <a:latin typeface="+mn-lt"/>
          <a:ea typeface="+mn-ea"/>
        </a:defRPr>
      </a:lvl2pPr>
      <a:lvl3pPr marL="5400675" indent="-1079500" algn="l" defTabSz="4321175" rtl="0" eaLnBrk="0" fontAlgn="base" hangingPunct="0">
        <a:spcBef>
          <a:spcPct val="20000"/>
        </a:spcBef>
        <a:spcAft>
          <a:spcPct val="0"/>
        </a:spcAft>
        <a:buChar char="•"/>
        <a:defRPr kumimoji="1" sz="11400">
          <a:solidFill>
            <a:schemeClr val="tx1"/>
          </a:solidFill>
          <a:latin typeface="+mn-lt"/>
          <a:ea typeface="+mn-ea"/>
        </a:defRPr>
      </a:lvl3pPr>
      <a:lvl4pPr marL="7561263" indent="-1081088" algn="l" defTabSz="4321175" rtl="0" eaLnBrk="0" fontAlgn="base" hangingPunct="0">
        <a:spcBef>
          <a:spcPct val="20000"/>
        </a:spcBef>
        <a:spcAft>
          <a:spcPct val="0"/>
        </a:spcAft>
        <a:buChar char="–"/>
        <a:defRPr kumimoji="1" sz="9400">
          <a:solidFill>
            <a:schemeClr val="tx1"/>
          </a:solidFill>
          <a:latin typeface="+mn-lt"/>
          <a:ea typeface="+mn-ea"/>
        </a:defRPr>
      </a:lvl4pPr>
      <a:lvl5pPr marL="9721850" indent="-1081088" algn="l" defTabSz="4321175" rtl="0" eaLnBrk="0" fontAlgn="base" hangingPunct="0">
        <a:spcBef>
          <a:spcPct val="20000"/>
        </a:spcBef>
        <a:spcAft>
          <a:spcPct val="0"/>
        </a:spcAft>
        <a:buChar char="»"/>
        <a:defRPr kumimoji="1" sz="9400">
          <a:solidFill>
            <a:schemeClr val="tx1"/>
          </a:solidFill>
          <a:latin typeface="+mn-lt"/>
          <a:ea typeface="+mn-ea"/>
        </a:defRPr>
      </a:lvl5pPr>
      <a:lvl6pPr marL="10179050" indent="-1081088" algn="l" defTabSz="4321175" rtl="0" fontAlgn="base">
        <a:spcBef>
          <a:spcPct val="20000"/>
        </a:spcBef>
        <a:spcAft>
          <a:spcPct val="0"/>
        </a:spcAft>
        <a:buChar char="»"/>
        <a:defRPr kumimoji="1" sz="9400">
          <a:solidFill>
            <a:schemeClr val="tx1"/>
          </a:solidFill>
          <a:latin typeface="+mn-lt"/>
          <a:ea typeface="+mn-ea"/>
        </a:defRPr>
      </a:lvl6pPr>
      <a:lvl7pPr marL="10636250" indent="-1081088" algn="l" defTabSz="4321175" rtl="0" fontAlgn="base">
        <a:spcBef>
          <a:spcPct val="20000"/>
        </a:spcBef>
        <a:spcAft>
          <a:spcPct val="0"/>
        </a:spcAft>
        <a:buChar char="»"/>
        <a:defRPr kumimoji="1" sz="9400">
          <a:solidFill>
            <a:schemeClr val="tx1"/>
          </a:solidFill>
          <a:latin typeface="+mn-lt"/>
          <a:ea typeface="+mn-ea"/>
        </a:defRPr>
      </a:lvl7pPr>
      <a:lvl8pPr marL="11093450" indent="-1081088" algn="l" defTabSz="4321175" rtl="0" fontAlgn="base">
        <a:spcBef>
          <a:spcPct val="20000"/>
        </a:spcBef>
        <a:spcAft>
          <a:spcPct val="0"/>
        </a:spcAft>
        <a:buChar char="»"/>
        <a:defRPr kumimoji="1" sz="9400">
          <a:solidFill>
            <a:schemeClr val="tx1"/>
          </a:solidFill>
          <a:latin typeface="+mn-lt"/>
          <a:ea typeface="+mn-ea"/>
        </a:defRPr>
      </a:lvl8pPr>
      <a:lvl9pPr marL="11550650" indent="-1081088" algn="l" defTabSz="4321175" rtl="0" fontAlgn="base">
        <a:spcBef>
          <a:spcPct val="20000"/>
        </a:spcBef>
        <a:spcAft>
          <a:spcPct val="0"/>
        </a:spcAft>
        <a:buChar char="»"/>
        <a:defRPr kumimoji="1" sz="9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E44611CC-CFBA-C246-B44F-A5592ED7D3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4252206"/>
              </p:ext>
            </p:extLst>
          </p:nvPr>
        </p:nvGraphicFramePr>
        <p:xfrm>
          <a:off x="504281" y="1440511"/>
          <a:ext cx="31899762" cy="468768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33048">
                  <a:extLst>
                    <a:ext uri="{9D8B030D-6E8A-4147-A177-3AD203B41FA5}">
                      <a16:colId xmlns:a16="http://schemas.microsoft.com/office/drawing/2014/main" val="361059416"/>
                    </a:ext>
                  </a:extLst>
                </a:gridCol>
                <a:gridCol w="2459668">
                  <a:extLst>
                    <a:ext uri="{9D8B030D-6E8A-4147-A177-3AD203B41FA5}">
                      <a16:colId xmlns:a16="http://schemas.microsoft.com/office/drawing/2014/main" val="2316348873"/>
                    </a:ext>
                  </a:extLst>
                </a:gridCol>
                <a:gridCol w="1284748">
                  <a:extLst>
                    <a:ext uri="{9D8B030D-6E8A-4147-A177-3AD203B41FA5}">
                      <a16:colId xmlns:a16="http://schemas.microsoft.com/office/drawing/2014/main" val="1613585540"/>
                    </a:ext>
                  </a:extLst>
                </a:gridCol>
                <a:gridCol w="3360373">
                  <a:extLst>
                    <a:ext uri="{9D8B030D-6E8A-4147-A177-3AD203B41FA5}">
                      <a16:colId xmlns:a16="http://schemas.microsoft.com/office/drawing/2014/main" val="2396700912"/>
                    </a:ext>
                  </a:extLst>
                </a:gridCol>
                <a:gridCol w="3288365">
                  <a:extLst>
                    <a:ext uri="{9D8B030D-6E8A-4147-A177-3AD203B41FA5}">
                      <a16:colId xmlns:a16="http://schemas.microsoft.com/office/drawing/2014/main" val="2396045219"/>
                    </a:ext>
                  </a:extLst>
                </a:gridCol>
                <a:gridCol w="3288365">
                  <a:extLst>
                    <a:ext uri="{9D8B030D-6E8A-4147-A177-3AD203B41FA5}">
                      <a16:colId xmlns:a16="http://schemas.microsoft.com/office/drawing/2014/main" val="1473603436"/>
                    </a:ext>
                  </a:extLst>
                </a:gridCol>
                <a:gridCol w="648073">
                  <a:extLst>
                    <a:ext uri="{9D8B030D-6E8A-4147-A177-3AD203B41FA5}">
                      <a16:colId xmlns:a16="http://schemas.microsoft.com/office/drawing/2014/main" val="128439451"/>
                    </a:ext>
                  </a:extLst>
                </a:gridCol>
                <a:gridCol w="2712374">
                  <a:extLst>
                    <a:ext uri="{9D8B030D-6E8A-4147-A177-3AD203B41FA5}">
                      <a16:colId xmlns:a16="http://schemas.microsoft.com/office/drawing/2014/main" val="3633332184"/>
                    </a:ext>
                  </a:extLst>
                </a:gridCol>
                <a:gridCol w="2712374">
                  <a:extLst>
                    <a:ext uri="{9D8B030D-6E8A-4147-A177-3AD203B41FA5}">
                      <a16:colId xmlns:a16="http://schemas.microsoft.com/office/drawing/2014/main" val="1125505009"/>
                    </a:ext>
                  </a:extLst>
                </a:gridCol>
                <a:gridCol w="2712374">
                  <a:extLst>
                    <a:ext uri="{9D8B030D-6E8A-4147-A177-3AD203B41FA5}">
                      <a16:colId xmlns:a16="http://schemas.microsoft.com/office/drawing/2014/main" val="709954010"/>
                    </a:ext>
                  </a:extLst>
                </a:gridCol>
              </a:tblGrid>
              <a:tr h="191551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Variable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MVR (n=55）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First-time MVR</a:t>
                      </a:r>
                    </a:p>
                    <a:p>
                      <a:pPr algn="ctr" fontAlgn="ctr"/>
                      <a:r>
                        <a:rPr 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 (n=37)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Redo MVR </a:t>
                      </a:r>
                    </a:p>
                    <a:p>
                      <a:pPr algn="ctr" fontAlgn="ctr"/>
                      <a:r>
                        <a:rPr 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(n</a:t>
                      </a:r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=</a:t>
                      </a:r>
                      <a:r>
                        <a:rPr 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18)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P value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Age ≥80</a:t>
                      </a:r>
                    </a:p>
                    <a:p>
                      <a:pPr algn="ctr" fontAlgn="ctr"/>
                      <a:r>
                        <a:rPr 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(n=10)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Age &lt;80</a:t>
                      </a:r>
                    </a:p>
                    <a:p>
                      <a:pPr algn="ctr" fontAlgn="ctr"/>
                      <a:r>
                        <a:rPr 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(n=45)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P value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4530890"/>
                  </a:ext>
                </a:extLst>
              </a:tr>
              <a:tr h="153500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Mean age (years ± SD)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70.7±11.3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71.8</a:t>
                      </a:r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±10.1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68.4</a:t>
                      </a:r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±14.6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0.31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82.4</a:t>
                      </a:r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±2.2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68.1</a:t>
                      </a:r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±11.4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&lt; 0.01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0357241"/>
                  </a:ext>
                </a:extLst>
              </a:tr>
              <a:tr h="153500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Female, n (%)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36</a:t>
                      </a:r>
                      <a:r>
                        <a:rPr lang="ja-JP" altLang="en-US" sz="3600" u="none" strike="noStrike" baseline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 </a:t>
                      </a:r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(65)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27 (73)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9 (50)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0.09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8 (80)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28 (62)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0.28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4252396"/>
                  </a:ext>
                </a:extLst>
              </a:tr>
              <a:tr h="153500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Hypertension, n (%)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26 (47)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16 (43)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10 (56)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0.39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7 (70)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19 (42)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0.11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7032682"/>
                  </a:ext>
                </a:extLst>
              </a:tr>
              <a:tr h="153500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Congestive heart failure, n (%) 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15 (27)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10 (27)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5 (31)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0.95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5 (50)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10 (22)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0.07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3772338"/>
                  </a:ext>
                </a:extLst>
              </a:tr>
              <a:tr h="153500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3600" u="none" strike="noStrike" dirty="0" err="1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NYHA</a:t>
                      </a:r>
                      <a:r>
                        <a:rPr lang="en-US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 class III or IV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18 (33)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11 (30)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7 (39)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0.50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5 (50)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13 (29)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0.20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2214965"/>
                  </a:ext>
                </a:extLst>
              </a:tr>
              <a:tr h="153500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Diabetes (insulin user), n (%)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10 (18)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9 (24)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 (6)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0.09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4 (40)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6 (13)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0.048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9826469"/>
                  </a:ext>
                </a:extLst>
              </a:tr>
              <a:tr h="153500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COPD, n (%)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3 (5)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2 (5)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 (6)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0.98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 (10)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2 (5)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0.48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2677929"/>
                  </a:ext>
                </a:extLst>
              </a:tr>
              <a:tr h="153500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Atrial fibrillation, n (%)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20 (36)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13 (35)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7 (39)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0.79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4 (40)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16 (36)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0.18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4217643"/>
                  </a:ext>
                </a:extLst>
              </a:tr>
              <a:tr h="153500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Chronic renal failure, n (%)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13 (24)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9 (24)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4 (22)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0.86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4 (40)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9 (20)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0.17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6980693"/>
                  </a:ext>
                </a:extLst>
              </a:tr>
              <a:tr h="153500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    Dialysis-dependent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 (2)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 (3)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 (2)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5521026"/>
                  </a:ext>
                </a:extLst>
              </a:tr>
              <a:tr h="153500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3600" u="none" strike="noStrike" dirty="0" err="1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EuroSCORE</a:t>
                      </a:r>
                      <a:r>
                        <a:rPr lang="en-US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 II, % (mean ± SD)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5.49±5.4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4.37</a:t>
                      </a:r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±4.7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7.79</a:t>
                      </a:r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±6.2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0.03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1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7.95</a:t>
                      </a:r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±6.7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4.94</a:t>
                      </a:r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±5.0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0.11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5551063"/>
                  </a:ext>
                </a:extLst>
              </a:tr>
              <a:tr h="153500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3600" u="none" strike="noStrike" dirty="0" err="1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LVEDD</a:t>
                      </a:r>
                      <a:r>
                        <a:rPr lang="en-US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, mm (mean ± SD)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50.7±8.4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50.2</a:t>
                      </a:r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±9.1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51.5</a:t>
                      </a:r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±7.1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0.60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50.5</a:t>
                      </a:r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±8.0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50.7</a:t>
                      </a:r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±8.7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0.97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4988876"/>
                  </a:ext>
                </a:extLst>
              </a:tr>
              <a:tr h="153500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3600" u="none" strike="noStrike" dirty="0" err="1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LVESD</a:t>
                      </a:r>
                      <a:r>
                        <a:rPr lang="en-US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, mm (mean ± SD)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34.2±8.6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33.1</a:t>
                      </a:r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±8.8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36.4</a:t>
                      </a:r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±8.4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0.19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32.9</a:t>
                      </a:r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±6.3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34.5</a:t>
                      </a:r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±9.2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0.60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2219785"/>
                  </a:ext>
                </a:extLst>
              </a:tr>
              <a:tr h="153500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3600" u="none" strike="noStrike" dirty="0" err="1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LVEF</a:t>
                      </a:r>
                      <a:r>
                        <a:rPr lang="en-US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, % (mean ± SD)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60.6±11.7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62.8</a:t>
                      </a:r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±11.5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56.2</a:t>
                      </a:r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±11.5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0.05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63.4</a:t>
                      </a:r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±9.2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60.0</a:t>
                      </a:r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±12.4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0.41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2873900"/>
                  </a:ext>
                </a:extLst>
              </a:tr>
              <a:tr h="153500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    LVEF ＜40%, n (%)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3 (5)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 (3)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2 (11)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0.20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3 (7)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0.40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707194"/>
                  </a:ext>
                </a:extLst>
              </a:tr>
              <a:tr h="153500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Pulmonary hypertension </a:t>
                      </a:r>
                    </a:p>
                    <a:p>
                      <a:pPr algn="l" rtl="0" fontAlgn="ctr"/>
                      <a:r>
                        <a:rPr lang="en-US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&gt;45 mmHg (%)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23 (42)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15 (41)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8 (44)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0.78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7 (70)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16 (36)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0.046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4336453"/>
                  </a:ext>
                </a:extLst>
              </a:tr>
              <a:tr h="1535006">
                <a:tc>
                  <a:txBody>
                    <a:bodyPr/>
                    <a:lstStyle/>
                    <a:p>
                      <a:pPr algn="l" fontAlgn="ctr"/>
                      <a:r>
                        <a:rPr lang="en" sz="3600" b="0" i="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Cause</a:t>
                      </a:r>
                      <a:endParaRPr lang="en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3461504"/>
                  </a:ext>
                </a:extLst>
              </a:tr>
              <a:tr h="1535006">
                <a:tc>
                  <a:txBody>
                    <a:bodyPr/>
                    <a:lstStyle/>
                    <a:p>
                      <a:pPr algn="l" fontAlgn="ctr"/>
                      <a:r>
                        <a:rPr lang="en" sz="3600" b="0" i="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  Degenerative, n (%)</a:t>
                      </a:r>
                      <a:endParaRPr lang="en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10 (18)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2 (5)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8 (44)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−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2 (20)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8 (18)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9693333"/>
                  </a:ext>
                </a:extLst>
              </a:tr>
              <a:tr h="1535006">
                <a:tc>
                  <a:txBody>
                    <a:bodyPr/>
                    <a:lstStyle/>
                    <a:p>
                      <a:pPr algn="l" fontAlgn="ctr"/>
                      <a:r>
                        <a:rPr lang="en" sz="3600" b="0" i="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  Rheumatic, n (%)</a:t>
                      </a:r>
                      <a:endParaRPr lang="en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29 (52)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27 (73)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3600" b="0" i="0" u="none" strike="noStrike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２</a:t>
                      </a:r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 (11)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−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  <a:cs typeface="+mn-cs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3 (30)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26 (58)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  <a:cs typeface="+mn-cs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2807262"/>
                  </a:ext>
                </a:extLst>
              </a:tr>
              <a:tr h="1535006">
                <a:tc>
                  <a:txBody>
                    <a:bodyPr/>
                    <a:lstStyle/>
                    <a:p>
                      <a:pPr algn="l" fontAlgn="ctr"/>
                      <a:r>
                        <a:rPr lang="en" sz="3600" b="0" i="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  Infective, n (%) </a:t>
                      </a:r>
                      <a:endParaRPr lang="en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8 (15)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7 (19)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3600" b="0" i="0" u="none" strike="noStrike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１</a:t>
                      </a:r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 (6)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−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  <a:cs typeface="+mn-cs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3 (30)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5 (11)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  <a:cs typeface="+mn-cs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316000"/>
                  </a:ext>
                </a:extLst>
              </a:tr>
              <a:tr h="1535006">
                <a:tc>
                  <a:txBody>
                    <a:bodyPr/>
                    <a:lstStyle/>
                    <a:p>
                      <a:pPr algn="l" fontAlgn="ctr"/>
                      <a:r>
                        <a:rPr lang="en" sz="3600" b="0" i="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  Other</a:t>
                      </a:r>
                      <a:r>
                        <a:rPr lang="en" altLang="ja-JP" sz="3600" b="0" i="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, n (%)</a:t>
                      </a:r>
                      <a:endParaRPr lang="en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8 (15)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 (3)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7 (39)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−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  <a:cs typeface="+mn-cs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2 (20)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6 (13)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  <a:cs typeface="+mn-cs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8197704"/>
                  </a:ext>
                </a:extLst>
              </a:tr>
              <a:tr h="1758075">
                <a:tc>
                  <a:txBody>
                    <a:bodyPr/>
                    <a:lstStyle/>
                    <a:p>
                      <a:pPr algn="l" fontAlgn="ctr"/>
                      <a:r>
                        <a:rPr lang="en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Previous cardiac surgery, n (%)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18 (33)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3 (30)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15 (33)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0.84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5883817"/>
                  </a:ext>
                </a:extLst>
              </a:tr>
              <a:tr h="175807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Procedures at previous operation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7308670"/>
                  </a:ext>
                </a:extLst>
              </a:tr>
              <a:tr h="1535006">
                <a:tc>
                  <a:txBody>
                    <a:bodyPr/>
                    <a:lstStyle/>
                    <a:p>
                      <a:pPr algn="l" fontAlgn="ctr"/>
                      <a:r>
                        <a:rPr lang="en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  Mitral valve (MVP/MVR/OMC)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(8/1/2)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−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  <a:cs typeface="+mn-cs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  <a:cs typeface="+mn-cs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  <a:cs typeface="+mn-cs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  <a:cs typeface="+mn-cs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4984752"/>
                  </a:ext>
                </a:extLst>
              </a:tr>
              <a:tr h="1535006">
                <a:tc>
                  <a:txBody>
                    <a:bodyPr/>
                    <a:lstStyle/>
                    <a:p>
                      <a:pPr algn="l" fontAlgn="ctr"/>
                      <a:r>
                        <a:rPr lang="en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  Aortic valve (AVR)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3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−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  <a:cs typeface="+mn-cs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  <a:cs typeface="+mn-cs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  <a:cs typeface="+mn-cs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  <a:cs typeface="+mn-cs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001658"/>
                  </a:ext>
                </a:extLst>
              </a:tr>
              <a:tr h="1535006">
                <a:tc>
                  <a:txBody>
                    <a:bodyPr/>
                    <a:lstStyle/>
                    <a:p>
                      <a:pPr algn="l" fontAlgn="ctr"/>
                      <a:r>
                        <a:rPr lang="en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  Arch (TAR)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2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−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  <a:cs typeface="+mn-cs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  <a:cs typeface="+mn-cs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  <a:cs typeface="+mn-cs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  <a:cs typeface="+mn-cs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8205387"/>
                  </a:ext>
                </a:extLst>
              </a:tr>
              <a:tr h="1535006">
                <a:tc>
                  <a:txBody>
                    <a:bodyPr/>
                    <a:lstStyle/>
                    <a:p>
                      <a:pPr algn="l" fontAlgn="ctr"/>
                      <a:r>
                        <a:rPr lang="en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  Coronary (CABG)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−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  <a:cs typeface="+mn-cs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  <a:cs typeface="+mn-cs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  <a:cs typeface="+mn-cs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  <a:cs typeface="+mn-cs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4813000"/>
                  </a:ext>
                </a:extLst>
              </a:tr>
              <a:tr h="1535006">
                <a:tc>
                  <a:txBody>
                    <a:bodyPr/>
                    <a:lstStyle/>
                    <a:p>
                      <a:pPr algn="l" fontAlgn="ctr"/>
                      <a:r>
                        <a:rPr lang="en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  Other 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2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−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  <a:cs typeface="+mn-cs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  <a:cs typeface="+mn-cs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  <a:cs typeface="+mn-cs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  <a:cs typeface="+mn-cs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173340"/>
                  </a:ext>
                </a:extLst>
              </a:tr>
              <a:tr h="1535006">
                <a:tc>
                  <a:txBody>
                    <a:bodyPr/>
                    <a:lstStyle/>
                    <a:p>
                      <a:pPr algn="l" fontAlgn="ctr"/>
                      <a:r>
                        <a:rPr lang="en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Time to re-operation, </a:t>
                      </a:r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years ± SD</a:t>
                      </a:r>
                      <a:endParaRPr lang="en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13.9</a:t>
                      </a:r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±12.7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−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  <a:cs typeface="+mn-cs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  <a:cs typeface="+mn-cs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  <a:cs typeface="+mn-cs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  <a:cs typeface="+mn-cs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0418791"/>
                  </a:ext>
                </a:extLst>
              </a:tr>
            </a:tbl>
          </a:graphicData>
        </a:graphic>
      </p:graphicFrame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9608B8C8-B7DE-6943-B46D-9DA44184A438}"/>
              </a:ext>
            </a:extLst>
          </p:cNvPr>
          <p:cNvCxnSpPr>
            <a:cxnSpLocks/>
          </p:cNvCxnSpPr>
          <p:nvPr/>
        </p:nvCxnSpPr>
        <p:spPr>
          <a:xfrm>
            <a:off x="504281" y="3384726"/>
            <a:ext cx="3139548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BAE936BE-19C5-A24D-8692-36946EEB620F}"/>
              </a:ext>
            </a:extLst>
          </p:cNvPr>
          <p:cNvCxnSpPr>
            <a:cxnSpLocks/>
          </p:cNvCxnSpPr>
          <p:nvPr/>
        </p:nvCxnSpPr>
        <p:spPr>
          <a:xfrm>
            <a:off x="504281" y="1440510"/>
            <a:ext cx="3139548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08BE3542-FE04-1244-A303-41D23DC20560}"/>
              </a:ext>
            </a:extLst>
          </p:cNvPr>
          <p:cNvCxnSpPr>
            <a:cxnSpLocks/>
          </p:cNvCxnSpPr>
          <p:nvPr/>
        </p:nvCxnSpPr>
        <p:spPr>
          <a:xfrm>
            <a:off x="504281" y="48317330"/>
            <a:ext cx="3139548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E7D864C1-81A8-CD44-A19C-48296348C198}"/>
              </a:ext>
            </a:extLst>
          </p:cNvPr>
          <p:cNvSpPr/>
          <p:nvPr/>
        </p:nvSpPr>
        <p:spPr>
          <a:xfrm>
            <a:off x="504281" y="26855"/>
            <a:ext cx="223304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5400" dirty="0">
                <a:latin typeface="Times New Roman" panose="02020603050405020304" pitchFamily="18" charset="0"/>
                <a:ea typeface="ＭＳ Ｐ明朝" pitchFamily="18" charset="-128"/>
                <a:cs typeface="Times New Roman" panose="02020603050405020304" pitchFamily="18" charset="0"/>
              </a:rPr>
              <a:t>Table 1</a:t>
            </a:r>
            <a:endParaRPr lang="ja-JP" altLang="en-US" sz="5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2629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E44611CC-CFBA-C246-B44F-A5592ED7D3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4592500"/>
              </p:ext>
            </p:extLst>
          </p:nvPr>
        </p:nvGraphicFramePr>
        <p:xfrm>
          <a:off x="1353999" y="1800550"/>
          <a:ext cx="30257738" cy="262722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27346">
                  <a:extLst>
                    <a:ext uri="{9D8B030D-6E8A-4147-A177-3AD203B41FA5}">
                      <a16:colId xmlns:a16="http://schemas.microsoft.com/office/drawing/2014/main" val="361059416"/>
                    </a:ext>
                  </a:extLst>
                </a:gridCol>
                <a:gridCol w="3312368">
                  <a:extLst>
                    <a:ext uri="{9D8B030D-6E8A-4147-A177-3AD203B41FA5}">
                      <a16:colId xmlns:a16="http://schemas.microsoft.com/office/drawing/2014/main" val="2316348873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4067259837"/>
                    </a:ext>
                  </a:extLst>
                </a:gridCol>
                <a:gridCol w="3096344">
                  <a:extLst>
                    <a:ext uri="{9D8B030D-6E8A-4147-A177-3AD203B41FA5}">
                      <a16:colId xmlns:a16="http://schemas.microsoft.com/office/drawing/2014/main" val="2396700912"/>
                    </a:ext>
                  </a:extLst>
                </a:gridCol>
                <a:gridCol w="3096344">
                  <a:extLst>
                    <a:ext uri="{9D8B030D-6E8A-4147-A177-3AD203B41FA5}">
                      <a16:colId xmlns:a16="http://schemas.microsoft.com/office/drawing/2014/main" val="2396045219"/>
                    </a:ext>
                  </a:extLst>
                </a:gridCol>
                <a:gridCol w="3096344">
                  <a:extLst>
                    <a:ext uri="{9D8B030D-6E8A-4147-A177-3AD203B41FA5}">
                      <a16:colId xmlns:a16="http://schemas.microsoft.com/office/drawing/2014/main" val="1473603436"/>
                    </a:ext>
                  </a:extLst>
                </a:gridCol>
                <a:gridCol w="72008">
                  <a:extLst>
                    <a:ext uri="{9D8B030D-6E8A-4147-A177-3AD203B41FA5}">
                      <a16:colId xmlns:a16="http://schemas.microsoft.com/office/drawing/2014/main" val="3904764848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3735414558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3873455586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4271577954"/>
                    </a:ext>
                  </a:extLst>
                </a:gridCol>
              </a:tblGrid>
              <a:tr h="1900803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Variable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MVR (n=55）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First-time MVR</a:t>
                      </a:r>
                    </a:p>
                    <a:p>
                      <a:pPr algn="ctr" fontAlgn="ctr"/>
                      <a:r>
                        <a:rPr 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 (n=37)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Redo MVR </a:t>
                      </a:r>
                    </a:p>
                    <a:p>
                      <a:pPr algn="ctr" fontAlgn="ctr"/>
                      <a:r>
                        <a:rPr 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(n</a:t>
                      </a:r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=</a:t>
                      </a:r>
                      <a:r>
                        <a:rPr 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18)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P value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Age ≥80</a:t>
                      </a:r>
                    </a:p>
                    <a:p>
                      <a:pPr algn="ctr" fontAlgn="ctr"/>
                      <a:r>
                        <a:rPr 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(n=10)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Age &lt;80</a:t>
                      </a:r>
                    </a:p>
                    <a:p>
                      <a:pPr algn="ctr" fontAlgn="ctr"/>
                      <a:r>
                        <a:rPr 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(n=45)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P value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4530890"/>
                  </a:ext>
                </a:extLst>
              </a:tr>
              <a:tr h="152321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Operative time, min (mean ± SD)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215±46.7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207</a:t>
                      </a:r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±46.5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233</a:t>
                      </a:r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±44.2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0.046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1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226</a:t>
                      </a:r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±64.2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213</a:t>
                      </a:r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±43.0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0.44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0357241"/>
                  </a:ext>
                </a:extLst>
              </a:tr>
              <a:tr h="152321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Cardiopulmonary bypass time, min </a:t>
                      </a:r>
                    </a:p>
                    <a:p>
                      <a:pPr algn="l" rtl="0" fontAlgn="ctr"/>
                      <a:r>
                        <a:rPr lang="en-US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(mean ± SD)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131±28.6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  <a:cs typeface="+mn-cs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129±28.1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137±30.7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0.36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127±26.2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132±29.6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0.63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4252396"/>
                  </a:ext>
                </a:extLst>
              </a:tr>
              <a:tr h="152321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Cross-clamp time, min (mean ± SD)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98±26.8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  <a:cs typeface="+mn-cs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100±24.4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96±32.4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0.62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92.1±12.1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99.7±29.2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0.42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7032682"/>
                  </a:ext>
                </a:extLst>
              </a:tr>
              <a:tr h="152321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Mechanical </a:t>
                      </a:r>
                      <a:r>
                        <a:rPr lang="en-US" sz="3600" u="none" strike="noStrike" noProof="0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valve</a:t>
                      </a:r>
                      <a:r>
                        <a:rPr lang="en-US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/bioprosthetic valve, </a:t>
                      </a:r>
                    </a:p>
                    <a:p>
                      <a:pPr algn="l" rtl="0" fontAlgn="ctr"/>
                      <a:r>
                        <a:rPr lang="en-US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n (%)/n (%) 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7/48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3/34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4/14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−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0/10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7/38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−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3772338"/>
                  </a:ext>
                </a:extLst>
              </a:tr>
              <a:tr h="1523216">
                <a:tc>
                  <a:txBody>
                    <a:bodyPr/>
                    <a:lstStyle/>
                    <a:p>
                      <a:pPr algn="l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2214965"/>
                  </a:ext>
                </a:extLst>
              </a:tr>
              <a:tr h="152321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Concomitant procedures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24 (44)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21 (57)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3 (17)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0.005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5(50)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19(42)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0.65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9826469"/>
                  </a:ext>
                </a:extLst>
              </a:tr>
              <a:tr h="152321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    Tricuspid valve annuloplasty, n (%)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11 (20)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8 (22)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3 (17)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−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  <a:cs typeface="+mn-cs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2(20)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9(20)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  <a:cs typeface="+mn-cs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2677929"/>
                  </a:ext>
                </a:extLst>
              </a:tr>
              <a:tr h="152321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    Atrial fibrillation surgery, n (%)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17 (31)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17 (46)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−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  <a:cs typeface="+mn-cs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3(30)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14(31)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  <a:cs typeface="+mn-cs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4217643"/>
                  </a:ext>
                </a:extLst>
              </a:tr>
              <a:tr h="152321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    ASD closure, n (%)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2 (4)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 (3)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 (6)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−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  <a:cs typeface="+mn-cs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1(10)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1(2)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  <a:cs typeface="+mn-cs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6980693"/>
                  </a:ext>
                </a:extLst>
              </a:tr>
              <a:tr h="152321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    LAA closure, n (%)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15 (27)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14 (38)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 (6)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−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  <a:cs typeface="+mn-cs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3(30)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12(27)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  <a:cs typeface="+mn-cs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5521026"/>
                  </a:ext>
                </a:extLst>
              </a:tr>
              <a:tr h="1523216">
                <a:tc>
                  <a:txBody>
                    <a:bodyPr/>
                    <a:lstStyle/>
                    <a:p>
                      <a:pPr algn="l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5551063"/>
                  </a:ext>
                </a:extLst>
              </a:tr>
              <a:tr h="152321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Conversion to sternotomy, n (%)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−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  <a:cs typeface="+mn-cs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−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4988876"/>
                  </a:ext>
                </a:extLst>
              </a:tr>
              <a:tr h="152321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Arterial cannulation  </a:t>
                      </a:r>
                    </a:p>
                    <a:p>
                      <a:pPr algn="l" rtl="0" fontAlgn="ctr"/>
                      <a:r>
                        <a:rPr lang="en-US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Femoral/Rt. axillary artery, n (%)/n (%) 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31750" indent="0" algn="ctr" fontAlgn="ctr">
                        <a:tabLst/>
                      </a:pPr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26 (70)/</a:t>
                      </a:r>
                    </a:p>
                    <a:p>
                      <a:pPr marL="31750" indent="0" algn="ctr" fontAlgn="ctr">
                        <a:tabLst/>
                      </a:pPr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11(30)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7 (39)/</a:t>
                      </a:r>
                    </a:p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11 (61)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−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  <a:cs typeface="+mn-cs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31750" indent="0" algn="ctr" fontAlgn="ctr">
                        <a:tabLst/>
                      </a:pPr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5 (50)/</a:t>
                      </a:r>
                    </a:p>
                    <a:p>
                      <a:pPr marL="31750" indent="0" algn="ctr" fontAlgn="ctr">
                        <a:tabLst/>
                      </a:pPr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5 (50)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32 (71)/ </a:t>
                      </a:r>
                    </a:p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13 (29)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−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2219785"/>
                  </a:ext>
                </a:extLst>
              </a:tr>
              <a:tr h="152321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Venous cannulation  </a:t>
                      </a:r>
                    </a:p>
                    <a:p>
                      <a:pPr algn="l" rtl="0" fontAlgn="ctr"/>
                      <a:r>
                        <a:rPr lang="en-US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Femoral/</a:t>
                      </a:r>
                      <a:r>
                        <a:rPr lang="en-US" sz="3600" u="none" strike="noStrike" dirty="0" err="1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femoral+SVC</a:t>
                      </a:r>
                      <a:r>
                        <a:rPr lang="en-US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, n (%)/n (%) 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34 (92)/</a:t>
                      </a:r>
                    </a:p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3 (8)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14 (78)/</a:t>
                      </a:r>
                    </a:p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4 (22)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−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  <a:cs typeface="+mn-cs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7 (70)/</a:t>
                      </a:r>
                    </a:p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3 (30)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41 (91)/</a:t>
                      </a:r>
                    </a:p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4 (9)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−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2873900"/>
                  </a:ext>
                </a:extLst>
              </a:tr>
              <a:tr h="1523216">
                <a:tc>
                  <a:txBody>
                    <a:bodyPr/>
                    <a:lstStyle/>
                    <a:p>
                      <a:pPr algn="l" rtl="0" fontAlgn="ctr"/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707194"/>
                  </a:ext>
                </a:extLst>
              </a:tr>
              <a:tr h="1523216">
                <a:tc>
                  <a:txBody>
                    <a:bodyPr/>
                    <a:lstStyle/>
                    <a:p>
                      <a:pPr algn="l" rtl="0" fontAlgn="ctr"/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4336453"/>
                  </a:ext>
                </a:extLst>
              </a:tr>
            </a:tbl>
          </a:graphicData>
        </a:graphic>
      </p:graphicFrame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6EB1B985-A76B-E349-B7D8-1250F77C9D25}"/>
              </a:ext>
            </a:extLst>
          </p:cNvPr>
          <p:cNvCxnSpPr>
            <a:cxnSpLocks/>
          </p:cNvCxnSpPr>
          <p:nvPr/>
        </p:nvCxnSpPr>
        <p:spPr>
          <a:xfrm>
            <a:off x="1012540" y="3672758"/>
            <a:ext cx="3037896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303D4791-836B-5640-AA8F-541A9BFE915F}"/>
              </a:ext>
            </a:extLst>
          </p:cNvPr>
          <p:cNvCxnSpPr>
            <a:cxnSpLocks/>
          </p:cNvCxnSpPr>
          <p:nvPr/>
        </p:nvCxnSpPr>
        <p:spPr>
          <a:xfrm>
            <a:off x="1012540" y="1296494"/>
            <a:ext cx="3037896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7041456D-87CF-1945-8BA2-69C81E1308B2}"/>
              </a:ext>
            </a:extLst>
          </p:cNvPr>
          <p:cNvCxnSpPr>
            <a:cxnSpLocks/>
          </p:cNvCxnSpPr>
          <p:nvPr/>
        </p:nvCxnSpPr>
        <p:spPr>
          <a:xfrm>
            <a:off x="1088752" y="25707206"/>
            <a:ext cx="3037896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14BFFE9-674E-9C42-986E-88C4322FF1BC}"/>
              </a:ext>
            </a:extLst>
          </p:cNvPr>
          <p:cNvSpPr/>
          <p:nvPr/>
        </p:nvSpPr>
        <p:spPr>
          <a:xfrm>
            <a:off x="504281" y="26855"/>
            <a:ext cx="223304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5400" dirty="0">
                <a:latin typeface="Times New Roman" panose="02020603050405020304" pitchFamily="18" charset="0"/>
                <a:ea typeface="ＭＳ Ｐ明朝" pitchFamily="18" charset="-128"/>
                <a:cs typeface="Times New Roman" panose="02020603050405020304" pitchFamily="18" charset="0"/>
              </a:rPr>
              <a:t>Table 2</a:t>
            </a:r>
            <a:endParaRPr lang="ja-JP" altLang="en-US" sz="5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3759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E44611CC-CFBA-C246-B44F-A5592ED7D3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622143"/>
              </p:ext>
            </p:extLst>
          </p:nvPr>
        </p:nvGraphicFramePr>
        <p:xfrm>
          <a:off x="1008337" y="3240707"/>
          <a:ext cx="30243358" cy="319198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856984">
                  <a:extLst>
                    <a:ext uri="{9D8B030D-6E8A-4147-A177-3AD203B41FA5}">
                      <a16:colId xmlns:a16="http://schemas.microsoft.com/office/drawing/2014/main" val="361059416"/>
                    </a:ext>
                  </a:extLst>
                </a:gridCol>
                <a:gridCol w="3816424">
                  <a:extLst>
                    <a:ext uri="{9D8B030D-6E8A-4147-A177-3AD203B41FA5}">
                      <a16:colId xmlns:a16="http://schemas.microsoft.com/office/drawing/2014/main" val="2316348873"/>
                    </a:ext>
                  </a:extLst>
                </a:gridCol>
                <a:gridCol w="25400">
                  <a:extLst>
                    <a:ext uri="{9D8B030D-6E8A-4147-A177-3AD203B41FA5}">
                      <a16:colId xmlns:a16="http://schemas.microsoft.com/office/drawing/2014/main" val="198528326"/>
                    </a:ext>
                  </a:extLst>
                </a:gridCol>
                <a:gridCol w="3039872">
                  <a:extLst>
                    <a:ext uri="{9D8B030D-6E8A-4147-A177-3AD203B41FA5}">
                      <a16:colId xmlns:a16="http://schemas.microsoft.com/office/drawing/2014/main" val="2396700912"/>
                    </a:ext>
                  </a:extLst>
                </a:gridCol>
                <a:gridCol w="3039872">
                  <a:extLst>
                    <a:ext uri="{9D8B030D-6E8A-4147-A177-3AD203B41FA5}">
                      <a16:colId xmlns:a16="http://schemas.microsoft.com/office/drawing/2014/main" val="2396045219"/>
                    </a:ext>
                  </a:extLst>
                </a:gridCol>
                <a:gridCol w="3039872">
                  <a:extLst>
                    <a:ext uri="{9D8B030D-6E8A-4147-A177-3AD203B41FA5}">
                      <a16:colId xmlns:a16="http://schemas.microsoft.com/office/drawing/2014/main" val="1473603436"/>
                    </a:ext>
                  </a:extLst>
                </a:gridCol>
                <a:gridCol w="25400">
                  <a:extLst>
                    <a:ext uri="{9D8B030D-6E8A-4147-A177-3AD203B41FA5}">
                      <a16:colId xmlns:a16="http://schemas.microsoft.com/office/drawing/2014/main" val="405508193"/>
                    </a:ext>
                  </a:extLst>
                </a:gridCol>
                <a:gridCol w="3166954">
                  <a:extLst>
                    <a:ext uri="{9D8B030D-6E8A-4147-A177-3AD203B41FA5}">
                      <a16:colId xmlns:a16="http://schemas.microsoft.com/office/drawing/2014/main" val="599749488"/>
                    </a:ext>
                  </a:extLst>
                </a:gridCol>
                <a:gridCol w="2616290">
                  <a:extLst>
                    <a:ext uri="{9D8B030D-6E8A-4147-A177-3AD203B41FA5}">
                      <a16:colId xmlns:a16="http://schemas.microsoft.com/office/drawing/2014/main" val="2982467534"/>
                    </a:ext>
                  </a:extLst>
                </a:gridCol>
                <a:gridCol w="2616290">
                  <a:extLst>
                    <a:ext uri="{9D8B030D-6E8A-4147-A177-3AD203B41FA5}">
                      <a16:colId xmlns:a16="http://schemas.microsoft.com/office/drawing/2014/main" val="1930662511"/>
                    </a:ext>
                  </a:extLst>
                </a:gridCol>
              </a:tblGrid>
              <a:tr h="2451547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Variable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MVR </a:t>
                      </a:r>
                    </a:p>
                    <a:p>
                      <a:pPr algn="ctr" fontAlgn="ctr"/>
                      <a:r>
                        <a:rPr lang="en-US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(n=55)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First-time MVR</a:t>
                      </a:r>
                    </a:p>
                    <a:p>
                      <a:pPr algn="ctr" fontAlgn="ctr"/>
                      <a:r>
                        <a:rPr 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(n=37)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Redo MVR</a:t>
                      </a:r>
                    </a:p>
                    <a:p>
                      <a:pPr algn="ctr" fontAlgn="ctr"/>
                      <a:r>
                        <a:rPr 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(n</a:t>
                      </a:r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=</a:t>
                      </a:r>
                      <a:r>
                        <a:rPr 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18)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P value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Age ≥80</a:t>
                      </a:r>
                    </a:p>
                    <a:p>
                      <a:pPr algn="ctr" fontAlgn="ctr"/>
                      <a:r>
                        <a:rPr 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(n=10)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Age &lt;80</a:t>
                      </a:r>
                    </a:p>
                    <a:p>
                      <a:pPr algn="ctr" fontAlgn="ctr"/>
                      <a:r>
                        <a:rPr 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(n=45)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P value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4530890"/>
                  </a:ext>
                </a:extLst>
              </a:tr>
              <a:tr h="196455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In-hospital mortality, n (%)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 (2)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1 (6)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0.48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 (2)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0.63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0357241"/>
                  </a:ext>
                </a:extLst>
              </a:tr>
              <a:tr h="196455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Intensive care unit stay, days (median, IQR)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3 (2-4)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3 (2-4)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3 (2-4.8)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0.66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3 (2.3-4)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3 (2-4)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0.61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4252396"/>
                  </a:ext>
                </a:extLst>
              </a:tr>
              <a:tr h="196455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Hospital stay, days (median, IQR)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11 (8.8-18)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10 (8-18)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11 (10-16)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0.69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16.5 (13-33)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10 (8-15.8)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0.01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7032682"/>
                  </a:ext>
                </a:extLst>
              </a:tr>
              <a:tr h="196455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Ventilation duration, hours (median ± SD)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9±15.8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8.3</a:t>
                      </a:r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±5.2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11.5</a:t>
                      </a:r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±5.6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0.25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16 (12.5-18)</a:t>
                      </a:r>
                    </a:p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8 (6-12)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0.003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3772338"/>
                  </a:ext>
                </a:extLst>
              </a:tr>
              <a:tr h="196455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Blood transfusion (intra or post op), n (%)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27 (49)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14 (38)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13 (72)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0.017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1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8 (80)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19 (42)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0.03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2214965"/>
                  </a:ext>
                </a:extLst>
              </a:tr>
              <a:tr h="196455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Left ventricle free wall rupture</a:t>
                      </a:r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, n (%)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−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  <a:cs typeface="+mn-cs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−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5219089"/>
                  </a:ext>
                </a:extLst>
              </a:tr>
              <a:tr h="196455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Low cardiac output syndrome, n (%)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0</a:t>
                      </a:r>
                      <a:endParaRPr kumimoji="1" lang="en-US" altLang="ja-JP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  <a:cs typeface="+mn-cs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−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  <a:cs typeface="+mn-cs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0</a:t>
                      </a:r>
                      <a:endParaRPr kumimoji="1" lang="en-US" altLang="ja-JP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  <a:cs typeface="+mn-cs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−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9826469"/>
                  </a:ext>
                </a:extLst>
              </a:tr>
              <a:tr h="196455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Re-exploration, n (%)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 (2)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1 (6)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0.48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 (2)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0.63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2677929"/>
                  </a:ext>
                </a:extLst>
              </a:tr>
              <a:tr h="196455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Respiratory insufficiency, n (%)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2 (4)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 (3)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1(6)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0.60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  <a:cs typeface="+mn-cs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2 (20)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0.002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4217643"/>
                  </a:ext>
                </a:extLst>
              </a:tr>
              <a:tr h="196455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Gastrointestinal bleeding, n (%)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−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  <a:cs typeface="+mn-cs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−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6980693"/>
                  </a:ext>
                </a:extLst>
              </a:tr>
              <a:tr h="196455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Temporary renal replacement therapy, </a:t>
                      </a:r>
                    </a:p>
                    <a:p>
                      <a:pPr algn="l" rtl="0" fontAlgn="ctr"/>
                      <a:r>
                        <a:rPr lang="en-US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n (%)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2 (4)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2 (11)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0.039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3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  <a:cs typeface="+mn-cs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2 (4)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0.49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5521026"/>
                  </a:ext>
                </a:extLst>
              </a:tr>
              <a:tr h="196455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Cerebral vascular accident, n (%)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−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  <a:cs typeface="+mn-cs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−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5551063"/>
                  </a:ext>
                </a:extLst>
              </a:tr>
              <a:tr h="196455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Wound complication, n (%)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2 (4)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 (3)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 (6)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0.60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  <a:cs typeface="+mn-cs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2 (4)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0.49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4988876"/>
                  </a:ext>
                </a:extLst>
              </a:tr>
              <a:tr h="196455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Complete atrioventricular block, n (%)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−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  <a:cs typeface="+mn-cs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−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2219785"/>
                  </a:ext>
                </a:extLst>
              </a:tr>
              <a:tr h="196455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New onset postoperative atrial fibrillation, n (%)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36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7 (13)</a:t>
                      </a:r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ja-JP" sz="36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6 (16)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 (6)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0.27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  <a:cs typeface="+mn-cs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2 (20)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5 (11)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  <a:cs typeface="+mn-cs"/>
                        </a:rPr>
                        <a:t>0.45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2873900"/>
                  </a:ext>
                </a:extLst>
              </a:tr>
            </a:tbl>
          </a:graphicData>
        </a:graphic>
      </p:graphicFrame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5198F197-34F2-0F46-8CC8-E47B0CC83290}"/>
              </a:ext>
            </a:extLst>
          </p:cNvPr>
          <p:cNvCxnSpPr>
            <a:cxnSpLocks/>
          </p:cNvCxnSpPr>
          <p:nvPr/>
        </p:nvCxnSpPr>
        <p:spPr>
          <a:xfrm>
            <a:off x="1012540" y="35111661"/>
            <a:ext cx="3037896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A321C3C1-AD3C-3A4E-B7D4-48758B8B9879}"/>
              </a:ext>
            </a:extLst>
          </p:cNvPr>
          <p:cNvCxnSpPr>
            <a:cxnSpLocks/>
          </p:cNvCxnSpPr>
          <p:nvPr/>
        </p:nvCxnSpPr>
        <p:spPr>
          <a:xfrm>
            <a:off x="872728" y="5688978"/>
            <a:ext cx="3037896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87F785B4-57D3-C344-84CD-CDC80240B07F}"/>
              </a:ext>
            </a:extLst>
          </p:cNvPr>
          <p:cNvCxnSpPr>
            <a:cxnSpLocks/>
          </p:cNvCxnSpPr>
          <p:nvPr/>
        </p:nvCxnSpPr>
        <p:spPr>
          <a:xfrm>
            <a:off x="872728" y="3079675"/>
            <a:ext cx="3037896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D453FB4-BAF5-DA4A-9E67-DA2AF492B91A}"/>
              </a:ext>
            </a:extLst>
          </p:cNvPr>
          <p:cNvSpPr/>
          <p:nvPr/>
        </p:nvSpPr>
        <p:spPr>
          <a:xfrm>
            <a:off x="504281" y="26855"/>
            <a:ext cx="223304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5400" dirty="0">
                <a:latin typeface="Times New Roman" panose="02020603050405020304" pitchFamily="18" charset="0"/>
                <a:ea typeface="ＭＳ Ｐ明朝" pitchFamily="18" charset="-128"/>
                <a:cs typeface="Times New Roman" panose="02020603050405020304" pitchFamily="18" charset="0"/>
              </a:rPr>
              <a:t>Table 3</a:t>
            </a:r>
            <a:endParaRPr lang="ja-JP" altLang="en-US" sz="5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5650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3777782"/>
              </p:ext>
            </p:extLst>
          </p:nvPr>
        </p:nvGraphicFramePr>
        <p:xfrm>
          <a:off x="1584401" y="4608861"/>
          <a:ext cx="29673147" cy="434568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831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139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139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139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5628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Variable</a:t>
                      </a:r>
                      <a:endParaRPr lang="ja-JP" altLang="en-US" sz="44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  <a:p>
                      <a:pPr algn="l" fontAlgn="ctr"/>
                      <a:endParaRPr lang="ja-JP" altLang="en-US" sz="44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44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Hospital mortality or prolonged </a:t>
                      </a:r>
                    </a:p>
                    <a:p>
                      <a:pPr algn="ctr" fontAlgn="ctr"/>
                      <a:r>
                        <a:rPr lang="en-US" sz="44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hospital stay &gt;30 days (n=8) </a:t>
                      </a:r>
                      <a:endParaRPr lang="en-US" sz="44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43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4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P </a:t>
                      </a:r>
                      <a:r>
                        <a:rPr lang="en-US" altLang="ja-JP" sz="44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value</a:t>
                      </a:r>
                      <a:endParaRPr lang="ja-JP" altLang="en-US" sz="44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6284">
                <a:tc>
                  <a:txBody>
                    <a:bodyPr/>
                    <a:lstStyle/>
                    <a:p>
                      <a:pPr algn="l" fontAlgn="ctr"/>
                      <a:endParaRPr lang="ja-JP" altLang="en-US" sz="44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Yes (n=8)</a:t>
                      </a:r>
                    </a:p>
                    <a:p>
                      <a:pPr algn="ctr" fontAlgn="ctr"/>
                      <a:r>
                        <a:rPr lang="en-US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(14.5%)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No (n=47)</a:t>
                      </a:r>
                    </a:p>
                    <a:p>
                      <a:pPr algn="ctr" fontAlgn="ctr"/>
                      <a:r>
                        <a:rPr lang="en-US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(85.5%)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44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4323238"/>
                  </a:ext>
                </a:extLst>
              </a:tr>
              <a:tr h="2556284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44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Mean age, years ± SD</a:t>
                      </a:r>
                      <a:endParaRPr lang="en-US" sz="44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64.5</a:t>
                      </a:r>
                      <a:r>
                        <a:rPr lang="en-US" altLang="ja-JP" sz="44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±20.7</a:t>
                      </a:r>
                      <a:endParaRPr lang="en-US" altLang="ja-JP" sz="44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71.8</a:t>
                      </a:r>
                      <a:r>
                        <a:rPr lang="en-US" altLang="ja-JP" sz="44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±9.5</a:t>
                      </a:r>
                      <a:endParaRPr lang="en-US" altLang="ja-JP" sz="44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0.11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8948716"/>
                  </a:ext>
                </a:extLst>
              </a:tr>
              <a:tr h="25562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Age &gt;80 years</a:t>
                      </a:r>
                      <a:r>
                        <a:rPr lang="en-US" altLang="ja-JP" sz="44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, n (%)</a:t>
                      </a:r>
                      <a:endParaRPr lang="en-US" sz="44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 3 (63)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7 (15)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0.12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8060529"/>
                  </a:ext>
                </a:extLst>
              </a:tr>
              <a:tr h="25562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Female, n (%)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3 (38)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33 (70)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0.07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9971606"/>
                  </a:ext>
                </a:extLst>
              </a:tr>
              <a:tr h="25562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4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NYHA</a:t>
                      </a:r>
                      <a:r>
                        <a:rPr lang="en-US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 III or IV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4 (50)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12 (16)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0.16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2378305"/>
                  </a:ext>
                </a:extLst>
              </a:tr>
              <a:tr h="25562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Congestive heart failure, n (%)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4 (50)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11 (23)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0.12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7741512"/>
                  </a:ext>
                </a:extLst>
              </a:tr>
              <a:tr h="25562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Chronic kidney disease, n (%)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4 (50)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9 (19)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0.07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863396"/>
                  </a:ext>
                </a:extLst>
              </a:tr>
              <a:tr h="255628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44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Atrial fibrillation, n (%)</a:t>
                      </a:r>
                      <a:endParaRPr lang="en-US" altLang="ja-JP" sz="44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 (13)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19 (40)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0.13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7842318"/>
                  </a:ext>
                </a:extLst>
              </a:tr>
              <a:tr h="25562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Pre-operative LV EF</a:t>
                      </a:r>
                      <a:r>
                        <a:rPr lang="en-US" altLang="ja-JP" sz="44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, % (mean ± SD)</a:t>
                      </a:r>
                      <a:endParaRPr lang="en-US" sz="44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64.5</a:t>
                      </a:r>
                      <a:r>
                        <a:rPr lang="en-US" altLang="ja-JP" sz="44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±9.3</a:t>
                      </a:r>
                      <a:endParaRPr lang="en-US" altLang="ja-JP" sz="44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60.0</a:t>
                      </a:r>
                      <a:r>
                        <a:rPr lang="en-US" altLang="ja-JP" sz="44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±12.2</a:t>
                      </a:r>
                      <a:endParaRPr lang="en-US" altLang="ja-JP" sz="44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0.33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0123319"/>
                  </a:ext>
                </a:extLst>
              </a:tr>
              <a:tr h="25562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Pre-operative LV EF &lt;40%</a:t>
                      </a:r>
                      <a:r>
                        <a:rPr lang="en-US" altLang="ja-JP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, n (%)</a:t>
                      </a:r>
                      <a:endParaRPr lang="en-US" sz="44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3 (6)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0.46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4106028"/>
                  </a:ext>
                </a:extLst>
              </a:tr>
              <a:tr h="2556284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4400" u="none" strike="noStrike" dirty="0" err="1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EuroSCORE</a:t>
                      </a:r>
                      <a:r>
                        <a:rPr lang="en-US" altLang="ja-JP" sz="44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 II, % (mean ± SD)</a:t>
                      </a:r>
                      <a:endParaRPr lang="en-US" sz="44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44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7.92±4.3</a:t>
                      </a:r>
                      <a:endParaRPr lang="en-US" altLang="ja-JP" sz="44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44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5.08±5.5</a:t>
                      </a:r>
                      <a:endParaRPr lang="en-US" altLang="ja-JP" sz="44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0.17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0850232"/>
                  </a:ext>
                </a:extLst>
              </a:tr>
              <a:tr h="25562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Infective endocarditis</a:t>
                      </a:r>
                      <a:r>
                        <a:rPr lang="en-US" altLang="ja-JP" sz="44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, n (%)</a:t>
                      </a:r>
                      <a:endParaRPr lang="en-US" sz="44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4 (50)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4 (9)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4400" b="1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0.002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4743028"/>
                  </a:ext>
                </a:extLst>
              </a:tr>
              <a:tr h="25562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Previous cardiac surgery</a:t>
                      </a:r>
                      <a:r>
                        <a:rPr lang="en-US" altLang="ja-JP" sz="44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, n (%)</a:t>
                      </a:r>
                      <a:endParaRPr lang="en-US" sz="44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4 (50)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14 (30)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0.26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2043417"/>
                  </a:ext>
                </a:extLst>
              </a:tr>
              <a:tr h="25562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Concomitant procedure</a:t>
                      </a:r>
                      <a:r>
                        <a:rPr lang="en-US" altLang="ja-JP" sz="44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, n (%)</a:t>
                      </a:r>
                      <a:r>
                        <a:rPr lang="en-US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 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4( 50)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21 (45)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0.78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7566741"/>
                  </a:ext>
                </a:extLst>
              </a:tr>
              <a:tr h="2556284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44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Tricuspid valve procedure, n (%)</a:t>
                      </a:r>
                      <a:r>
                        <a:rPr lang="en-US" altLang="ja-JP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 </a:t>
                      </a:r>
                      <a:endParaRPr lang="en-US" sz="44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44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2 (25)</a:t>
                      </a:r>
                      <a:endParaRPr lang="en-US" altLang="ja-JP" sz="44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44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9 (19)</a:t>
                      </a:r>
                      <a:endParaRPr lang="en-US" altLang="ja-JP" sz="44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0.70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56284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44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Mechanical valve replacement, n (%)</a:t>
                      </a:r>
                      <a:r>
                        <a:rPr lang="en-US" altLang="ja-JP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 </a:t>
                      </a:r>
                      <a:endParaRPr lang="en-US" sz="44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44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2 (25)</a:t>
                      </a:r>
                      <a:endParaRPr lang="en-US" altLang="ja-JP" sz="44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44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5 (11)</a:t>
                      </a:r>
                      <a:endParaRPr lang="en-US" altLang="ja-JP" sz="44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0.26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AC0F0BA8-E877-504E-9AAD-590E64C30CE3}"/>
              </a:ext>
            </a:extLst>
          </p:cNvPr>
          <p:cNvCxnSpPr>
            <a:cxnSpLocks/>
          </p:cNvCxnSpPr>
          <p:nvPr/>
        </p:nvCxnSpPr>
        <p:spPr>
          <a:xfrm>
            <a:off x="878578" y="9793438"/>
            <a:ext cx="3037896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9868CDFC-16BC-9E41-80CD-10CEF50D18ED}"/>
              </a:ext>
            </a:extLst>
          </p:cNvPr>
          <p:cNvCxnSpPr>
            <a:cxnSpLocks/>
          </p:cNvCxnSpPr>
          <p:nvPr/>
        </p:nvCxnSpPr>
        <p:spPr>
          <a:xfrm flipV="1">
            <a:off x="521462" y="48002654"/>
            <a:ext cx="31093199" cy="630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5F5A6C2C-12DF-0244-BAE6-33A76F0C58B8}"/>
              </a:ext>
            </a:extLst>
          </p:cNvPr>
          <p:cNvCxnSpPr>
            <a:cxnSpLocks/>
          </p:cNvCxnSpPr>
          <p:nvPr/>
        </p:nvCxnSpPr>
        <p:spPr>
          <a:xfrm>
            <a:off x="14689857" y="7129142"/>
            <a:ext cx="1123324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B6BA9168-812B-2549-A2A1-9BA08302BDA4}"/>
              </a:ext>
            </a:extLst>
          </p:cNvPr>
          <p:cNvCxnSpPr>
            <a:cxnSpLocks/>
          </p:cNvCxnSpPr>
          <p:nvPr/>
        </p:nvCxnSpPr>
        <p:spPr>
          <a:xfrm>
            <a:off x="878578" y="3960790"/>
            <a:ext cx="3037896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15110D23-D783-5843-BCF0-8A0ACEAED185}"/>
              </a:ext>
            </a:extLst>
          </p:cNvPr>
          <p:cNvSpPr/>
          <p:nvPr/>
        </p:nvSpPr>
        <p:spPr>
          <a:xfrm>
            <a:off x="504281" y="26855"/>
            <a:ext cx="223304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5400" dirty="0">
                <a:latin typeface="Times New Roman" panose="02020603050405020304" pitchFamily="18" charset="0"/>
                <a:ea typeface="ＭＳ Ｐ明朝" pitchFamily="18" charset="-128"/>
                <a:cs typeface="Times New Roman" panose="02020603050405020304" pitchFamily="18" charset="0"/>
              </a:rPr>
              <a:t>Table 4</a:t>
            </a:r>
            <a:endParaRPr lang="ja-JP" altLang="en-US" sz="5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46927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E99581DB-E15F-724E-A798-DF33730F49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9217364"/>
              </p:ext>
            </p:extLst>
          </p:nvPr>
        </p:nvGraphicFramePr>
        <p:xfrm>
          <a:off x="792313" y="7747995"/>
          <a:ext cx="30819424" cy="161749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88101">
                  <a:extLst>
                    <a:ext uri="{9D8B030D-6E8A-4147-A177-3AD203B41FA5}">
                      <a16:colId xmlns:a16="http://schemas.microsoft.com/office/drawing/2014/main" val="2966979356"/>
                    </a:ext>
                  </a:extLst>
                </a:gridCol>
                <a:gridCol w="2124467">
                  <a:extLst>
                    <a:ext uri="{9D8B030D-6E8A-4147-A177-3AD203B41FA5}">
                      <a16:colId xmlns:a16="http://schemas.microsoft.com/office/drawing/2014/main" val="2374356943"/>
                    </a:ext>
                  </a:extLst>
                </a:gridCol>
                <a:gridCol w="3096344">
                  <a:extLst>
                    <a:ext uri="{9D8B030D-6E8A-4147-A177-3AD203B41FA5}">
                      <a16:colId xmlns:a16="http://schemas.microsoft.com/office/drawing/2014/main" val="911760637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2735952536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3064031665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325414536"/>
                    </a:ext>
                  </a:extLst>
                </a:gridCol>
                <a:gridCol w="2028859">
                  <a:extLst>
                    <a:ext uri="{9D8B030D-6E8A-4147-A177-3AD203B41FA5}">
                      <a16:colId xmlns:a16="http://schemas.microsoft.com/office/drawing/2014/main" val="1648460066"/>
                    </a:ext>
                  </a:extLst>
                </a:gridCol>
                <a:gridCol w="2147605">
                  <a:extLst>
                    <a:ext uri="{9D8B030D-6E8A-4147-A177-3AD203B41FA5}">
                      <a16:colId xmlns:a16="http://schemas.microsoft.com/office/drawing/2014/main" val="2062774608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3622796426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3217866022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700354027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1583335518"/>
                    </a:ext>
                  </a:extLst>
                </a:gridCol>
                <a:gridCol w="2277079">
                  <a:extLst>
                    <a:ext uri="{9D8B030D-6E8A-4147-A177-3AD203B41FA5}">
                      <a16:colId xmlns:a16="http://schemas.microsoft.com/office/drawing/2014/main" val="3160658375"/>
                    </a:ext>
                  </a:extLst>
                </a:gridCol>
                <a:gridCol w="1611353">
                  <a:extLst>
                    <a:ext uri="{9D8B030D-6E8A-4147-A177-3AD203B41FA5}">
                      <a16:colId xmlns:a16="http://schemas.microsoft.com/office/drawing/2014/main" val="1284148083"/>
                    </a:ext>
                  </a:extLst>
                </a:gridCol>
              </a:tblGrid>
              <a:tr h="209323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Study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Country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Study period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Group (MT/ST)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Participants (male/</a:t>
                      </a:r>
                    </a:p>
                    <a:p>
                      <a:pPr algn="ctr" rtl="0" fontAlgn="ctr"/>
                      <a:r>
                        <a:rPr lang="en-US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female)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Age </a:t>
                      </a:r>
                    </a:p>
                    <a:p>
                      <a:pPr algn="ctr" rtl="0" fontAlgn="ctr"/>
                      <a:r>
                        <a:rPr lang="en-US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(years)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MVP/MVR (%)</a:t>
                      </a:r>
                      <a:endParaRPr lang="en-US" sz="2800" b="1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Mortality events (%)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Stroke events (%)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u="none" strike="noStrike" dirty="0" err="1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RFB</a:t>
                      </a:r>
                      <a:r>
                        <a:rPr lang="en-US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 </a:t>
                      </a:r>
                    </a:p>
                    <a:p>
                      <a:pPr algn="ctr" rtl="0" fontAlgn="ctr"/>
                      <a:r>
                        <a:rPr lang="en-US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events (%)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CPB time (min)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Clamping </a:t>
                      </a:r>
                    </a:p>
                    <a:p>
                      <a:pPr algn="ctr" rtl="0" fontAlgn="ctr"/>
                      <a:r>
                        <a:rPr lang="en-US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time (min)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Conversion to sternotomy (no. of patients)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937589"/>
                  </a:ext>
                </a:extLst>
              </a:tr>
              <a:tr h="128016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Bolotin et al. [16] 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USA 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January 1996–June 2003 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MT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38 (-/-)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68±2 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42/58 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2 (5) 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NA 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NA 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160±65 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NA 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</a:t>
                      </a:r>
                      <a:endParaRPr lang="en-US" altLang="ja-JP" sz="28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794672"/>
                  </a:ext>
                </a:extLst>
              </a:tr>
              <a:tr h="128016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ST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33 (-/-) 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63±2 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9/91 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2(6) 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NA 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NA 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157±54 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NA 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　</a:t>
                      </a:r>
                      <a:endParaRPr lang="ja-JP" altLang="en-US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3997407"/>
                  </a:ext>
                </a:extLst>
              </a:tr>
              <a:tr h="128016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2800" u="none" strike="noStrike" dirty="0" err="1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Hiraoka</a:t>
                      </a:r>
                      <a:r>
                        <a:rPr lang="en-US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 et al. [17] 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Japan 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January 2006–September 2011 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MT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10 (5/5)</a:t>
                      </a:r>
                      <a:endParaRPr lang="en-US" altLang="ja-JP" sz="28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68±15 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0/100 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 (0) 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 (10) 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 (0) 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145±25 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90±7 </a:t>
                      </a:r>
                    </a:p>
                    <a:p>
                      <a:pPr algn="ctr" rtl="0" fontAlgn="ctr"/>
                      <a:r>
                        <a:rPr lang="en-US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(VF-time) 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NA 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707000"/>
                  </a:ext>
                </a:extLst>
              </a:tr>
              <a:tr h="128016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ST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27 (18/9) 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63±15 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0/100 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 (4) 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 (4) 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2 (7) 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135±28 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84±19 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　</a:t>
                      </a:r>
                      <a:endParaRPr lang="ja-JP" altLang="en-US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201678"/>
                  </a:ext>
                </a:extLst>
              </a:tr>
              <a:tr h="128016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2800" u="none" strike="noStrike" dirty="0" err="1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Losenno</a:t>
                      </a:r>
                      <a:r>
                        <a:rPr lang="en-US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 et al. [18] 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Canada 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September 2000–August 2014 </a:t>
                      </a:r>
                    </a:p>
                    <a:p>
                      <a:pPr algn="ctr" fontAlgn="ctr"/>
                      <a:r>
                        <a:rPr lang="ja-JP" altLang="en-US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　</a:t>
                      </a:r>
                      <a:endParaRPr lang="ja-JP" altLang="en-US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MT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40 (28/12) 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68±14 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20/80 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2 (5) 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2 (5) 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 (3) 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201±63 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123±37 </a:t>
                      </a:r>
                    </a:p>
                    <a:p>
                      <a:pPr algn="ctr" rtl="0" fontAlgn="ctr"/>
                      <a:r>
                        <a:rPr lang="en-US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(VF-time) 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</a:t>
                      </a:r>
                      <a:endParaRPr lang="en-US" altLang="ja-JP" sz="28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251853"/>
                  </a:ext>
                </a:extLst>
              </a:tr>
              <a:tr h="128016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r>
                        <a:rPr lang="ja-JP" altLang="en-US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　</a:t>
                      </a:r>
                      <a:endParaRPr lang="ja-JP" altLang="en-US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ST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92 (38/54) 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62±13 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9/91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10 (11) 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2 (2) </a:t>
                      </a:r>
                      <a:endParaRPr lang="en-US" altLang="ja-JP" sz="28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6 (7) 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180±75 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105±46 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　</a:t>
                      </a:r>
                      <a:endParaRPr lang="ja-JP" altLang="en-US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　</a:t>
                      </a:r>
                      <a:endParaRPr lang="ja-JP" altLang="en-US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1569249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Ricci et al. (13) 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Italy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October 1997-January 2007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MT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241 (134/107)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65±11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23/66　(other 11%)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12 (4.9)</a:t>
                      </a:r>
                      <a:endParaRPr lang="en-US" altLang="ja-JP" sz="28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14 (5.8)</a:t>
                      </a:r>
                      <a:endParaRPr lang="en-US" altLang="ja-JP" sz="28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12 (4.9)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117±46 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71±31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</a:t>
                      </a:r>
                      <a:endParaRPr lang="en-US" altLang="ja-JP" sz="28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168954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u="none" strike="noStrike" dirty="0" err="1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Sharony</a:t>
                      </a:r>
                      <a:r>
                        <a:rPr lang="en-US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 et al. </a:t>
                      </a:r>
                      <a:r>
                        <a:rPr lang="en-US" altLang="ja-JP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(14) </a:t>
                      </a:r>
                      <a:r>
                        <a:rPr lang="en-US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 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USA 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1995-2002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MT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100 (-/-)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NA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31/69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5 (5)</a:t>
                      </a:r>
                      <a:endParaRPr lang="en-US" altLang="ja-JP" sz="28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4 (2.5)</a:t>
                      </a:r>
                      <a:endParaRPr lang="en-US" altLang="ja-JP" sz="28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8 (5.0)</a:t>
                      </a:r>
                      <a:endParaRPr lang="en-US" altLang="ja-JP" sz="28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122±2.9 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80±2.3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</a:t>
                      </a:r>
                      <a:endParaRPr lang="en-US" altLang="ja-JP" sz="28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4377734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Thomson et al. </a:t>
                      </a:r>
                      <a:r>
                        <a:rPr lang="en-US" altLang="ja-JP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(15) </a:t>
                      </a:r>
                      <a:r>
                        <a:rPr lang="en-US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 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UK 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1985-2001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MT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125 (33/92)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63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0/100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8 (6.4)</a:t>
                      </a:r>
                      <a:endParaRPr lang="en-US" altLang="ja-JP" sz="28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2 (1.6)</a:t>
                      </a:r>
                      <a:endParaRPr lang="en-US" altLang="ja-JP" sz="28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4 (3.2)</a:t>
                      </a:r>
                      <a:endParaRPr lang="en-US" altLang="ja-JP" sz="28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83.6±</a:t>
                      </a:r>
                    </a:p>
                    <a:p>
                      <a:pPr algn="ctr" rtl="0" fontAlgn="ctr"/>
                      <a:r>
                        <a:rPr lang="en-US" altLang="ja-JP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43.1 </a:t>
                      </a:r>
                      <a:endParaRPr lang="en-US" altLang="ja-JP" sz="28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NA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NA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982440"/>
                  </a:ext>
                </a:extLst>
              </a:tr>
              <a:tr h="128016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Present study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Japan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May 2014-November 2020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MT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18 (9/9)</a:t>
                      </a:r>
                      <a:endParaRPr lang="en-US" altLang="ja-JP" sz="28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68.4±14.6</a:t>
                      </a:r>
                      <a:endParaRPr lang="en-US" altLang="ja-JP" sz="28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0/100</a:t>
                      </a:r>
                      <a:endParaRPr lang="en-US" altLang="ja-JP" sz="28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 (6)</a:t>
                      </a:r>
                      <a:endParaRPr lang="en-US" altLang="ja-JP" sz="28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 (0)</a:t>
                      </a:r>
                      <a:endParaRPr lang="en-US" altLang="ja-JP" sz="28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 (0) </a:t>
                      </a:r>
                      <a:endParaRPr lang="en-US" altLang="ja-JP" sz="28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137±30.7</a:t>
                      </a:r>
                      <a:endParaRPr lang="en-US" altLang="ja-JP" sz="28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96±32.4</a:t>
                      </a:r>
                      <a:endParaRPr lang="en-US" altLang="ja-JP" sz="28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</a:t>
                      </a:r>
                      <a:endParaRPr lang="en-US" altLang="ja-JP" sz="2800" b="0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7597100"/>
                  </a:ext>
                </a:extLst>
              </a:tr>
              <a:tr h="128016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ST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5 (4/1)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68.6±7.8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 </a:t>
                      </a:r>
                      <a:r>
                        <a:rPr lang="en-US" altLang="ja-JP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0/100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 (0)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 (0)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0 (0) 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244±94.2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176±77.6</a:t>
                      </a:r>
                      <a:endParaRPr lang="en-US" altLang="ja-JP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　</a:t>
                      </a:r>
                      <a:endParaRPr lang="ja-JP" altLang="en-US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280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　</a:t>
                      </a:r>
                      <a:endParaRPr lang="ja-JP" altLang="en-US" sz="2800" b="0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4121564"/>
                  </a:ext>
                </a:extLst>
              </a:tr>
            </a:tbl>
          </a:graphicData>
        </a:graphic>
      </p:graphicFrame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6EE97357-C019-F443-A86B-584C217402F2}"/>
              </a:ext>
            </a:extLst>
          </p:cNvPr>
          <p:cNvCxnSpPr>
            <a:cxnSpLocks/>
          </p:cNvCxnSpPr>
          <p:nvPr/>
        </p:nvCxnSpPr>
        <p:spPr>
          <a:xfrm>
            <a:off x="792313" y="7761058"/>
            <a:ext cx="3081942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7B86529C-74D4-F748-A06D-A1362D2E4511}"/>
              </a:ext>
            </a:extLst>
          </p:cNvPr>
          <p:cNvCxnSpPr>
            <a:cxnSpLocks/>
          </p:cNvCxnSpPr>
          <p:nvPr/>
        </p:nvCxnSpPr>
        <p:spPr>
          <a:xfrm>
            <a:off x="792313" y="9793438"/>
            <a:ext cx="3081942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F65A34B8-285E-0045-B195-8C0609CBC5B3}"/>
              </a:ext>
            </a:extLst>
          </p:cNvPr>
          <p:cNvCxnSpPr>
            <a:cxnSpLocks/>
          </p:cNvCxnSpPr>
          <p:nvPr/>
        </p:nvCxnSpPr>
        <p:spPr>
          <a:xfrm>
            <a:off x="792313" y="23834998"/>
            <a:ext cx="3081942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6327F5B8-E967-974C-8FCC-9233FA9ACF7D}"/>
              </a:ext>
            </a:extLst>
          </p:cNvPr>
          <p:cNvCxnSpPr>
            <a:cxnSpLocks/>
          </p:cNvCxnSpPr>
          <p:nvPr/>
        </p:nvCxnSpPr>
        <p:spPr>
          <a:xfrm>
            <a:off x="792313" y="21386726"/>
            <a:ext cx="30819424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8FBADC2B-B722-AE48-85F5-D58B460BA039}"/>
              </a:ext>
            </a:extLst>
          </p:cNvPr>
          <p:cNvCxnSpPr>
            <a:cxnSpLocks/>
          </p:cNvCxnSpPr>
          <p:nvPr/>
        </p:nvCxnSpPr>
        <p:spPr>
          <a:xfrm>
            <a:off x="648297" y="20018574"/>
            <a:ext cx="30819424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938BF9C8-031F-6246-A4E5-8B275EA67426}"/>
              </a:ext>
            </a:extLst>
          </p:cNvPr>
          <p:cNvCxnSpPr>
            <a:cxnSpLocks/>
          </p:cNvCxnSpPr>
          <p:nvPr/>
        </p:nvCxnSpPr>
        <p:spPr>
          <a:xfrm>
            <a:off x="648297" y="18794438"/>
            <a:ext cx="30819424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A219B0FC-AAE8-BF41-8728-30E6E7A6FAA6}"/>
              </a:ext>
            </a:extLst>
          </p:cNvPr>
          <p:cNvCxnSpPr>
            <a:cxnSpLocks/>
          </p:cNvCxnSpPr>
          <p:nvPr/>
        </p:nvCxnSpPr>
        <p:spPr>
          <a:xfrm>
            <a:off x="648297" y="17498294"/>
            <a:ext cx="30819424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4E868843-CDD1-6143-9620-E528E13A4825}"/>
              </a:ext>
            </a:extLst>
          </p:cNvPr>
          <p:cNvCxnSpPr>
            <a:cxnSpLocks/>
          </p:cNvCxnSpPr>
          <p:nvPr/>
        </p:nvCxnSpPr>
        <p:spPr>
          <a:xfrm>
            <a:off x="792313" y="14978014"/>
            <a:ext cx="30819424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355C0461-324B-BE47-B894-1D80851B6BA7}"/>
              </a:ext>
            </a:extLst>
          </p:cNvPr>
          <p:cNvCxnSpPr>
            <a:cxnSpLocks/>
          </p:cNvCxnSpPr>
          <p:nvPr/>
        </p:nvCxnSpPr>
        <p:spPr>
          <a:xfrm>
            <a:off x="792313" y="12385726"/>
            <a:ext cx="30819424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FA3F3AD1-8695-1C43-8D9B-EDD5E439F973}"/>
              </a:ext>
            </a:extLst>
          </p:cNvPr>
          <p:cNvSpPr/>
          <p:nvPr/>
        </p:nvSpPr>
        <p:spPr>
          <a:xfrm>
            <a:off x="504281" y="26855"/>
            <a:ext cx="223304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5400" dirty="0">
                <a:latin typeface="Times New Roman" panose="02020603050405020304" pitchFamily="18" charset="0"/>
                <a:ea typeface="ＭＳ Ｐ明朝" pitchFamily="18" charset="-128"/>
                <a:cs typeface="Times New Roman" panose="02020603050405020304" pitchFamily="18" charset="0"/>
              </a:rPr>
              <a:t>Table 5</a:t>
            </a:r>
            <a:endParaRPr lang="ja-JP" altLang="en-US" sz="5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3728971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3211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8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3211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8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17498</TotalTime>
  <Words>2161</Words>
  <Application>Microsoft Macintosh PowerPoint</Application>
  <PresentationFormat>ユーザー設定</PresentationFormat>
  <Paragraphs>687</Paragraphs>
  <Slides>5</Slides>
  <Notes>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9" baseType="lpstr">
      <vt:lpstr>Hiragino Kaku Gothic Pro W3</vt:lpstr>
      <vt:lpstr>Arial</vt:lpstr>
      <vt:lpstr>Times New Roman</vt:lpstr>
      <vt:lpstr>標準デザイン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超音波センター</dc:creator>
  <cp:lastModifiedBy>中山 泰介</cp:lastModifiedBy>
  <cp:revision>525</cp:revision>
  <cp:lastPrinted>2015-10-08T06:10:04Z</cp:lastPrinted>
  <dcterms:created xsi:type="dcterms:W3CDTF">2008-03-14T10:14:45Z</dcterms:created>
  <dcterms:modified xsi:type="dcterms:W3CDTF">2021-06-24T15:10:53Z</dcterms:modified>
</cp:coreProperties>
</file>