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9" r:id="rId3"/>
    <p:sldId id="260" r:id="rId4"/>
    <p:sldId id="261" r:id="rId5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>
        <p:scale>
          <a:sx n="100" d="100"/>
          <a:sy n="100" d="100"/>
        </p:scale>
        <p:origin x="1651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B937-CACB-4A53-95C3-805BA64C9672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EFE6-FA48-4688-95D0-6CC527514F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440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B937-CACB-4A53-95C3-805BA64C9672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EFE6-FA48-4688-95D0-6CC527514F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9246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B937-CACB-4A53-95C3-805BA64C9672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EFE6-FA48-4688-95D0-6CC527514F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6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B937-CACB-4A53-95C3-805BA64C9672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EFE6-FA48-4688-95D0-6CC527514F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107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B937-CACB-4A53-95C3-805BA64C9672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EFE6-FA48-4688-95D0-6CC527514F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444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B937-CACB-4A53-95C3-805BA64C9672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EFE6-FA48-4688-95D0-6CC527514F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553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B937-CACB-4A53-95C3-805BA64C9672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EFE6-FA48-4688-95D0-6CC527514F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686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B937-CACB-4A53-95C3-805BA64C9672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EFE6-FA48-4688-95D0-6CC527514F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843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B937-CACB-4A53-95C3-805BA64C9672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EFE6-FA48-4688-95D0-6CC527514F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9726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B937-CACB-4A53-95C3-805BA64C9672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EFE6-FA48-4688-95D0-6CC527514F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43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B937-CACB-4A53-95C3-805BA64C9672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EFE6-FA48-4688-95D0-6CC527514F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008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3B937-CACB-4A53-95C3-805BA64C9672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6EFE6-FA48-4688-95D0-6CC527514F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174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7" Type="http://schemas.openxmlformats.org/officeDocument/2006/relationships/image" Target="../media/image12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702" y="555209"/>
            <a:ext cx="2989519" cy="2701521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1219" y="555209"/>
            <a:ext cx="2917514" cy="2701521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0" y="0"/>
            <a:ext cx="2706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 S1</a:t>
            </a:r>
            <a:endParaRPr kumimoji="1" lang="ja-JP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702" y="3256730"/>
            <a:ext cx="2989519" cy="2701521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1221" y="3256729"/>
            <a:ext cx="2917514" cy="2701521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1219" y="5958250"/>
            <a:ext cx="2917514" cy="2701521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700" y="5958250"/>
            <a:ext cx="2989519" cy="2701521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>
            <a:off x="449116" y="715560"/>
            <a:ext cx="20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49575" y="340566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468818" y="340566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461217" y="71556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463078" y="6050602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95440" y="605060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グループ化 35"/>
          <p:cNvGrpSpPr/>
          <p:nvPr/>
        </p:nvGrpSpPr>
        <p:grpSpPr>
          <a:xfrm>
            <a:off x="1547237" y="478310"/>
            <a:ext cx="1122503" cy="353760"/>
            <a:chOff x="1471037" y="622216"/>
            <a:chExt cx="1122503" cy="353760"/>
          </a:xfrm>
        </p:grpSpPr>
        <p:sp>
          <p:nvSpPr>
            <p:cNvPr id="26" name="テキスト ボックス 25"/>
            <p:cNvSpPr txBox="1"/>
            <p:nvPr/>
          </p:nvSpPr>
          <p:spPr>
            <a:xfrm>
              <a:off x="1561921" y="622216"/>
              <a:ext cx="8691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100" i="1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0.5481</a:t>
              </a:r>
              <a:endParaRPr kumimoji="1" lang="ja-JP" alt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1471037" y="843768"/>
              <a:ext cx="1122503" cy="132208"/>
              <a:chOff x="1658938" y="1619502"/>
              <a:chExt cx="1169987" cy="158512"/>
            </a:xfrm>
          </p:grpSpPr>
          <p:cxnSp>
            <p:nvCxnSpPr>
              <p:cNvPr id="33" name="直線コネクタ 32"/>
              <p:cNvCxnSpPr/>
              <p:nvPr/>
            </p:nvCxnSpPr>
            <p:spPr>
              <a:xfrm>
                <a:off x="1658938" y="1625879"/>
                <a:ext cx="116998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直線コネクタ 33"/>
              <p:cNvCxnSpPr/>
              <p:nvPr/>
            </p:nvCxnSpPr>
            <p:spPr>
              <a:xfrm>
                <a:off x="2825404" y="1619502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直線コネクタ 34"/>
              <p:cNvCxnSpPr/>
              <p:nvPr/>
            </p:nvCxnSpPr>
            <p:spPr>
              <a:xfrm>
                <a:off x="1658938" y="1625099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7" name="グループ化 36"/>
          <p:cNvGrpSpPr/>
          <p:nvPr/>
        </p:nvGrpSpPr>
        <p:grpSpPr>
          <a:xfrm>
            <a:off x="4515176" y="473642"/>
            <a:ext cx="1122503" cy="353760"/>
            <a:chOff x="1471037" y="622216"/>
            <a:chExt cx="1122503" cy="353760"/>
          </a:xfrm>
        </p:grpSpPr>
        <p:sp>
          <p:nvSpPr>
            <p:cNvPr id="38" name="テキスト ボックス 37"/>
            <p:cNvSpPr txBox="1"/>
            <p:nvPr/>
          </p:nvSpPr>
          <p:spPr>
            <a:xfrm>
              <a:off x="1561921" y="622216"/>
              <a:ext cx="8691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100" i="1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0.1485</a:t>
              </a:r>
              <a:endParaRPr kumimoji="1" lang="ja-JP" alt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9" name="グループ化 38"/>
            <p:cNvGrpSpPr/>
            <p:nvPr/>
          </p:nvGrpSpPr>
          <p:grpSpPr>
            <a:xfrm>
              <a:off x="1471037" y="843768"/>
              <a:ext cx="1122503" cy="132208"/>
              <a:chOff x="1658938" y="1619502"/>
              <a:chExt cx="1169987" cy="158512"/>
            </a:xfrm>
          </p:grpSpPr>
          <p:cxnSp>
            <p:nvCxnSpPr>
              <p:cNvPr id="40" name="直線コネクタ 39"/>
              <p:cNvCxnSpPr/>
              <p:nvPr/>
            </p:nvCxnSpPr>
            <p:spPr>
              <a:xfrm>
                <a:off x="1658938" y="1625879"/>
                <a:ext cx="116998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直線コネクタ 40"/>
              <p:cNvCxnSpPr/>
              <p:nvPr/>
            </p:nvCxnSpPr>
            <p:spPr>
              <a:xfrm>
                <a:off x="2825404" y="1619502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直線コネクタ 41"/>
              <p:cNvCxnSpPr/>
              <p:nvPr/>
            </p:nvCxnSpPr>
            <p:spPr>
              <a:xfrm>
                <a:off x="1658938" y="1625099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3" name="グループ化 42"/>
          <p:cNvGrpSpPr/>
          <p:nvPr/>
        </p:nvGrpSpPr>
        <p:grpSpPr>
          <a:xfrm>
            <a:off x="1543859" y="3268926"/>
            <a:ext cx="1122503" cy="353760"/>
            <a:chOff x="1471037" y="622216"/>
            <a:chExt cx="1122503" cy="353760"/>
          </a:xfrm>
        </p:grpSpPr>
        <p:sp>
          <p:nvSpPr>
            <p:cNvPr id="44" name="テキスト ボックス 43"/>
            <p:cNvSpPr txBox="1"/>
            <p:nvPr/>
          </p:nvSpPr>
          <p:spPr>
            <a:xfrm>
              <a:off x="1561921" y="622216"/>
              <a:ext cx="8691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100" i="1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0.3205</a:t>
              </a:r>
              <a:endParaRPr kumimoji="1" lang="ja-JP" alt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5" name="グループ化 44"/>
            <p:cNvGrpSpPr/>
            <p:nvPr/>
          </p:nvGrpSpPr>
          <p:grpSpPr>
            <a:xfrm>
              <a:off x="1471037" y="843768"/>
              <a:ext cx="1122503" cy="132208"/>
              <a:chOff x="1658938" y="1619502"/>
              <a:chExt cx="1169987" cy="158512"/>
            </a:xfrm>
          </p:grpSpPr>
          <p:cxnSp>
            <p:nvCxnSpPr>
              <p:cNvPr id="46" name="直線コネクタ 45"/>
              <p:cNvCxnSpPr/>
              <p:nvPr/>
            </p:nvCxnSpPr>
            <p:spPr>
              <a:xfrm>
                <a:off x="1658938" y="1625879"/>
                <a:ext cx="116998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直線コネクタ 46"/>
              <p:cNvCxnSpPr/>
              <p:nvPr/>
            </p:nvCxnSpPr>
            <p:spPr>
              <a:xfrm>
                <a:off x="2825404" y="1619502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直線コネクタ 47"/>
              <p:cNvCxnSpPr/>
              <p:nvPr/>
            </p:nvCxnSpPr>
            <p:spPr>
              <a:xfrm>
                <a:off x="1658938" y="1625099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9" name="グループ化 48"/>
          <p:cNvGrpSpPr/>
          <p:nvPr/>
        </p:nvGrpSpPr>
        <p:grpSpPr>
          <a:xfrm>
            <a:off x="4511798" y="3264258"/>
            <a:ext cx="1122503" cy="353760"/>
            <a:chOff x="1471037" y="622216"/>
            <a:chExt cx="1122503" cy="353760"/>
          </a:xfrm>
        </p:grpSpPr>
        <p:sp>
          <p:nvSpPr>
            <p:cNvPr id="50" name="テキスト ボックス 49"/>
            <p:cNvSpPr txBox="1"/>
            <p:nvPr/>
          </p:nvSpPr>
          <p:spPr>
            <a:xfrm>
              <a:off x="1561921" y="622216"/>
              <a:ext cx="8691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100" i="1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0.9825</a:t>
              </a:r>
              <a:endParaRPr kumimoji="1" lang="ja-JP" alt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1" name="グループ化 50"/>
            <p:cNvGrpSpPr/>
            <p:nvPr/>
          </p:nvGrpSpPr>
          <p:grpSpPr>
            <a:xfrm>
              <a:off x="1471037" y="843768"/>
              <a:ext cx="1122503" cy="132208"/>
              <a:chOff x="1658938" y="1619502"/>
              <a:chExt cx="1169987" cy="158512"/>
            </a:xfrm>
          </p:grpSpPr>
          <p:cxnSp>
            <p:nvCxnSpPr>
              <p:cNvPr id="52" name="直線コネクタ 51"/>
              <p:cNvCxnSpPr/>
              <p:nvPr/>
            </p:nvCxnSpPr>
            <p:spPr>
              <a:xfrm>
                <a:off x="1658938" y="1625879"/>
                <a:ext cx="116998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直線コネクタ 52"/>
              <p:cNvCxnSpPr/>
              <p:nvPr/>
            </p:nvCxnSpPr>
            <p:spPr>
              <a:xfrm>
                <a:off x="2825404" y="1619502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直線コネクタ 53"/>
              <p:cNvCxnSpPr/>
              <p:nvPr/>
            </p:nvCxnSpPr>
            <p:spPr>
              <a:xfrm>
                <a:off x="1658938" y="1625099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5" name="グループ化 54"/>
          <p:cNvGrpSpPr/>
          <p:nvPr/>
        </p:nvGrpSpPr>
        <p:grpSpPr>
          <a:xfrm>
            <a:off x="1543859" y="5896866"/>
            <a:ext cx="1122503" cy="353760"/>
            <a:chOff x="1471037" y="622216"/>
            <a:chExt cx="1122503" cy="353760"/>
          </a:xfrm>
        </p:grpSpPr>
        <p:sp>
          <p:nvSpPr>
            <p:cNvPr id="56" name="テキスト ボックス 55"/>
            <p:cNvSpPr txBox="1"/>
            <p:nvPr/>
          </p:nvSpPr>
          <p:spPr>
            <a:xfrm>
              <a:off x="1561921" y="622216"/>
              <a:ext cx="8691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100" i="1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0.7041</a:t>
              </a:r>
              <a:endParaRPr kumimoji="1" lang="ja-JP" alt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7" name="グループ化 56"/>
            <p:cNvGrpSpPr/>
            <p:nvPr/>
          </p:nvGrpSpPr>
          <p:grpSpPr>
            <a:xfrm>
              <a:off x="1471037" y="843768"/>
              <a:ext cx="1122503" cy="132208"/>
              <a:chOff x="1658938" y="1619502"/>
              <a:chExt cx="1169987" cy="158512"/>
            </a:xfrm>
          </p:grpSpPr>
          <p:cxnSp>
            <p:nvCxnSpPr>
              <p:cNvPr id="58" name="直線コネクタ 57"/>
              <p:cNvCxnSpPr/>
              <p:nvPr/>
            </p:nvCxnSpPr>
            <p:spPr>
              <a:xfrm>
                <a:off x="1658938" y="1625879"/>
                <a:ext cx="116998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直線コネクタ 58"/>
              <p:cNvCxnSpPr/>
              <p:nvPr/>
            </p:nvCxnSpPr>
            <p:spPr>
              <a:xfrm>
                <a:off x="2825404" y="1619502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直線コネクタ 59"/>
              <p:cNvCxnSpPr/>
              <p:nvPr/>
            </p:nvCxnSpPr>
            <p:spPr>
              <a:xfrm>
                <a:off x="1658938" y="1625099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1" name="グループ化 60"/>
          <p:cNvGrpSpPr/>
          <p:nvPr/>
        </p:nvGrpSpPr>
        <p:grpSpPr>
          <a:xfrm>
            <a:off x="4511798" y="5892198"/>
            <a:ext cx="1122503" cy="353760"/>
            <a:chOff x="1471037" y="622216"/>
            <a:chExt cx="1122503" cy="353760"/>
          </a:xfrm>
        </p:grpSpPr>
        <p:sp>
          <p:nvSpPr>
            <p:cNvPr id="62" name="テキスト ボックス 61"/>
            <p:cNvSpPr txBox="1"/>
            <p:nvPr/>
          </p:nvSpPr>
          <p:spPr>
            <a:xfrm>
              <a:off x="1561921" y="622216"/>
              <a:ext cx="8691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100" i="1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0.8086</a:t>
              </a:r>
              <a:endParaRPr kumimoji="1" lang="ja-JP" alt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3" name="グループ化 62"/>
            <p:cNvGrpSpPr/>
            <p:nvPr/>
          </p:nvGrpSpPr>
          <p:grpSpPr>
            <a:xfrm>
              <a:off x="1471037" y="843768"/>
              <a:ext cx="1122503" cy="132208"/>
              <a:chOff x="1658938" y="1619502"/>
              <a:chExt cx="1169987" cy="158512"/>
            </a:xfrm>
          </p:grpSpPr>
          <p:cxnSp>
            <p:nvCxnSpPr>
              <p:cNvPr id="64" name="直線コネクタ 63"/>
              <p:cNvCxnSpPr/>
              <p:nvPr/>
            </p:nvCxnSpPr>
            <p:spPr>
              <a:xfrm>
                <a:off x="1658938" y="1625879"/>
                <a:ext cx="116998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直線コネクタ 64"/>
              <p:cNvCxnSpPr/>
              <p:nvPr/>
            </p:nvCxnSpPr>
            <p:spPr>
              <a:xfrm>
                <a:off x="2825404" y="1619502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直線コネクタ 65"/>
              <p:cNvCxnSpPr/>
              <p:nvPr/>
            </p:nvCxnSpPr>
            <p:spPr>
              <a:xfrm>
                <a:off x="1658938" y="1625099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288112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335" y="439396"/>
            <a:ext cx="2989519" cy="2701521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855" y="439395"/>
            <a:ext cx="2917514" cy="2701521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8853" y="3140916"/>
            <a:ext cx="2917514" cy="2701521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334" y="3140916"/>
            <a:ext cx="2989519" cy="2701521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18850" y="5842436"/>
            <a:ext cx="2917514" cy="2701521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9332" y="5842437"/>
            <a:ext cx="2989519" cy="2701521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411016" y="601518"/>
            <a:ext cx="20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11475" y="329162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430718" y="329162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423117" y="6015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424978" y="593656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57340" y="593656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1509137" y="364268"/>
            <a:ext cx="1122503" cy="353760"/>
            <a:chOff x="1471037" y="622216"/>
            <a:chExt cx="1122503" cy="353760"/>
          </a:xfrm>
        </p:grpSpPr>
        <p:sp>
          <p:nvSpPr>
            <p:cNvPr id="21" name="テキスト ボックス 20"/>
            <p:cNvSpPr txBox="1"/>
            <p:nvPr/>
          </p:nvSpPr>
          <p:spPr>
            <a:xfrm>
              <a:off x="1561921" y="622216"/>
              <a:ext cx="8691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100" i="1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0.0585</a:t>
              </a:r>
              <a:endParaRPr kumimoji="1" lang="ja-JP" alt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" name="グループ化 21"/>
            <p:cNvGrpSpPr/>
            <p:nvPr/>
          </p:nvGrpSpPr>
          <p:grpSpPr>
            <a:xfrm>
              <a:off x="1471037" y="843768"/>
              <a:ext cx="1122503" cy="132208"/>
              <a:chOff x="1658938" y="1619502"/>
              <a:chExt cx="1169987" cy="158512"/>
            </a:xfrm>
          </p:grpSpPr>
          <p:cxnSp>
            <p:nvCxnSpPr>
              <p:cNvPr id="23" name="直線コネクタ 22"/>
              <p:cNvCxnSpPr/>
              <p:nvPr/>
            </p:nvCxnSpPr>
            <p:spPr>
              <a:xfrm>
                <a:off x="1658938" y="1625879"/>
                <a:ext cx="116998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/>
              <p:cNvCxnSpPr/>
              <p:nvPr/>
            </p:nvCxnSpPr>
            <p:spPr>
              <a:xfrm>
                <a:off x="2825404" y="1619502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/>
              <p:cNvCxnSpPr/>
              <p:nvPr/>
            </p:nvCxnSpPr>
            <p:spPr>
              <a:xfrm>
                <a:off x="1658938" y="1625099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" name="グループ化 25"/>
          <p:cNvGrpSpPr/>
          <p:nvPr/>
        </p:nvGrpSpPr>
        <p:grpSpPr>
          <a:xfrm>
            <a:off x="4477076" y="359600"/>
            <a:ext cx="1122503" cy="353760"/>
            <a:chOff x="1471037" y="622216"/>
            <a:chExt cx="1122503" cy="353760"/>
          </a:xfrm>
        </p:grpSpPr>
        <p:sp>
          <p:nvSpPr>
            <p:cNvPr id="27" name="テキスト ボックス 26"/>
            <p:cNvSpPr txBox="1"/>
            <p:nvPr/>
          </p:nvSpPr>
          <p:spPr>
            <a:xfrm>
              <a:off x="1561921" y="622216"/>
              <a:ext cx="8691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100" i="1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0.5211</a:t>
              </a:r>
              <a:endParaRPr kumimoji="1" lang="ja-JP" alt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8" name="グループ化 27"/>
            <p:cNvGrpSpPr/>
            <p:nvPr/>
          </p:nvGrpSpPr>
          <p:grpSpPr>
            <a:xfrm>
              <a:off x="1471037" y="843768"/>
              <a:ext cx="1122503" cy="132208"/>
              <a:chOff x="1658938" y="1619502"/>
              <a:chExt cx="1169987" cy="158512"/>
            </a:xfrm>
          </p:grpSpPr>
          <p:cxnSp>
            <p:nvCxnSpPr>
              <p:cNvPr id="29" name="直線コネクタ 28"/>
              <p:cNvCxnSpPr/>
              <p:nvPr/>
            </p:nvCxnSpPr>
            <p:spPr>
              <a:xfrm>
                <a:off x="1658938" y="1625879"/>
                <a:ext cx="116998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直線コネクタ 29"/>
              <p:cNvCxnSpPr/>
              <p:nvPr/>
            </p:nvCxnSpPr>
            <p:spPr>
              <a:xfrm>
                <a:off x="2825404" y="1619502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直線コネクタ 30"/>
              <p:cNvCxnSpPr/>
              <p:nvPr/>
            </p:nvCxnSpPr>
            <p:spPr>
              <a:xfrm>
                <a:off x="1658938" y="1625099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" name="グループ化 31"/>
          <p:cNvGrpSpPr/>
          <p:nvPr/>
        </p:nvGrpSpPr>
        <p:grpSpPr>
          <a:xfrm>
            <a:off x="1505759" y="3154884"/>
            <a:ext cx="1122503" cy="353760"/>
            <a:chOff x="1471037" y="622216"/>
            <a:chExt cx="1122503" cy="353760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1561921" y="622216"/>
              <a:ext cx="8691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100" i="1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0.0721</a:t>
              </a:r>
              <a:endParaRPr kumimoji="1" lang="ja-JP" alt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4" name="グループ化 33"/>
            <p:cNvGrpSpPr/>
            <p:nvPr/>
          </p:nvGrpSpPr>
          <p:grpSpPr>
            <a:xfrm>
              <a:off x="1471037" y="843768"/>
              <a:ext cx="1122503" cy="132208"/>
              <a:chOff x="1658938" y="1619502"/>
              <a:chExt cx="1169987" cy="158512"/>
            </a:xfrm>
          </p:grpSpPr>
          <p:cxnSp>
            <p:nvCxnSpPr>
              <p:cNvPr id="35" name="直線コネクタ 34"/>
              <p:cNvCxnSpPr/>
              <p:nvPr/>
            </p:nvCxnSpPr>
            <p:spPr>
              <a:xfrm>
                <a:off x="1658938" y="1625879"/>
                <a:ext cx="116998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直線コネクタ 35"/>
              <p:cNvCxnSpPr/>
              <p:nvPr/>
            </p:nvCxnSpPr>
            <p:spPr>
              <a:xfrm>
                <a:off x="2825404" y="1619502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直線コネクタ 36"/>
              <p:cNvCxnSpPr/>
              <p:nvPr/>
            </p:nvCxnSpPr>
            <p:spPr>
              <a:xfrm>
                <a:off x="1658938" y="1625099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" name="グループ化 37"/>
          <p:cNvGrpSpPr/>
          <p:nvPr/>
        </p:nvGrpSpPr>
        <p:grpSpPr>
          <a:xfrm>
            <a:off x="4473698" y="3150216"/>
            <a:ext cx="1122503" cy="353760"/>
            <a:chOff x="1471037" y="622216"/>
            <a:chExt cx="1122503" cy="353760"/>
          </a:xfrm>
        </p:grpSpPr>
        <p:sp>
          <p:nvSpPr>
            <p:cNvPr id="39" name="テキスト ボックス 38"/>
            <p:cNvSpPr txBox="1"/>
            <p:nvPr/>
          </p:nvSpPr>
          <p:spPr>
            <a:xfrm>
              <a:off x="1561921" y="622216"/>
              <a:ext cx="8691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100" i="1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0.1521</a:t>
              </a:r>
              <a:endParaRPr kumimoji="1" lang="ja-JP" alt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0" name="グループ化 39"/>
            <p:cNvGrpSpPr/>
            <p:nvPr/>
          </p:nvGrpSpPr>
          <p:grpSpPr>
            <a:xfrm>
              <a:off x="1471037" y="843768"/>
              <a:ext cx="1122503" cy="132208"/>
              <a:chOff x="1658938" y="1619502"/>
              <a:chExt cx="1169987" cy="158512"/>
            </a:xfrm>
          </p:grpSpPr>
          <p:cxnSp>
            <p:nvCxnSpPr>
              <p:cNvPr id="41" name="直線コネクタ 40"/>
              <p:cNvCxnSpPr/>
              <p:nvPr/>
            </p:nvCxnSpPr>
            <p:spPr>
              <a:xfrm>
                <a:off x="1658938" y="1625879"/>
                <a:ext cx="116998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直線コネクタ 41"/>
              <p:cNvCxnSpPr/>
              <p:nvPr/>
            </p:nvCxnSpPr>
            <p:spPr>
              <a:xfrm>
                <a:off x="2825404" y="1619502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直線コネクタ 42"/>
              <p:cNvCxnSpPr/>
              <p:nvPr/>
            </p:nvCxnSpPr>
            <p:spPr>
              <a:xfrm>
                <a:off x="1658938" y="1625099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4" name="グループ化 43"/>
          <p:cNvGrpSpPr/>
          <p:nvPr/>
        </p:nvGrpSpPr>
        <p:grpSpPr>
          <a:xfrm>
            <a:off x="1505759" y="5782824"/>
            <a:ext cx="1122503" cy="353760"/>
            <a:chOff x="1471037" y="622216"/>
            <a:chExt cx="1122503" cy="353760"/>
          </a:xfrm>
        </p:grpSpPr>
        <p:sp>
          <p:nvSpPr>
            <p:cNvPr id="45" name="テキスト ボックス 44"/>
            <p:cNvSpPr txBox="1"/>
            <p:nvPr/>
          </p:nvSpPr>
          <p:spPr>
            <a:xfrm>
              <a:off x="1561921" y="622216"/>
              <a:ext cx="8691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100" i="1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0.9886</a:t>
              </a:r>
              <a:endParaRPr kumimoji="1" lang="ja-JP" alt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6" name="グループ化 45"/>
            <p:cNvGrpSpPr/>
            <p:nvPr/>
          </p:nvGrpSpPr>
          <p:grpSpPr>
            <a:xfrm>
              <a:off x="1471037" y="843768"/>
              <a:ext cx="1122503" cy="132208"/>
              <a:chOff x="1658938" y="1619502"/>
              <a:chExt cx="1169987" cy="158512"/>
            </a:xfrm>
          </p:grpSpPr>
          <p:cxnSp>
            <p:nvCxnSpPr>
              <p:cNvPr id="47" name="直線コネクタ 46"/>
              <p:cNvCxnSpPr/>
              <p:nvPr/>
            </p:nvCxnSpPr>
            <p:spPr>
              <a:xfrm>
                <a:off x="1658938" y="1625879"/>
                <a:ext cx="116998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直線コネクタ 47"/>
              <p:cNvCxnSpPr/>
              <p:nvPr/>
            </p:nvCxnSpPr>
            <p:spPr>
              <a:xfrm>
                <a:off x="2825404" y="1619502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直線コネクタ 48"/>
              <p:cNvCxnSpPr/>
              <p:nvPr/>
            </p:nvCxnSpPr>
            <p:spPr>
              <a:xfrm>
                <a:off x="1658938" y="1625099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0" name="グループ化 49"/>
          <p:cNvGrpSpPr/>
          <p:nvPr/>
        </p:nvGrpSpPr>
        <p:grpSpPr>
          <a:xfrm>
            <a:off x="4473698" y="5778156"/>
            <a:ext cx="1122503" cy="353760"/>
            <a:chOff x="1471037" y="622216"/>
            <a:chExt cx="1122503" cy="353760"/>
          </a:xfrm>
        </p:grpSpPr>
        <p:sp>
          <p:nvSpPr>
            <p:cNvPr id="51" name="テキスト ボックス 50"/>
            <p:cNvSpPr txBox="1"/>
            <p:nvPr/>
          </p:nvSpPr>
          <p:spPr>
            <a:xfrm>
              <a:off x="1561921" y="622216"/>
              <a:ext cx="8691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100" i="1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0.9852</a:t>
              </a:r>
              <a:endParaRPr kumimoji="1" lang="ja-JP" alt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2" name="グループ化 51"/>
            <p:cNvGrpSpPr/>
            <p:nvPr/>
          </p:nvGrpSpPr>
          <p:grpSpPr>
            <a:xfrm>
              <a:off x="1471037" y="843768"/>
              <a:ext cx="1122503" cy="132208"/>
              <a:chOff x="1658938" y="1619502"/>
              <a:chExt cx="1169987" cy="158512"/>
            </a:xfrm>
          </p:grpSpPr>
          <p:cxnSp>
            <p:nvCxnSpPr>
              <p:cNvPr id="53" name="直線コネクタ 52"/>
              <p:cNvCxnSpPr/>
              <p:nvPr/>
            </p:nvCxnSpPr>
            <p:spPr>
              <a:xfrm>
                <a:off x="1658938" y="1625879"/>
                <a:ext cx="116998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直線コネクタ 53"/>
              <p:cNvCxnSpPr/>
              <p:nvPr/>
            </p:nvCxnSpPr>
            <p:spPr>
              <a:xfrm>
                <a:off x="2825404" y="1619502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直線コネクタ 54"/>
              <p:cNvCxnSpPr/>
              <p:nvPr/>
            </p:nvCxnSpPr>
            <p:spPr>
              <a:xfrm>
                <a:off x="1658938" y="1625099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56" name="テキスト ボックス 55"/>
          <p:cNvSpPr txBox="1"/>
          <p:nvPr/>
        </p:nvSpPr>
        <p:spPr>
          <a:xfrm>
            <a:off x="0" y="0"/>
            <a:ext cx="2706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 S1</a:t>
            </a:r>
            <a:endParaRPr kumimoji="1" lang="ja-JP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428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901" y="949165"/>
            <a:ext cx="2989519" cy="2701521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0419" y="949164"/>
            <a:ext cx="2917514" cy="2701521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398316" y="1109518"/>
            <a:ext cx="20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410417" y="11095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0"/>
            <a:ext cx="2706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 S1</a:t>
            </a:r>
            <a:endParaRPr kumimoji="1" lang="ja-JP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グループ化 15"/>
          <p:cNvGrpSpPr/>
          <p:nvPr/>
        </p:nvGrpSpPr>
        <p:grpSpPr>
          <a:xfrm>
            <a:off x="1496437" y="872268"/>
            <a:ext cx="1122503" cy="353760"/>
            <a:chOff x="1471037" y="622216"/>
            <a:chExt cx="1122503" cy="353760"/>
          </a:xfrm>
        </p:grpSpPr>
        <p:sp>
          <p:nvSpPr>
            <p:cNvPr id="17" name="テキスト ボックス 16"/>
            <p:cNvSpPr txBox="1"/>
            <p:nvPr/>
          </p:nvSpPr>
          <p:spPr>
            <a:xfrm>
              <a:off x="1561921" y="622216"/>
              <a:ext cx="8691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100" i="1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0.9328</a:t>
              </a:r>
              <a:endParaRPr kumimoji="1" lang="ja-JP" alt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8" name="グループ化 17"/>
            <p:cNvGrpSpPr/>
            <p:nvPr/>
          </p:nvGrpSpPr>
          <p:grpSpPr>
            <a:xfrm>
              <a:off x="1471037" y="843768"/>
              <a:ext cx="1122503" cy="132208"/>
              <a:chOff x="1658938" y="1619502"/>
              <a:chExt cx="1169987" cy="158512"/>
            </a:xfrm>
          </p:grpSpPr>
          <p:cxnSp>
            <p:nvCxnSpPr>
              <p:cNvPr id="19" name="直線コネクタ 18"/>
              <p:cNvCxnSpPr/>
              <p:nvPr/>
            </p:nvCxnSpPr>
            <p:spPr>
              <a:xfrm>
                <a:off x="1658938" y="1625879"/>
                <a:ext cx="116998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/>
              <p:cNvCxnSpPr/>
              <p:nvPr/>
            </p:nvCxnSpPr>
            <p:spPr>
              <a:xfrm>
                <a:off x="2825404" y="1619502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/>
              <p:cNvCxnSpPr/>
              <p:nvPr/>
            </p:nvCxnSpPr>
            <p:spPr>
              <a:xfrm>
                <a:off x="1658938" y="1625099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" name="グループ化 21"/>
          <p:cNvGrpSpPr/>
          <p:nvPr/>
        </p:nvGrpSpPr>
        <p:grpSpPr>
          <a:xfrm>
            <a:off x="4464376" y="867600"/>
            <a:ext cx="1122503" cy="353760"/>
            <a:chOff x="1471037" y="622216"/>
            <a:chExt cx="1122503" cy="353760"/>
          </a:xfrm>
        </p:grpSpPr>
        <p:sp>
          <p:nvSpPr>
            <p:cNvPr id="23" name="テキスト ボックス 22"/>
            <p:cNvSpPr txBox="1"/>
            <p:nvPr/>
          </p:nvSpPr>
          <p:spPr>
            <a:xfrm>
              <a:off x="1561921" y="622216"/>
              <a:ext cx="8691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100" i="1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kumimoji="1" lang="en-US" altLang="ja-JP" sz="1100" dirty="0">
                  <a:latin typeface="Arial" panose="020B0604020202020204" pitchFamily="34" charset="0"/>
                  <a:cs typeface="Arial" panose="020B0604020202020204" pitchFamily="34" charset="0"/>
                </a:rPr>
                <a:t> 0.9448</a:t>
              </a:r>
              <a:endParaRPr kumimoji="1" lang="ja-JP" alt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4" name="グループ化 23"/>
            <p:cNvGrpSpPr/>
            <p:nvPr/>
          </p:nvGrpSpPr>
          <p:grpSpPr>
            <a:xfrm>
              <a:off x="1471037" y="843768"/>
              <a:ext cx="1122503" cy="132208"/>
              <a:chOff x="1658938" y="1619502"/>
              <a:chExt cx="1169987" cy="158512"/>
            </a:xfrm>
          </p:grpSpPr>
          <p:cxnSp>
            <p:nvCxnSpPr>
              <p:cNvPr id="25" name="直線コネクタ 24"/>
              <p:cNvCxnSpPr/>
              <p:nvPr/>
            </p:nvCxnSpPr>
            <p:spPr>
              <a:xfrm>
                <a:off x="1658938" y="1625879"/>
                <a:ext cx="1169987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/>
              <p:cNvCxnSpPr/>
              <p:nvPr/>
            </p:nvCxnSpPr>
            <p:spPr>
              <a:xfrm>
                <a:off x="2825404" y="1619502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直線コネクタ 26"/>
              <p:cNvCxnSpPr/>
              <p:nvPr/>
            </p:nvCxnSpPr>
            <p:spPr>
              <a:xfrm>
                <a:off x="1658938" y="1625099"/>
                <a:ext cx="0" cy="1529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0ACB70-377D-F441-0D3F-B989C111BD01}"/>
              </a:ext>
            </a:extLst>
          </p:cNvPr>
          <p:cNvSpPr txBox="1"/>
          <p:nvPr/>
        </p:nvSpPr>
        <p:spPr>
          <a:xfrm>
            <a:off x="163243" y="4233960"/>
            <a:ext cx="65823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ja-JP" sz="1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Supplemental Figure 1. Correlation analysis of antibody levels against </a:t>
            </a:r>
            <a:r>
              <a:rPr lang="en-US" altLang="ja-JP" sz="1200" b="1" kern="100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glucose-dependent insulinotropic peptide</a:t>
            </a:r>
            <a:r>
              <a:rPr lang="en-US" altLang="ja-JP" sz="1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and </a:t>
            </a:r>
            <a:r>
              <a:rPr lang="en-US" altLang="ja-JP" sz="1200" b="1" kern="100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glucagon-like peptide-1</a:t>
            </a:r>
            <a:r>
              <a:rPr lang="en-US" altLang="ja-JP" sz="1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with data of participants in the diabetes cohort</a:t>
            </a:r>
            <a:endParaRPr lang="ja-JP" altLang="ja-JP" sz="1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/>
            <a:r>
              <a:rPr lang="en-US" altLang="ja-JP" sz="1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The participants were divided as follows: sex (male and female); diabetes type (type 1 and type 2); absence (−) or presence (+) of complications of retinopathy, neuropathy, or dyslipidemia; and lifestyle factors (smoking and alcohol consumption habits).</a:t>
            </a:r>
            <a:r>
              <a:rPr lang="en-US" altLang="ja-JP" sz="1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r>
              <a:rPr lang="en-US" altLang="ja-JP" sz="1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Antibody levels (Alpha counts) were compared using the Mann–Whitney </a:t>
            </a:r>
            <a:r>
              <a:rPr lang="en-US" altLang="ja-JP" sz="1200" i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U</a:t>
            </a:r>
            <a:r>
              <a:rPr lang="en-US" altLang="ja-JP" sz="1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test. Sample numbers, averages, standard deviations of Alpha counts, and </a:t>
            </a:r>
            <a:r>
              <a:rPr lang="en-US" altLang="ja-JP" sz="1200" i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P</a:t>
            </a:r>
            <a:r>
              <a:rPr lang="en-US" altLang="ja-JP" sz="1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values are shown.</a:t>
            </a:r>
            <a:endParaRPr lang="ja-JP" altLang="ja-JP" sz="1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521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86C8D-861B-043A-0ED1-C9C024600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8555F6B-5C15-80A7-5CD5-4BF9DCB9E08A}"/>
              </a:ext>
            </a:extLst>
          </p:cNvPr>
          <p:cNvSpPr txBox="1"/>
          <p:nvPr/>
        </p:nvSpPr>
        <p:spPr>
          <a:xfrm>
            <a:off x="0" y="0"/>
            <a:ext cx="2706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 S2</a:t>
            </a:r>
            <a:endParaRPr kumimoji="1" lang="ja-JP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CA9B99A-7275-FE11-9DA4-E874C93A4793}"/>
              </a:ext>
            </a:extLst>
          </p:cNvPr>
          <p:cNvSpPr txBox="1"/>
          <p:nvPr/>
        </p:nvSpPr>
        <p:spPr>
          <a:xfrm>
            <a:off x="117971" y="493479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kumimoji="1" lang="ja-JP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38FE40A-CD10-E9ED-431C-479D0233FE79}"/>
              </a:ext>
            </a:extLst>
          </p:cNvPr>
          <p:cNvSpPr txBox="1"/>
          <p:nvPr/>
        </p:nvSpPr>
        <p:spPr>
          <a:xfrm>
            <a:off x="3690257" y="49347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kumimoji="1" lang="ja-JP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9E0D3DE5-40A5-575C-CE4F-D4691BCCB1FF}"/>
              </a:ext>
            </a:extLst>
          </p:cNvPr>
          <p:cNvSpPr txBox="1"/>
          <p:nvPr/>
        </p:nvSpPr>
        <p:spPr>
          <a:xfrm>
            <a:off x="125184" y="3367305"/>
            <a:ext cx="2984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kumimoji="1" lang="ja-JP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A11B5E7E-D8BA-CC9A-3516-2D451E596D50}"/>
              </a:ext>
            </a:extLst>
          </p:cNvPr>
          <p:cNvSpPr txBox="1"/>
          <p:nvPr/>
        </p:nvSpPr>
        <p:spPr>
          <a:xfrm>
            <a:off x="3701140" y="336730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kumimoji="1" lang="ja-JP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12E10F0-228A-8BA3-5293-15726370521B}"/>
              </a:ext>
            </a:extLst>
          </p:cNvPr>
          <p:cNvSpPr txBox="1"/>
          <p:nvPr/>
        </p:nvSpPr>
        <p:spPr>
          <a:xfrm>
            <a:off x="125184" y="6099618"/>
            <a:ext cx="2984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endParaRPr kumimoji="1" lang="ja-JP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8819930-0E62-56B4-412D-770B1F7A6643}"/>
              </a:ext>
            </a:extLst>
          </p:cNvPr>
          <p:cNvSpPr txBox="1"/>
          <p:nvPr/>
        </p:nvSpPr>
        <p:spPr>
          <a:xfrm>
            <a:off x="125184" y="8780134"/>
            <a:ext cx="65823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ja-JP" sz="1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Supplemental Figure 2. Survival analysis of patients with diabetes</a:t>
            </a:r>
          </a:p>
          <a:p>
            <a:pPr algn="l"/>
            <a:r>
              <a:rPr lang="en-US" altLang="ja-JP" sz="1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Comparison of overall survival of the patients with diabetes according to HbA1c (a); with or without smoking (b), nephropathy (c), retinopathy (d) and age (e) are shown in Kaplan–Meier plots. Cutoff values were determined using X-tile software. </a:t>
            </a:r>
          </a:p>
          <a:p>
            <a:pPr algn="l"/>
            <a:r>
              <a:rPr lang="en-US" altLang="ja-JP" sz="1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Statistical analyses were performed using the log-rank test. P values are shown.</a:t>
            </a:r>
          </a:p>
        </p:txBody>
      </p:sp>
      <p:pic>
        <p:nvPicPr>
          <p:cNvPr id="2" name="图片 2">
            <a:extLst>
              <a:ext uri="{FF2B5EF4-FFF2-40B4-BE49-F238E27FC236}">
                <a16:creationId xmlns:a16="http://schemas.microsoft.com/office/drawing/2014/main" id="{97F9FD8C-8B51-CB2D-6F27-78AE1BEF71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56" y="6187262"/>
            <a:ext cx="3417333" cy="2592872"/>
          </a:xfrm>
          <a:prstGeom prst="rect">
            <a:avLst/>
          </a:prstGeom>
        </p:spPr>
      </p:pic>
      <p:pic>
        <p:nvPicPr>
          <p:cNvPr id="7" name="图片 3">
            <a:extLst>
              <a:ext uri="{FF2B5EF4-FFF2-40B4-BE49-F238E27FC236}">
                <a16:creationId xmlns:a16="http://schemas.microsoft.com/office/drawing/2014/main" id="{3A81CFDC-8111-D45A-938B-0BD0B5EE0B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8100" y="777742"/>
            <a:ext cx="3417333" cy="2592872"/>
          </a:xfrm>
          <a:prstGeom prst="rect">
            <a:avLst/>
          </a:prstGeom>
        </p:spPr>
      </p:pic>
      <p:pic>
        <p:nvPicPr>
          <p:cNvPr id="8" name="图片 5">
            <a:extLst>
              <a:ext uri="{FF2B5EF4-FFF2-40B4-BE49-F238E27FC236}">
                <a16:creationId xmlns:a16="http://schemas.microsoft.com/office/drawing/2014/main" id="{E0F0DE8B-0986-A61A-35B0-1A4FAE099D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56" y="777742"/>
            <a:ext cx="3417333" cy="2592872"/>
          </a:xfrm>
          <a:prstGeom prst="rect">
            <a:avLst/>
          </a:prstGeom>
        </p:spPr>
      </p:pic>
      <p:pic>
        <p:nvPicPr>
          <p:cNvPr id="9" name="图片 6">
            <a:extLst>
              <a:ext uri="{FF2B5EF4-FFF2-40B4-BE49-F238E27FC236}">
                <a16:creationId xmlns:a16="http://schemas.microsoft.com/office/drawing/2014/main" id="{836AD8B4-0947-2CD6-45C7-56AE3D80ED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8100" y="3702248"/>
            <a:ext cx="3417332" cy="2592871"/>
          </a:xfrm>
          <a:prstGeom prst="rect">
            <a:avLst/>
          </a:prstGeom>
        </p:spPr>
      </p:pic>
      <p:pic>
        <p:nvPicPr>
          <p:cNvPr id="11" name="图片 7">
            <a:extLst>
              <a:ext uri="{FF2B5EF4-FFF2-40B4-BE49-F238E27FC236}">
                <a16:creationId xmlns:a16="http://schemas.microsoft.com/office/drawing/2014/main" id="{6C9EF12F-48BF-9328-8CC9-E0326815764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756" y="3702248"/>
            <a:ext cx="3417332" cy="2592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574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1606</TotalTime>
  <Words>254</Words>
  <Application>Microsoft Office PowerPoint</Application>
  <PresentationFormat>A4 210 x 297 mm</PresentationFormat>
  <Paragraphs>42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游明朝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owner</dc:creator>
  <cp:lastModifiedBy>稔 竹本</cp:lastModifiedBy>
  <cp:revision>41</cp:revision>
  <dcterms:created xsi:type="dcterms:W3CDTF">2024-08-27T06:51:11Z</dcterms:created>
  <dcterms:modified xsi:type="dcterms:W3CDTF">2025-05-14T09:16:21Z</dcterms:modified>
</cp:coreProperties>
</file>