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3" r:id="rId2"/>
    <p:sldId id="264" r:id="rId3"/>
    <p:sldId id="265" r:id="rId4"/>
    <p:sldId id="270" r:id="rId5"/>
    <p:sldId id="275" r:id="rId6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2172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66926-DE4E-4AC8-A7AB-E12F3D36E33E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D10D1-BF48-4811-9A83-0BF00FE989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7775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063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6688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2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64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90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6311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563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1930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611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7002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912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B4F07-D379-4C8F-9C3C-0AD4A24ACF73}" type="datetimeFigureOut">
              <a:rPr lang="pt-BR" smtClean="0"/>
              <a:t>18/02/2021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16B53-00B0-41FD-BC6B-DCF8C273B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525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5A9E960-38DE-4606-8B12-76D9859FE5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2" t="11780" r="84496" b="8074"/>
          <a:stretch/>
        </p:blipFill>
        <p:spPr>
          <a:xfrm>
            <a:off x="497304" y="683568"/>
            <a:ext cx="1590927" cy="607219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6931EE5-3CC7-467D-A6FD-6E26FA32E0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43" r="52248" b="7002"/>
          <a:stretch/>
        </p:blipFill>
        <p:spPr>
          <a:xfrm>
            <a:off x="2204864" y="771161"/>
            <a:ext cx="4620940" cy="452091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7FFD2BD-CD06-43C3-A034-62E2854998FE}"/>
              </a:ext>
            </a:extLst>
          </p:cNvPr>
          <p:cNvSpPr txBox="1"/>
          <p:nvPr/>
        </p:nvSpPr>
        <p:spPr>
          <a:xfrm>
            <a:off x="188640" y="6948264"/>
            <a:ext cx="64294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CA" sz="1200" b="1">
                <a:latin typeface="Times New Roman" pitchFamily="18" charset="0"/>
                <a:cs typeface="Times New Roman" pitchFamily="18" charset="0"/>
              </a:rPr>
              <a:t>Figure S1. </a:t>
            </a:r>
            <a:r>
              <a:rPr lang="en-CA" sz="1200" b="1" spc="-1">
                <a:solidFill>
                  <a:srgbClr val="000000"/>
                </a:solidFill>
                <a:latin typeface="Times New Roman"/>
                <a:ea typeface="DejaVu Sans"/>
              </a:rPr>
              <a:t>Microbial </a:t>
            </a:r>
            <a:r>
              <a:rPr lang="en-CA" sz="1200" b="1" spc="-1">
                <a:latin typeface="Times New Roman"/>
                <a:ea typeface="DejaVu Sans"/>
              </a:rPr>
              <a:t>taxonomical distribution at family level of the S and B samples from Boguaçú Sambaqui, based on metagenome 16S rDNA amplicon sequencing.</a:t>
            </a:r>
            <a:r>
              <a:rPr lang="en-CA" sz="1200" spc="-1">
                <a:latin typeface="Times New Roman"/>
                <a:ea typeface="DejaVu Sans"/>
              </a:rPr>
              <a:t> The figure was generated using QUIIME2.</a:t>
            </a:r>
            <a:endParaRPr lang="en-CA" sz="1200" spc="-1">
              <a:latin typeface="Arial"/>
            </a:endParaRPr>
          </a:p>
          <a:p>
            <a:pPr algn="just"/>
            <a:endParaRPr lang="en-CA" sz="1200" b="1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CA" sz="1200" b="1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CA" sz="1200" b="1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CA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A624391-B824-48F7-B63B-631B4946066D}"/>
              </a:ext>
            </a:extLst>
          </p:cNvPr>
          <p:cNvSpPr txBox="1"/>
          <p:nvPr/>
        </p:nvSpPr>
        <p:spPr>
          <a:xfrm>
            <a:off x="764704" y="6465694"/>
            <a:ext cx="5040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F1671D1-8F93-4976-A1C2-8894E349CD38}"/>
              </a:ext>
            </a:extLst>
          </p:cNvPr>
          <p:cNvSpPr txBox="1"/>
          <p:nvPr/>
        </p:nvSpPr>
        <p:spPr>
          <a:xfrm>
            <a:off x="1556792" y="6465694"/>
            <a:ext cx="5040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B9BD52F-6391-4523-9661-062A56C341E7}"/>
              </a:ext>
            </a:extLst>
          </p:cNvPr>
          <p:cNvSpPr txBox="1"/>
          <p:nvPr/>
        </p:nvSpPr>
        <p:spPr>
          <a:xfrm rot="16200000">
            <a:off x="-1550294" y="3286599"/>
            <a:ext cx="381642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 Frequency</a:t>
            </a:r>
          </a:p>
        </p:txBody>
      </p:sp>
    </p:spTree>
    <p:extLst>
      <p:ext uri="{BB962C8B-B14F-4D97-AF65-F5344CB8AC3E}">
        <p14:creationId xmlns:p14="http://schemas.microsoft.com/office/powerpoint/2010/main" val="416251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DDDABA0-9C2D-4F42-A988-C62D0DB3BD4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755576"/>
            <a:ext cx="5400040" cy="22288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32698DB-8807-415A-B349-BE89041B637D}"/>
              </a:ext>
            </a:extLst>
          </p:cNvPr>
          <p:cNvSpPr txBox="1"/>
          <p:nvPr/>
        </p:nvSpPr>
        <p:spPr>
          <a:xfrm>
            <a:off x="188640" y="5868144"/>
            <a:ext cx="6429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Figure S2. A) Colony morphology of the isolates S1 to S8 in LB solid medium. B) Growth of isolates S1 to S8 aerobically in LB liquid medium.</a:t>
            </a:r>
          </a:p>
          <a:p>
            <a:pPr algn="just"/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661F66A-C0D9-4A2D-B5A1-8E3D1DCBB16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38" r="164" b="42145"/>
          <a:stretch/>
        </p:blipFill>
        <p:spPr bwMode="auto">
          <a:xfrm>
            <a:off x="836712" y="3563888"/>
            <a:ext cx="5391150" cy="1758429"/>
          </a:xfrm>
          <a:prstGeom prst="rect">
            <a:avLst/>
          </a:prstGeom>
          <a:ln w="3175" cap="sq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8E94A04-A900-4F24-861F-21844607A45C}"/>
              </a:ext>
            </a:extLst>
          </p:cNvPr>
          <p:cNvSpPr txBox="1"/>
          <p:nvPr/>
        </p:nvSpPr>
        <p:spPr>
          <a:xfrm>
            <a:off x="476672" y="539552"/>
            <a:ext cx="21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3D941F0-D8CB-49E4-BD18-087E989F7F6F}"/>
              </a:ext>
            </a:extLst>
          </p:cNvPr>
          <p:cNvSpPr txBox="1"/>
          <p:nvPr/>
        </p:nvSpPr>
        <p:spPr>
          <a:xfrm>
            <a:off x="404664" y="3419872"/>
            <a:ext cx="21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1DE2EC5-4114-4D29-81FD-3E249F909482}"/>
              </a:ext>
            </a:extLst>
          </p:cNvPr>
          <p:cNvSpPr txBox="1"/>
          <p:nvPr/>
        </p:nvSpPr>
        <p:spPr>
          <a:xfrm>
            <a:off x="1844824" y="449999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S2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64C81A7-1965-4FCA-B95F-45618B154B51}"/>
              </a:ext>
            </a:extLst>
          </p:cNvPr>
          <p:cNvSpPr txBox="1"/>
          <p:nvPr/>
        </p:nvSpPr>
        <p:spPr>
          <a:xfrm>
            <a:off x="1124744" y="449999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S1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E3A7F49-280E-47D5-89BD-BD3C8E335FA1}"/>
              </a:ext>
            </a:extLst>
          </p:cNvPr>
          <p:cNvSpPr txBox="1"/>
          <p:nvPr/>
        </p:nvSpPr>
        <p:spPr>
          <a:xfrm>
            <a:off x="2492896" y="449999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S3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A883354-A6A3-40BB-B513-5C60D6142338}"/>
              </a:ext>
            </a:extLst>
          </p:cNvPr>
          <p:cNvSpPr txBox="1"/>
          <p:nvPr/>
        </p:nvSpPr>
        <p:spPr>
          <a:xfrm>
            <a:off x="3140968" y="450057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S4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C3DC80C-1850-4856-A762-B5A93459D6BF}"/>
              </a:ext>
            </a:extLst>
          </p:cNvPr>
          <p:cNvSpPr txBox="1"/>
          <p:nvPr/>
        </p:nvSpPr>
        <p:spPr>
          <a:xfrm>
            <a:off x="3861048" y="450057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S5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BD16159-12DC-4E7B-AA63-F98D26535AD3}"/>
              </a:ext>
            </a:extLst>
          </p:cNvPr>
          <p:cNvSpPr txBox="1"/>
          <p:nvPr/>
        </p:nvSpPr>
        <p:spPr>
          <a:xfrm>
            <a:off x="4581128" y="450057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S6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4AAF7AE-FBA0-409C-A020-E740E5AE665B}"/>
              </a:ext>
            </a:extLst>
          </p:cNvPr>
          <p:cNvSpPr txBox="1"/>
          <p:nvPr/>
        </p:nvSpPr>
        <p:spPr>
          <a:xfrm>
            <a:off x="5157192" y="450057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S7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D085E1B-18E7-4251-BC8C-5AB68A69D581}"/>
              </a:ext>
            </a:extLst>
          </p:cNvPr>
          <p:cNvSpPr txBox="1"/>
          <p:nvPr/>
        </p:nvSpPr>
        <p:spPr>
          <a:xfrm>
            <a:off x="5733256" y="450057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S8</a:t>
            </a:r>
          </a:p>
        </p:txBody>
      </p:sp>
    </p:spTree>
    <p:extLst>
      <p:ext uri="{BB962C8B-B14F-4D97-AF65-F5344CB8AC3E}">
        <p14:creationId xmlns:p14="http://schemas.microsoft.com/office/powerpoint/2010/main" val="3347921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A2DC6C-C5E7-4FAC-BE76-E0AEDCCEA89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2" t="25302" r="32396" b="33465"/>
          <a:stretch/>
        </p:blipFill>
        <p:spPr bwMode="auto">
          <a:xfrm>
            <a:off x="1225104" y="395536"/>
            <a:ext cx="4536504" cy="2101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DE869A3-C3BF-42B2-8C3A-36C2ABE0F85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9" t="37484" r="33697" b="27218"/>
          <a:stretch/>
        </p:blipFill>
        <p:spPr bwMode="auto">
          <a:xfrm>
            <a:off x="1225104" y="2699792"/>
            <a:ext cx="4554835" cy="22186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C35DD49-E31B-4757-84FC-5DFE0315AFD0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"/>
                    </a14:imgEffect>
                    <a14:imgEffect>
                      <a14:brightnessContrast bright="29000"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102" t="37484" r="47705" b="27473"/>
          <a:stretch/>
        </p:blipFill>
        <p:spPr bwMode="auto">
          <a:xfrm>
            <a:off x="1268760" y="4860032"/>
            <a:ext cx="2245072" cy="22345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148DBAE-BD2F-40E6-B5DE-2A392138B517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000"/>
                    </a14:imgEffect>
                    <a14:imgEffect>
                      <a14:brightnessContrast bright="43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35" t="37484" r="26447" b="27363"/>
          <a:stretch/>
        </p:blipFill>
        <p:spPr bwMode="auto">
          <a:xfrm>
            <a:off x="3501008" y="4860032"/>
            <a:ext cx="2304256" cy="2241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1676E25-800B-473D-8FFA-9285F5972E98}"/>
              </a:ext>
            </a:extLst>
          </p:cNvPr>
          <p:cNvSpPr txBox="1"/>
          <p:nvPr/>
        </p:nvSpPr>
        <p:spPr>
          <a:xfrm>
            <a:off x="4869160" y="284380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S2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440475C-AB32-4F03-8F36-041CF92933A3}"/>
              </a:ext>
            </a:extLst>
          </p:cNvPr>
          <p:cNvSpPr txBox="1"/>
          <p:nvPr/>
        </p:nvSpPr>
        <p:spPr>
          <a:xfrm>
            <a:off x="4221088" y="277180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S1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E3AB133-8B08-42D5-B542-1020127BA9E7}"/>
              </a:ext>
            </a:extLst>
          </p:cNvPr>
          <p:cNvSpPr txBox="1"/>
          <p:nvPr/>
        </p:nvSpPr>
        <p:spPr>
          <a:xfrm>
            <a:off x="5373216" y="320384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S3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8FA3926-0443-40BC-BEA9-382B84EBDCF8}"/>
              </a:ext>
            </a:extLst>
          </p:cNvPr>
          <p:cNvSpPr txBox="1"/>
          <p:nvPr/>
        </p:nvSpPr>
        <p:spPr>
          <a:xfrm>
            <a:off x="5373216" y="392450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S4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9D284E5-E7BA-4F36-BDDF-78DEB6A9A1D2}"/>
              </a:ext>
            </a:extLst>
          </p:cNvPr>
          <p:cNvSpPr txBox="1"/>
          <p:nvPr/>
        </p:nvSpPr>
        <p:spPr>
          <a:xfrm>
            <a:off x="4869160" y="449999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S5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EBAE2A-8049-473D-9E64-5360635E2944}"/>
              </a:ext>
            </a:extLst>
          </p:cNvPr>
          <p:cNvSpPr txBox="1"/>
          <p:nvPr/>
        </p:nvSpPr>
        <p:spPr>
          <a:xfrm>
            <a:off x="4077072" y="450057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S6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F8CAF47-57EF-4864-BFF3-3445CDDB1650}"/>
              </a:ext>
            </a:extLst>
          </p:cNvPr>
          <p:cNvSpPr txBox="1"/>
          <p:nvPr/>
        </p:nvSpPr>
        <p:spPr>
          <a:xfrm>
            <a:off x="3645024" y="392392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S7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FD8DECD-CCFA-41B7-B614-AD156CAC0A57}"/>
              </a:ext>
            </a:extLst>
          </p:cNvPr>
          <p:cNvSpPr txBox="1"/>
          <p:nvPr/>
        </p:nvSpPr>
        <p:spPr>
          <a:xfrm>
            <a:off x="3645024" y="3275856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S8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5678458-255B-4C11-B968-7772B7E82CD9}"/>
              </a:ext>
            </a:extLst>
          </p:cNvPr>
          <p:cNvSpPr txBox="1"/>
          <p:nvPr/>
        </p:nvSpPr>
        <p:spPr>
          <a:xfrm>
            <a:off x="3573016" y="536408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S2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F91EEF7-AF6B-44DA-8A3A-02E4248125DB}"/>
              </a:ext>
            </a:extLst>
          </p:cNvPr>
          <p:cNvSpPr txBox="1"/>
          <p:nvPr/>
        </p:nvSpPr>
        <p:spPr>
          <a:xfrm>
            <a:off x="4077072" y="500462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S1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914766E-60E8-4099-9D72-CF557FA8BACC}"/>
              </a:ext>
            </a:extLst>
          </p:cNvPr>
          <p:cNvSpPr txBox="1"/>
          <p:nvPr/>
        </p:nvSpPr>
        <p:spPr>
          <a:xfrm>
            <a:off x="3573016" y="630019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S3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F98B888-3E86-4CC7-B5F7-819B3C5ADD36}"/>
              </a:ext>
            </a:extLst>
          </p:cNvPr>
          <p:cNvSpPr txBox="1"/>
          <p:nvPr/>
        </p:nvSpPr>
        <p:spPr>
          <a:xfrm>
            <a:off x="3933056" y="673224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S4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F5A4AFB-16E1-4E44-8BDE-936327C05270}"/>
              </a:ext>
            </a:extLst>
          </p:cNvPr>
          <p:cNvSpPr txBox="1"/>
          <p:nvPr/>
        </p:nvSpPr>
        <p:spPr>
          <a:xfrm>
            <a:off x="4725144" y="673224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S5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19D408B-BCB4-4CC7-BDF8-675C9FC3BBB4}"/>
              </a:ext>
            </a:extLst>
          </p:cNvPr>
          <p:cNvSpPr txBox="1"/>
          <p:nvPr/>
        </p:nvSpPr>
        <p:spPr>
          <a:xfrm>
            <a:off x="5301208" y="630019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S6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9A1D53B-F846-4C7E-8D48-25A1922E6692}"/>
              </a:ext>
            </a:extLst>
          </p:cNvPr>
          <p:cNvSpPr txBox="1"/>
          <p:nvPr/>
        </p:nvSpPr>
        <p:spPr>
          <a:xfrm>
            <a:off x="5301208" y="5508104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S7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01033D1-89B6-46B4-B2DD-336BDE5151DB}"/>
              </a:ext>
            </a:extLst>
          </p:cNvPr>
          <p:cNvSpPr txBox="1"/>
          <p:nvPr/>
        </p:nvSpPr>
        <p:spPr>
          <a:xfrm>
            <a:off x="5013176" y="493204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S8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92DCA05F-00A1-40F0-B02D-4141B8309932}"/>
              </a:ext>
            </a:extLst>
          </p:cNvPr>
          <p:cNvSpPr txBox="1"/>
          <p:nvPr/>
        </p:nvSpPr>
        <p:spPr>
          <a:xfrm>
            <a:off x="2636912" y="680424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S2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CB2DB73-1189-45BF-9C0C-70306820A38D}"/>
              </a:ext>
            </a:extLst>
          </p:cNvPr>
          <p:cNvSpPr txBox="1"/>
          <p:nvPr/>
        </p:nvSpPr>
        <p:spPr>
          <a:xfrm>
            <a:off x="1700808" y="680424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S1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7CB50D6E-3926-482B-A95A-C08E612D74E1}"/>
              </a:ext>
            </a:extLst>
          </p:cNvPr>
          <p:cNvSpPr txBox="1"/>
          <p:nvPr/>
        </p:nvSpPr>
        <p:spPr>
          <a:xfrm>
            <a:off x="3140968" y="637220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S3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E1F5534E-BBCD-46CB-A0F7-9923B1C5EF6F}"/>
              </a:ext>
            </a:extLst>
          </p:cNvPr>
          <p:cNvSpPr txBox="1"/>
          <p:nvPr/>
        </p:nvSpPr>
        <p:spPr>
          <a:xfrm>
            <a:off x="3140968" y="5580112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S4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C005B57-8215-41C9-AEC4-22488023EB9E}"/>
              </a:ext>
            </a:extLst>
          </p:cNvPr>
          <p:cNvSpPr txBox="1"/>
          <p:nvPr/>
        </p:nvSpPr>
        <p:spPr>
          <a:xfrm>
            <a:off x="2780928" y="500404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S5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1C397BC0-CCE6-4EA7-8689-075FFE4360A8}"/>
              </a:ext>
            </a:extLst>
          </p:cNvPr>
          <p:cNvSpPr txBox="1"/>
          <p:nvPr/>
        </p:nvSpPr>
        <p:spPr>
          <a:xfrm>
            <a:off x="1988840" y="493204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S6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404F397-8603-4C5E-995D-D9E4B341A37F}"/>
              </a:ext>
            </a:extLst>
          </p:cNvPr>
          <p:cNvSpPr txBox="1"/>
          <p:nvPr/>
        </p:nvSpPr>
        <p:spPr>
          <a:xfrm>
            <a:off x="1412776" y="536408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S7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FFBB1244-3980-4A43-AEA0-48166B699104}"/>
              </a:ext>
            </a:extLst>
          </p:cNvPr>
          <p:cNvSpPr txBox="1"/>
          <p:nvPr/>
        </p:nvSpPr>
        <p:spPr>
          <a:xfrm>
            <a:off x="1340768" y="6228184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S8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1F48E33-3C4C-4645-B897-C45EBD8A2855}"/>
              </a:ext>
            </a:extLst>
          </p:cNvPr>
          <p:cNvSpPr txBox="1"/>
          <p:nvPr/>
        </p:nvSpPr>
        <p:spPr>
          <a:xfrm>
            <a:off x="1340768" y="437347"/>
            <a:ext cx="21602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E9EC87C9-5C76-4043-8943-107CDA0E2395}"/>
              </a:ext>
            </a:extLst>
          </p:cNvPr>
          <p:cNvSpPr txBox="1"/>
          <p:nvPr/>
        </p:nvSpPr>
        <p:spPr>
          <a:xfrm>
            <a:off x="3573016" y="437347"/>
            <a:ext cx="21602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B09D2ED2-7056-4B1E-BC6D-DB84FCA1E1AA}"/>
              </a:ext>
            </a:extLst>
          </p:cNvPr>
          <p:cNvSpPr txBox="1"/>
          <p:nvPr/>
        </p:nvSpPr>
        <p:spPr>
          <a:xfrm>
            <a:off x="1340768" y="2771800"/>
            <a:ext cx="21602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7871F374-0DA9-4D21-89D2-256B5DA9F8AC}"/>
              </a:ext>
            </a:extLst>
          </p:cNvPr>
          <p:cNvSpPr txBox="1"/>
          <p:nvPr/>
        </p:nvSpPr>
        <p:spPr>
          <a:xfrm>
            <a:off x="3645024" y="2771800"/>
            <a:ext cx="21602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5D774996-3B51-4164-B40A-3C95A38E1C28}"/>
              </a:ext>
            </a:extLst>
          </p:cNvPr>
          <p:cNvSpPr txBox="1"/>
          <p:nvPr/>
        </p:nvSpPr>
        <p:spPr>
          <a:xfrm>
            <a:off x="1340768" y="5004048"/>
            <a:ext cx="21602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F2E05ECF-6F60-450D-B068-92D4BA56AC0D}"/>
              </a:ext>
            </a:extLst>
          </p:cNvPr>
          <p:cNvSpPr txBox="1"/>
          <p:nvPr/>
        </p:nvSpPr>
        <p:spPr>
          <a:xfrm>
            <a:off x="3645024" y="4973851"/>
            <a:ext cx="21602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88919727-3DAD-4D87-985B-F5F86C702057}"/>
              </a:ext>
            </a:extLst>
          </p:cNvPr>
          <p:cNvSpPr txBox="1"/>
          <p:nvPr/>
        </p:nvSpPr>
        <p:spPr>
          <a:xfrm>
            <a:off x="1988840" y="277180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S1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0A3C8AC0-2F54-49C8-BFB1-44935143FDAA}"/>
              </a:ext>
            </a:extLst>
          </p:cNvPr>
          <p:cNvSpPr txBox="1"/>
          <p:nvPr/>
        </p:nvSpPr>
        <p:spPr>
          <a:xfrm>
            <a:off x="2708920" y="277180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S2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A7D63389-CE1A-4705-B657-58BB074A5EA0}"/>
              </a:ext>
            </a:extLst>
          </p:cNvPr>
          <p:cNvSpPr txBox="1"/>
          <p:nvPr/>
        </p:nvSpPr>
        <p:spPr>
          <a:xfrm>
            <a:off x="3140968" y="3275856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S3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2568900E-F1CD-4AC4-A87C-399005B50E7A}"/>
              </a:ext>
            </a:extLst>
          </p:cNvPr>
          <p:cNvSpPr txBox="1"/>
          <p:nvPr/>
        </p:nvSpPr>
        <p:spPr>
          <a:xfrm>
            <a:off x="3140968" y="385192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S4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05DB69D8-0C63-4EE8-A105-D158C8207125}"/>
              </a:ext>
            </a:extLst>
          </p:cNvPr>
          <p:cNvSpPr txBox="1"/>
          <p:nvPr/>
        </p:nvSpPr>
        <p:spPr>
          <a:xfrm>
            <a:off x="2708920" y="4355976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S5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F7FBD98D-9FCE-435E-B1AF-A13950815E2E}"/>
              </a:ext>
            </a:extLst>
          </p:cNvPr>
          <p:cNvSpPr txBox="1"/>
          <p:nvPr/>
        </p:nvSpPr>
        <p:spPr>
          <a:xfrm>
            <a:off x="1916832" y="4427984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S6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CD304511-AB9A-44A2-9715-F68C14EF869F}"/>
              </a:ext>
            </a:extLst>
          </p:cNvPr>
          <p:cNvSpPr txBox="1"/>
          <p:nvPr/>
        </p:nvSpPr>
        <p:spPr>
          <a:xfrm>
            <a:off x="1340768" y="3851920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S7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A430279-F92C-429C-AA40-8E0B9CECAFF4}"/>
              </a:ext>
            </a:extLst>
          </p:cNvPr>
          <p:cNvSpPr txBox="1"/>
          <p:nvPr/>
        </p:nvSpPr>
        <p:spPr>
          <a:xfrm>
            <a:off x="1340768" y="3203848"/>
            <a:ext cx="2880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b="1" dirty="0"/>
              <a:t>S8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FAB95909-73E1-4A7B-B868-CCD030000740}"/>
              </a:ext>
            </a:extLst>
          </p:cNvPr>
          <p:cNvSpPr txBox="1"/>
          <p:nvPr/>
        </p:nvSpPr>
        <p:spPr>
          <a:xfrm>
            <a:off x="1988840" y="1331640"/>
            <a:ext cx="57606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Glucose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AB076B6C-E9C8-4276-8F22-73AB66A98030}"/>
              </a:ext>
            </a:extLst>
          </p:cNvPr>
          <p:cNvSpPr txBox="1"/>
          <p:nvPr/>
        </p:nvSpPr>
        <p:spPr>
          <a:xfrm>
            <a:off x="4365104" y="1331640"/>
            <a:ext cx="504056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 err="1"/>
              <a:t>Chitin</a:t>
            </a:r>
            <a:endParaRPr lang="pt-BR" sz="800" b="1" dirty="0"/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A2B33F7A-4B77-4D6B-BCAE-AE647E2637DD}"/>
              </a:ext>
            </a:extLst>
          </p:cNvPr>
          <p:cNvSpPr txBox="1"/>
          <p:nvPr/>
        </p:nvSpPr>
        <p:spPr>
          <a:xfrm>
            <a:off x="2132856" y="3563888"/>
            <a:ext cx="576064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 err="1"/>
              <a:t>Xylan</a:t>
            </a:r>
            <a:endParaRPr lang="pt-BR" sz="800" b="1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A24D067B-6429-441A-8DC6-020A1A63EA1C}"/>
              </a:ext>
            </a:extLst>
          </p:cNvPr>
          <p:cNvSpPr txBox="1"/>
          <p:nvPr/>
        </p:nvSpPr>
        <p:spPr>
          <a:xfrm>
            <a:off x="4437112" y="3563888"/>
            <a:ext cx="432048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CMC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2F3424AC-2847-40E5-9BB3-E27F9FDCF0E0}"/>
              </a:ext>
            </a:extLst>
          </p:cNvPr>
          <p:cNvSpPr txBox="1"/>
          <p:nvPr/>
        </p:nvSpPr>
        <p:spPr>
          <a:xfrm>
            <a:off x="2060848" y="5868144"/>
            <a:ext cx="576064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 err="1"/>
              <a:t>Xylan</a:t>
            </a:r>
            <a:endParaRPr lang="pt-BR" sz="800" b="1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9D5AEF67-7AAC-4C7D-9DD0-6CA8DEF53A67}"/>
              </a:ext>
            </a:extLst>
          </p:cNvPr>
          <p:cNvSpPr txBox="1"/>
          <p:nvPr/>
        </p:nvSpPr>
        <p:spPr>
          <a:xfrm>
            <a:off x="4365104" y="5868144"/>
            <a:ext cx="432048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CMC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5D34E296-7109-4144-98A4-D6D3E6F3983E}"/>
              </a:ext>
            </a:extLst>
          </p:cNvPr>
          <p:cNvSpPr txBox="1"/>
          <p:nvPr/>
        </p:nvSpPr>
        <p:spPr>
          <a:xfrm>
            <a:off x="188640" y="7308304"/>
            <a:ext cx="642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Figure S3. Growth of isolates S1 to S8 in M9 minimal medium containing different carbon sources.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were cultured on M9 minimal medium containing as carbon source: A) glucose; B) chitin; C)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xylan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; D) CMC. After cell growth, the plates from M9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xylan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and CMC were stained with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congo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red. The substrate degradation halo can be observed in figures E and F, respectively. 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654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435085-05E9-4BA3-9292-9E4B7B2AD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64" y="1043608"/>
            <a:ext cx="5976664" cy="149077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221BFB6-0263-4981-B7D4-BA1A669FDD20}"/>
              </a:ext>
            </a:extLst>
          </p:cNvPr>
          <p:cNvSpPr txBox="1"/>
          <p:nvPr/>
        </p:nvSpPr>
        <p:spPr>
          <a:xfrm>
            <a:off x="116632" y="6660232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S4. </a:t>
            </a:r>
            <a:r>
              <a:rPr lang="en-A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ClustalW</a:t>
            </a:r>
            <a:r>
              <a:rPr lang="en-A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alignment of the partial 16S rDNA sequences of the isolates S3, S8, S5 and S6.</a:t>
            </a:r>
          </a:p>
          <a:p>
            <a:pPr algn="just"/>
            <a:r>
              <a:rPr lang="en-AU" sz="1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Partial 16S rRNA gene sequence identity for Streptomyces spp. Isolated from </a:t>
            </a:r>
            <a:r>
              <a:rPr lang="en-AU" sz="12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Sambaqui</a:t>
            </a:r>
            <a:r>
              <a:rPr lang="en-AU" sz="1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sediment. A) DNA sequences were aligned using </a:t>
            </a:r>
            <a:r>
              <a:rPr lang="en-AU" sz="12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ClustalW</a:t>
            </a:r>
            <a:r>
              <a:rPr lang="en-AU" sz="1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1.8 in </a:t>
            </a:r>
            <a:r>
              <a:rPr lang="en-AU" sz="12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BioEdit</a:t>
            </a:r>
            <a:r>
              <a:rPr lang="en-AU" sz="12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package; B) Lower triangle matrix values are percentage identities and upper triangle matrix values are number of nucleotide differences; GenBank accession number are shown in parenthesis; multiple sequence alignment contain 276 positions with 4 position including nucleotide differences.</a:t>
            </a:r>
            <a:endParaRPr lang="en-A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78EBBE6-7B47-47E5-86E3-F10070163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96" y="3563888"/>
            <a:ext cx="5303748" cy="238776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8A798C2-A907-4A17-BA87-8F26A116F973}"/>
              </a:ext>
            </a:extLst>
          </p:cNvPr>
          <p:cNvSpPr txBox="1"/>
          <p:nvPr/>
        </p:nvSpPr>
        <p:spPr>
          <a:xfrm>
            <a:off x="476672" y="539552"/>
            <a:ext cx="21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3C0A99B-E5B9-4ECC-B9F7-8DDC84BC2C7E}"/>
              </a:ext>
            </a:extLst>
          </p:cNvPr>
          <p:cNvSpPr txBox="1"/>
          <p:nvPr/>
        </p:nvSpPr>
        <p:spPr>
          <a:xfrm>
            <a:off x="404664" y="3419872"/>
            <a:ext cx="21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611554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no interior, mesa, pequeno, computador&#10;&#10;Descrição gerada automaticamente">
            <a:extLst>
              <a:ext uri="{FF2B5EF4-FFF2-40B4-BE49-F238E27FC236}">
                <a16:creationId xmlns:a16="http://schemas.microsoft.com/office/drawing/2014/main" id="{ADC11321-F5A1-4EB7-9F2C-2D7D5846EB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"/>
                    </a14:imgEffect>
                    <a14:imgEffect>
                      <a14:brightnessContrast contrast="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77" t="53563" r="28430" b="9427"/>
          <a:stretch/>
        </p:blipFill>
        <p:spPr>
          <a:xfrm>
            <a:off x="3573016" y="1403648"/>
            <a:ext cx="2160240" cy="2074260"/>
          </a:xfrm>
          <a:prstGeom prst="rect">
            <a:avLst/>
          </a:prstGeom>
        </p:spPr>
      </p:pic>
      <p:pic>
        <p:nvPicPr>
          <p:cNvPr id="3" name="Imagem 2" descr="Uma imagem contendo no interior, mesa, pequeno, laranja&#10;&#10;Descrição gerada automaticamente">
            <a:extLst>
              <a:ext uri="{FF2B5EF4-FFF2-40B4-BE49-F238E27FC236}">
                <a16:creationId xmlns:a16="http://schemas.microsoft.com/office/drawing/2014/main" id="{E366E1E8-4609-4C9C-8BD5-0C9EF903F1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" contrast="8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98" t="54595" r="29885" b="14099"/>
          <a:stretch/>
        </p:blipFill>
        <p:spPr>
          <a:xfrm>
            <a:off x="1196752" y="1403648"/>
            <a:ext cx="2160240" cy="205791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61DBF8-8500-494C-B9CA-305F1F1E8580}"/>
              </a:ext>
            </a:extLst>
          </p:cNvPr>
          <p:cNvSpPr txBox="1"/>
          <p:nvPr/>
        </p:nvSpPr>
        <p:spPr>
          <a:xfrm>
            <a:off x="1988840" y="1187624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 err="1"/>
              <a:t>Xylan</a:t>
            </a:r>
            <a:endParaRPr lang="pt-BR" sz="8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08485D-43D3-4A6A-BEFA-4D1DA5A66255}"/>
              </a:ext>
            </a:extLst>
          </p:cNvPr>
          <p:cNvSpPr txBox="1"/>
          <p:nvPr/>
        </p:nvSpPr>
        <p:spPr>
          <a:xfrm>
            <a:off x="4437112" y="1187624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CMC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FD44C8A-6E79-49E0-A523-34A85AA14B53}"/>
              </a:ext>
            </a:extLst>
          </p:cNvPr>
          <p:cNvSpPr/>
          <p:nvPr/>
        </p:nvSpPr>
        <p:spPr>
          <a:xfrm>
            <a:off x="3933056" y="1835696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F3B43B9-08EB-47E2-BE8C-0B7CFA71555C}"/>
              </a:ext>
            </a:extLst>
          </p:cNvPr>
          <p:cNvSpPr/>
          <p:nvPr/>
        </p:nvSpPr>
        <p:spPr>
          <a:xfrm>
            <a:off x="3933056" y="2771800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1F19EC0-CBAE-411E-AA48-7D1176470EB0}"/>
              </a:ext>
            </a:extLst>
          </p:cNvPr>
          <p:cNvSpPr/>
          <p:nvPr/>
        </p:nvSpPr>
        <p:spPr>
          <a:xfrm>
            <a:off x="4869160" y="2771800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4A73A465-3519-420C-B47A-29F927BDB5E7}"/>
              </a:ext>
            </a:extLst>
          </p:cNvPr>
          <p:cNvSpPr/>
          <p:nvPr/>
        </p:nvSpPr>
        <p:spPr>
          <a:xfrm>
            <a:off x="4869160" y="1835696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377B1AC-E423-4093-B4A4-B09B827A8852}"/>
              </a:ext>
            </a:extLst>
          </p:cNvPr>
          <p:cNvSpPr/>
          <p:nvPr/>
        </p:nvSpPr>
        <p:spPr>
          <a:xfrm>
            <a:off x="1556792" y="2699792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4506200-BC52-4BC0-961B-14F82E3444C2}"/>
              </a:ext>
            </a:extLst>
          </p:cNvPr>
          <p:cNvSpPr/>
          <p:nvPr/>
        </p:nvSpPr>
        <p:spPr>
          <a:xfrm>
            <a:off x="2564904" y="2699792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20001F73-AAD9-4017-A00C-4C8ACA9F9EF2}"/>
              </a:ext>
            </a:extLst>
          </p:cNvPr>
          <p:cNvSpPr/>
          <p:nvPr/>
        </p:nvSpPr>
        <p:spPr>
          <a:xfrm>
            <a:off x="2564904" y="1691680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207D08C-2413-4E49-BA3F-581FDA6EECF5}"/>
              </a:ext>
            </a:extLst>
          </p:cNvPr>
          <p:cNvSpPr txBox="1"/>
          <p:nvPr/>
        </p:nvSpPr>
        <p:spPr>
          <a:xfrm>
            <a:off x="3717032" y="1907704"/>
            <a:ext cx="144016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1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1BEF99A-32EC-47C0-ADF6-ABE413C47546}"/>
              </a:ext>
            </a:extLst>
          </p:cNvPr>
          <p:cNvSpPr txBox="1"/>
          <p:nvPr/>
        </p:nvSpPr>
        <p:spPr>
          <a:xfrm>
            <a:off x="4653136" y="1907704"/>
            <a:ext cx="144016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2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F5B5A00-4B59-4E99-8598-0B352FDCC90D}"/>
              </a:ext>
            </a:extLst>
          </p:cNvPr>
          <p:cNvSpPr txBox="1"/>
          <p:nvPr/>
        </p:nvSpPr>
        <p:spPr>
          <a:xfrm>
            <a:off x="3717032" y="2843808"/>
            <a:ext cx="144016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3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B715736-4844-4136-8DB6-551D027958F8}"/>
              </a:ext>
            </a:extLst>
          </p:cNvPr>
          <p:cNvSpPr txBox="1"/>
          <p:nvPr/>
        </p:nvSpPr>
        <p:spPr>
          <a:xfrm>
            <a:off x="4653136" y="2843808"/>
            <a:ext cx="144016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4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E0874396-CD07-45B1-8D34-6910950F9B8C}"/>
              </a:ext>
            </a:extLst>
          </p:cNvPr>
          <p:cNvSpPr/>
          <p:nvPr/>
        </p:nvSpPr>
        <p:spPr>
          <a:xfrm>
            <a:off x="1556792" y="1691680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98E2A06-84A1-4793-8F05-C0565461FEA8}"/>
              </a:ext>
            </a:extLst>
          </p:cNvPr>
          <p:cNvSpPr txBox="1"/>
          <p:nvPr/>
        </p:nvSpPr>
        <p:spPr>
          <a:xfrm>
            <a:off x="1340768" y="1835696"/>
            <a:ext cx="144016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1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4446708-36F5-420D-A80C-E22E9D039F89}"/>
              </a:ext>
            </a:extLst>
          </p:cNvPr>
          <p:cNvSpPr txBox="1"/>
          <p:nvPr/>
        </p:nvSpPr>
        <p:spPr>
          <a:xfrm>
            <a:off x="2348880" y="1835696"/>
            <a:ext cx="144016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2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16D39B1-94CB-4E5D-8230-A61A02E4988A}"/>
              </a:ext>
            </a:extLst>
          </p:cNvPr>
          <p:cNvSpPr txBox="1"/>
          <p:nvPr/>
        </p:nvSpPr>
        <p:spPr>
          <a:xfrm>
            <a:off x="1340768" y="2771800"/>
            <a:ext cx="144016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3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E1A0046-623A-4E0A-B66C-742F91B6CD06}"/>
              </a:ext>
            </a:extLst>
          </p:cNvPr>
          <p:cNvSpPr txBox="1"/>
          <p:nvPr/>
        </p:nvSpPr>
        <p:spPr>
          <a:xfrm>
            <a:off x="2348880" y="2771800"/>
            <a:ext cx="144016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4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B9D58CF6-1EAC-491A-A32E-F6E984DE1362}"/>
              </a:ext>
            </a:extLst>
          </p:cNvPr>
          <p:cNvSpPr txBox="1"/>
          <p:nvPr/>
        </p:nvSpPr>
        <p:spPr>
          <a:xfrm>
            <a:off x="1124744" y="1259632"/>
            <a:ext cx="144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F75E38F-F4D1-4B15-B1C4-431E8F2F954E}"/>
              </a:ext>
            </a:extLst>
          </p:cNvPr>
          <p:cNvSpPr txBox="1"/>
          <p:nvPr/>
        </p:nvSpPr>
        <p:spPr>
          <a:xfrm>
            <a:off x="3573016" y="1259632"/>
            <a:ext cx="144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27A8A79-BB07-4FD1-9D04-4AFB5DF1AAB5}"/>
              </a:ext>
            </a:extLst>
          </p:cNvPr>
          <p:cNvSpPr txBox="1"/>
          <p:nvPr/>
        </p:nvSpPr>
        <p:spPr>
          <a:xfrm>
            <a:off x="188640" y="3923928"/>
            <a:ext cx="64294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Figure S5. Agar plate qualitative enzymatic assays of </a:t>
            </a:r>
            <a:r>
              <a:rPr lang="en-US" sz="1200" b="1" i="1" dirty="0">
                <a:latin typeface="Times New Roman" pitchFamily="18" charset="0"/>
                <a:cs typeface="Times New Roman" pitchFamily="18" charset="0"/>
              </a:rPr>
              <a:t>Streptomyces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sp. S3 culture supernatant.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The supernatant of cultures from M9 medium contain: 1) 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xylan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; 2) filter paper; 3) microcrystalline cellulose</a:t>
            </a:r>
            <a:r>
              <a:rPr lang="en-US" sz="1200">
                <a:latin typeface="Times New Roman" pitchFamily="18" charset="0"/>
                <a:cs typeface="Times New Roman" pitchFamily="18" charset="0"/>
              </a:rPr>
              <a:t>; or 4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) carboxymethyl cellulose; as sole </a:t>
            </a:r>
            <a:r>
              <a:rPr lang="en-US" sz="1200">
                <a:latin typeface="Times New Roman" pitchFamily="18" charset="0"/>
                <a:cs typeface="Times New Roman" pitchFamily="18" charset="0"/>
              </a:rPr>
              <a:t>carbon sources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were spotted onto agar plates containing M9 minimum with 1%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Xylan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(A) or CMC (B) as substrates. After incubation at 30</a:t>
            </a:r>
            <a:r>
              <a:rPr lang="en-US" sz="1200" baseline="30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 for 30 min enzymatic activity was confirmed by the formation of degradation halo after staining the plates with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congo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red. </a:t>
            </a:r>
          </a:p>
          <a:p>
            <a:pPr algn="just"/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1710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404</Words>
  <Application>Microsoft Office PowerPoint</Application>
  <PresentationFormat>Apresentação na tela (4:3)</PresentationFormat>
  <Paragraphs>80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Luciano</dc:creator>
  <cp:lastModifiedBy>Luciano</cp:lastModifiedBy>
  <cp:revision>19</cp:revision>
  <cp:lastPrinted>2020-01-28T13:51:37Z</cp:lastPrinted>
  <dcterms:created xsi:type="dcterms:W3CDTF">2018-12-18T15:48:38Z</dcterms:created>
  <dcterms:modified xsi:type="dcterms:W3CDTF">2021-02-18T16:54:29Z</dcterms:modified>
</cp:coreProperties>
</file>