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2" r:id="rId2"/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44" r:id="rId23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62"/>
  </p:normalViewPr>
  <p:slideViewPr>
    <p:cSldViewPr snapToGrid="0" showGuides="1">
      <p:cViewPr varScale="1">
        <p:scale>
          <a:sx n="119" d="100"/>
          <a:sy n="119" d="100"/>
        </p:scale>
        <p:origin x="216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BBEF-A948-CE48-A9A5-AB6A217BB7D4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7C6E2-F86A-E849-8C09-01F60892299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4761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7C6E2-F86A-E849-8C09-01F608922997}" type="slidenum">
              <a:rPr lang="en-TH" smtClean="0"/>
              <a:t>3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1076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E103B-7273-A14A-92D8-F0505929476F}" type="slidenum">
              <a:rPr lang="en-TH" smtClean="0"/>
              <a:t>11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461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7C6E2-F86A-E849-8C09-01F608922997}" type="slidenum">
              <a:rPr lang="en-TH" smtClean="0"/>
              <a:t>16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6517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7C6E2-F86A-E849-8C09-01F608922997}" type="slidenum">
              <a:rPr lang="en-TH" smtClean="0"/>
              <a:t>17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7840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7C6E2-F86A-E849-8C09-01F608922997}" type="slidenum">
              <a:rPr lang="en-TH" smtClean="0"/>
              <a:t>19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1699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E103B-7273-A14A-92D8-F0505929476F}" type="slidenum">
              <a:rPr lang="en-TH" smtClean="0"/>
              <a:t>22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421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C823-5A46-DB07-0090-AC1BBCE25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6B873-105E-13EF-2D72-4B95EBF1A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6D68-5BC8-95D9-3D7A-41492D7D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E2F7-4FAD-970B-A9E6-E75F079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1B4A0-2980-788A-703E-2E3B311E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5627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3E05-C607-E25C-21AB-CC223FEC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D8FA0-CF1E-3267-0477-49D4E5597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5BED7-C671-9457-22E4-D9C00FA0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D8B30-F847-44CE-5524-62D23927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BC78A-C9FE-A18C-FB92-41752101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5928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A92E0-2CDB-2159-30F9-7AD239804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C21FA-9A1A-1B45-D4AB-9F233493F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FD9E9-8EFE-5838-C898-14CB8F66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D65C-95DA-EBAF-97BB-ABDF63B3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A5CB-4C94-37FD-3A79-2775A0B2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5365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827-DA3B-5447-D4B8-078FAD37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F7CE-7193-B1B5-553F-792D992A6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F32D6-FC1E-C74F-C029-81F6187A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1036-95DC-E41D-23CC-448BE1A7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BEBAD-92A4-2169-A685-EF25F3CA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0166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8E71-C7F6-E485-3A65-171A1120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AA5F-6F0F-94CA-EDD5-8AF0231B2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C0CCD-AB84-516C-F940-2340D58C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1B43-DE8C-CB82-8034-3C505E6F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01DF4-DC15-3E01-7A72-C59B67D0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192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D754-5598-894C-EF33-4A745DDE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A9C4D-570F-E2E7-2A8D-6B113D6CB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BB7B7-09CE-B328-E69B-02B20C2BA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FE8B-F704-E735-5F2F-72668018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F8B8D-E3A8-F534-8E4A-DDEE7B08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09DF5-3D04-B054-3A58-A76C96C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6769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4BF0-CE09-4F8E-55F3-E8F6A207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A88B9-54E3-852F-C682-3A86FFE51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03117-630E-76DD-D3B8-99AB104B2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D0F8E-06FB-D8DA-C214-2208CA160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BDD4C-CDA2-3AA7-EB9C-FA5428373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6241B-FC3A-5560-2AC0-C15ED5A3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2B6DC-33CB-13AB-EDF9-13A70F4A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D4BBC-472A-5F42-A690-31F29B7D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0699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B96F-1596-ACDC-1975-1A3576B1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FB57E-A1BA-6338-5245-E82A8AD1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893E4-3144-E673-D094-37183B3F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A9750-21C5-CAC5-4351-1C6E2DAF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080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A7102-D97F-56ED-B0E7-3A310F69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0293F-D4C7-0F69-E58D-699E3FE2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4211C-820D-E24F-205B-0F5A8895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2293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F464-2FEA-3F3D-4DCA-E7C9A2B4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8E6F0-BAC9-D0D2-5BEC-92F5C47FE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1E9BF-136A-31AF-EBC8-1C170F4E8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3303A-E9FF-CC70-CAFE-3213219B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99447-2582-874A-01A3-684C2BAB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71949-EDDE-6156-0D96-B1B0E425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585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8036-800E-D585-4C00-2215824A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C8483-FE5A-EBA5-2E86-2943BCF89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45744-0540-A81F-08C8-5D602D6F9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837B0-31B6-F646-4DC2-C8A208C8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8AC09-0AA2-4440-AC04-1F837389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0D591-3ECB-086C-2D84-938F9F25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1637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82309-7BFA-41AA-E2EB-5E58AED1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E1F67-DFC7-F9CE-17C2-6C4E9126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6520A-62EB-E496-1AF6-3175E835E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97A44D-D97B-504B-92AC-36AB79FABC49}" type="datetimeFigureOut">
              <a:rPr lang="en-TH" smtClean="0"/>
              <a:t>29/4/2025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C29EF-C8B8-E724-7AEE-B759611AA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08913-68A9-A6BA-FBE9-00CA42F76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899773-7357-6541-8639-71860047B41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55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png" descr="A graph with dots and lines&#10;&#10;Description automatically generated">
            <a:extLst>
              <a:ext uri="{FF2B5EF4-FFF2-40B4-BE49-F238E27FC236}">
                <a16:creationId xmlns:a16="http://schemas.microsoft.com/office/drawing/2014/main" id="{1B35B2BA-739C-7272-BA8C-AD76EB30D04D}"/>
              </a:ext>
            </a:extLst>
          </p:cNvPr>
          <p:cNvPicPr/>
          <p:nvPr/>
        </p:nvPicPr>
        <p:blipFill>
          <a:blip r:embed="rId2"/>
          <a:srcRect t="1552"/>
          <a:stretch>
            <a:fillRect/>
          </a:stretch>
        </p:blipFill>
        <p:spPr>
          <a:xfrm>
            <a:off x="535493" y="300139"/>
            <a:ext cx="6665406" cy="5569796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41668-3B5B-08F7-BAD8-E7A9D1032F2E}"/>
              </a:ext>
            </a:extLst>
          </p:cNvPr>
          <p:cNvSpPr txBox="1"/>
          <p:nvPr/>
        </p:nvSpPr>
        <p:spPr>
          <a:xfrm>
            <a:off x="353366" y="6188529"/>
            <a:ext cx="1140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Figure 1 Regression of the root-to-tip genetic distance against year of sampling for GII.17 whole genome sequence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1296A4-DBBE-1065-E4AA-B5607CFC977E}"/>
              </a:ext>
            </a:extLst>
          </p:cNvPr>
          <p:cNvGraphicFramePr>
            <a:graphicFrameLocks noGrp="1"/>
          </p:cNvGraphicFramePr>
          <p:nvPr/>
        </p:nvGraphicFramePr>
        <p:xfrm>
          <a:off x="8568871" y="2339522"/>
          <a:ext cx="2240644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322">
                  <a:extLst>
                    <a:ext uri="{9D8B030D-6E8A-4147-A177-3AD203B41FA5}">
                      <a16:colId xmlns:a16="http://schemas.microsoft.com/office/drawing/2014/main" val="3126613371"/>
                    </a:ext>
                  </a:extLst>
                </a:gridCol>
                <a:gridCol w="1120322">
                  <a:extLst>
                    <a:ext uri="{9D8B030D-6E8A-4147-A177-3AD203B41FA5}">
                      <a16:colId xmlns:a16="http://schemas.microsoft.com/office/drawing/2014/main" val="44556942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85248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37437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2009.8198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3770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0.7488</a:t>
                      </a:r>
                      <a:endParaRPr lang="en-T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79408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0.5607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4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3.05E-05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523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0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the difference between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7629C1A5-3401-0B06-EEC2-F3D2211E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07" y="179614"/>
            <a:ext cx="7369370" cy="6149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4E4E9B-ABD7-9CB5-5F04-AC4851F6FC98}"/>
              </a:ext>
            </a:extLst>
          </p:cNvPr>
          <p:cNvSpPr txBox="1"/>
          <p:nvPr/>
        </p:nvSpPr>
        <p:spPr>
          <a:xfrm>
            <a:off x="157423" y="6410532"/>
            <a:ext cx="1072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 Regression of root-to-tip genetic distance against the year of sampling for GII.3 in the </a:t>
            </a:r>
            <a:r>
              <a:rPr lang="en-US" dirty="0" err="1"/>
              <a:t>RdRp</a:t>
            </a:r>
            <a:r>
              <a:rPr lang="en-US" dirty="0"/>
              <a:t> region</a:t>
            </a:r>
            <a:endParaRPr lang="en-T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41A355-8237-A170-1FE4-367F59E2F10A}"/>
              </a:ext>
            </a:extLst>
          </p:cNvPr>
          <p:cNvGraphicFramePr>
            <a:graphicFrameLocks noGrp="1"/>
          </p:cNvGraphicFramePr>
          <p:nvPr/>
        </p:nvGraphicFramePr>
        <p:xfrm>
          <a:off x="9108493" y="2159070"/>
          <a:ext cx="2076578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289">
                  <a:extLst>
                    <a:ext uri="{9D8B030D-6E8A-4147-A177-3AD203B41FA5}">
                      <a16:colId xmlns:a16="http://schemas.microsoft.com/office/drawing/2014/main" val="1088488231"/>
                    </a:ext>
                  </a:extLst>
                </a:gridCol>
                <a:gridCol w="1038289">
                  <a:extLst>
                    <a:ext uri="{9D8B030D-6E8A-4147-A177-3AD203B41FA5}">
                      <a16:colId xmlns:a16="http://schemas.microsoft.com/office/drawing/2014/main" val="423961356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26281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-0.0004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46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3274.1878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0435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-0.0629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9352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3.96E-03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5557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1.74E-03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289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53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dots and lines&#10;&#10;Description automatically generated">
            <a:extLst>
              <a:ext uri="{FF2B5EF4-FFF2-40B4-BE49-F238E27FC236}">
                <a16:creationId xmlns:a16="http://schemas.microsoft.com/office/drawing/2014/main" id="{EEB52033-5EF1-FDB1-7DA2-F37FB0E1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" y="207266"/>
            <a:ext cx="7298872" cy="6087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568ED-0126-4E44-9D37-227D3DBF92D4}"/>
              </a:ext>
            </a:extLst>
          </p:cNvPr>
          <p:cNvSpPr txBox="1"/>
          <p:nvPr/>
        </p:nvSpPr>
        <p:spPr>
          <a:xfrm>
            <a:off x="157423" y="6410532"/>
            <a:ext cx="1057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11 Regression of root-to-tip genetic distance against the year of sampling for GII.3 in the VP1 region</a:t>
            </a:r>
            <a:endParaRPr lang="en-T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FD082A-39F4-685A-B0DB-7F29939410C9}"/>
              </a:ext>
            </a:extLst>
          </p:cNvPr>
          <p:cNvGraphicFramePr>
            <a:graphicFrameLocks noGrp="1"/>
          </p:cNvGraphicFramePr>
          <p:nvPr/>
        </p:nvGraphicFramePr>
        <p:xfrm>
          <a:off x="8583941" y="2192697"/>
          <a:ext cx="2414936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468">
                  <a:extLst>
                    <a:ext uri="{9D8B030D-6E8A-4147-A177-3AD203B41FA5}">
                      <a16:colId xmlns:a16="http://schemas.microsoft.com/office/drawing/2014/main" val="2149204407"/>
                    </a:ext>
                  </a:extLst>
                </a:gridCol>
                <a:gridCol w="1207468">
                  <a:extLst>
                    <a:ext uri="{9D8B030D-6E8A-4147-A177-3AD203B41FA5}">
                      <a16:colId xmlns:a16="http://schemas.microsoft.com/office/drawing/2014/main" val="419007381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018879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04421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1951.4186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5460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0.6519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0819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0.425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752934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83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50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11FEF9-73CE-4BD4-A030-42C2A27F235E}"/>
              </a:ext>
            </a:extLst>
          </p:cNvPr>
          <p:cNvSpPr txBox="1"/>
          <p:nvPr/>
        </p:nvSpPr>
        <p:spPr>
          <a:xfrm>
            <a:off x="157423" y="6410532"/>
            <a:ext cx="1057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12 Regression of root-to-tip genetic distance against the year of sampling for GII.3 in the VP2 region</a:t>
            </a:r>
            <a:endParaRPr lang="en-TH" dirty="0"/>
          </a:p>
        </p:txBody>
      </p:sp>
      <p:pic>
        <p:nvPicPr>
          <p:cNvPr id="6" name="Picture 5" descr="A graph with a line and dots&#10;&#10;Description automatically generated">
            <a:extLst>
              <a:ext uri="{FF2B5EF4-FFF2-40B4-BE49-F238E27FC236}">
                <a16:creationId xmlns:a16="http://schemas.microsoft.com/office/drawing/2014/main" id="{91352A0A-AFEA-0B60-E07C-6969AD3A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8" y="164122"/>
            <a:ext cx="7266247" cy="614090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77D500-E955-87FA-6672-EA48684EB085}"/>
              </a:ext>
            </a:extLst>
          </p:cNvPr>
          <p:cNvGraphicFramePr>
            <a:graphicFrameLocks noGrp="1"/>
          </p:cNvGraphicFramePr>
          <p:nvPr/>
        </p:nvGraphicFramePr>
        <p:xfrm>
          <a:off x="8712898" y="2366844"/>
          <a:ext cx="2362518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259">
                  <a:extLst>
                    <a:ext uri="{9D8B030D-6E8A-4147-A177-3AD203B41FA5}">
                      <a16:colId xmlns:a16="http://schemas.microsoft.com/office/drawing/2014/main" val="1297172473"/>
                    </a:ext>
                  </a:extLst>
                </a:gridCol>
                <a:gridCol w="1181259">
                  <a:extLst>
                    <a:ext uri="{9D8B030D-6E8A-4147-A177-3AD203B41FA5}">
                      <a16:colId xmlns:a16="http://schemas.microsoft.com/office/drawing/2014/main" val="67822392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58271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7535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1970.0988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7056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0.8571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90226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0.7347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01307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008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8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a line and dots&#10;&#10;Description automatically generated with medium confidence">
            <a:extLst>
              <a:ext uri="{FF2B5EF4-FFF2-40B4-BE49-F238E27FC236}">
                <a16:creationId xmlns:a16="http://schemas.microsoft.com/office/drawing/2014/main" id="{2DE3EB0A-00B0-5212-F4F7-591179B4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77" y="191281"/>
            <a:ext cx="7214937" cy="6062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B826D-C453-09F0-E127-8CD9D3CEB2CB}"/>
              </a:ext>
            </a:extLst>
          </p:cNvPr>
          <p:cNvSpPr txBox="1"/>
          <p:nvPr/>
        </p:nvSpPr>
        <p:spPr>
          <a:xfrm>
            <a:off x="268634" y="6377955"/>
            <a:ext cx="1069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13 Regression of root-to-tip genetic distance against the year of sampling for GII.3 in the </a:t>
            </a:r>
            <a:r>
              <a:rPr lang="en-US" dirty="0" err="1"/>
              <a:t>VPg</a:t>
            </a:r>
            <a:r>
              <a:rPr lang="en-US" dirty="0"/>
              <a:t> region</a:t>
            </a:r>
            <a:endParaRPr lang="en-T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CE6900-7333-F186-99D3-85ABABF63B28}"/>
              </a:ext>
            </a:extLst>
          </p:cNvPr>
          <p:cNvGraphicFramePr>
            <a:graphicFrameLocks noGrp="1"/>
          </p:cNvGraphicFramePr>
          <p:nvPr/>
        </p:nvGraphicFramePr>
        <p:xfrm>
          <a:off x="8977086" y="2263154"/>
          <a:ext cx="2175328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664">
                  <a:extLst>
                    <a:ext uri="{9D8B030D-6E8A-4147-A177-3AD203B41FA5}">
                      <a16:colId xmlns:a16="http://schemas.microsoft.com/office/drawing/2014/main" val="3955778837"/>
                    </a:ext>
                  </a:extLst>
                </a:gridCol>
                <a:gridCol w="1087664">
                  <a:extLst>
                    <a:ext uri="{9D8B030D-6E8A-4147-A177-3AD203B41FA5}">
                      <a16:colId xmlns:a16="http://schemas.microsoft.com/office/drawing/2014/main" val="78561326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70450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4177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1827.7314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9797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08872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5.76E-02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1348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1.97E-03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756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45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 and dots&#10;&#10;Description automatically generated">
            <a:extLst>
              <a:ext uri="{FF2B5EF4-FFF2-40B4-BE49-F238E27FC236}">
                <a16:creationId xmlns:a16="http://schemas.microsoft.com/office/drawing/2014/main" id="{E1C2EA02-312C-6E46-B549-B3AD10AB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69" y="277718"/>
            <a:ext cx="7285680" cy="5959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33446-997E-4C21-4A1F-75F8448955BE}"/>
              </a:ext>
            </a:extLst>
          </p:cNvPr>
          <p:cNvSpPr txBox="1"/>
          <p:nvPr/>
        </p:nvSpPr>
        <p:spPr>
          <a:xfrm>
            <a:off x="268634" y="6377955"/>
            <a:ext cx="110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14 Regression of root-to-tip genetic distance against the year of sampling for GII.17 in the 3CLpro region</a:t>
            </a:r>
            <a:endParaRPr lang="en-TH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3B7D98-D2A6-4CC4-6811-33027AB7D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85232"/>
              </p:ext>
            </p:extLst>
          </p:nvPr>
        </p:nvGraphicFramePr>
        <p:xfrm>
          <a:off x="8591721" y="2389621"/>
          <a:ext cx="1854200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942">
                  <a:extLst>
                    <a:ext uri="{9D8B030D-6E8A-4147-A177-3AD203B41FA5}">
                      <a16:colId xmlns:a16="http://schemas.microsoft.com/office/drawing/2014/main" val="59343228"/>
                    </a:ext>
                  </a:extLst>
                </a:gridCol>
                <a:gridCol w="827258">
                  <a:extLst>
                    <a:ext uri="{9D8B030D-6E8A-4147-A177-3AD203B41FA5}">
                      <a16:colId xmlns:a16="http://schemas.microsoft.com/office/drawing/2014/main" val="199089204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5441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12661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1985.561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35962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0.4464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0397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0.1992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17867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522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1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 and dots&#10;&#10;Description automatically generated with medium confidence">
            <a:extLst>
              <a:ext uri="{FF2B5EF4-FFF2-40B4-BE49-F238E27FC236}">
                <a16:creationId xmlns:a16="http://schemas.microsoft.com/office/drawing/2014/main" id="{16BAAD5A-4230-2F78-E5EC-35705270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5" y="296562"/>
            <a:ext cx="6885403" cy="576515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A3F5F6-C5D7-21D0-8E0F-A385D6D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05000"/>
              </p:ext>
            </p:extLst>
          </p:nvPr>
        </p:nvGraphicFramePr>
        <p:xfrm>
          <a:off x="8643895" y="2219973"/>
          <a:ext cx="2143554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777">
                  <a:extLst>
                    <a:ext uri="{9D8B030D-6E8A-4147-A177-3AD203B41FA5}">
                      <a16:colId xmlns:a16="http://schemas.microsoft.com/office/drawing/2014/main" val="3697575211"/>
                    </a:ext>
                  </a:extLst>
                </a:gridCol>
                <a:gridCol w="1071777">
                  <a:extLst>
                    <a:ext uri="{9D8B030D-6E8A-4147-A177-3AD203B41FA5}">
                      <a16:colId xmlns:a16="http://schemas.microsoft.com/office/drawing/2014/main" val="122100872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03614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244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1996.3784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86964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0.6108</a:t>
                      </a:r>
                      <a:endParaRPr lang="en-T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8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0.3731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5483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8.39E-06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81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A6483D-EB53-5B54-BCFA-AD8145434293}"/>
              </a:ext>
            </a:extLst>
          </p:cNvPr>
          <p:cNvSpPr txBox="1"/>
          <p:nvPr/>
        </p:nvSpPr>
        <p:spPr>
          <a:xfrm>
            <a:off x="268634" y="6377955"/>
            <a:ext cx="1106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15 Regression of root-to-tip genetic distance against the year of sampling for GII.17 in the </a:t>
            </a:r>
            <a:r>
              <a:rPr lang="en-US" dirty="0" err="1"/>
              <a:t>NTPase</a:t>
            </a:r>
            <a:r>
              <a:rPr lang="en-US" dirty="0"/>
              <a:t> region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39180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 and dots&#10;&#10;Description automatically generated">
            <a:extLst>
              <a:ext uri="{FF2B5EF4-FFF2-40B4-BE49-F238E27FC236}">
                <a16:creationId xmlns:a16="http://schemas.microsoft.com/office/drawing/2014/main" id="{B6D1E3E8-20EC-81E5-1797-B76CE5AB0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1" y="181071"/>
            <a:ext cx="7079321" cy="58884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D98396-749D-28E7-08FC-DD9911DC1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13149"/>
              </p:ext>
            </p:extLst>
          </p:nvPr>
        </p:nvGraphicFramePr>
        <p:xfrm>
          <a:off x="8767462" y="2272442"/>
          <a:ext cx="1911048" cy="1918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24">
                  <a:extLst>
                    <a:ext uri="{9D8B030D-6E8A-4147-A177-3AD203B41FA5}">
                      <a16:colId xmlns:a16="http://schemas.microsoft.com/office/drawing/2014/main" val="3915345346"/>
                    </a:ext>
                  </a:extLst>
                </a:gridCol>
                <a:gridCol w="955524">
                  <a:extLst>
                    <a:ext uri="{9D8B030D-6E8A-4147-A177-3AD203B41FA5}">
                      <a16:colId xmlns:a16="http://schemas.microsoft.com/office/drawing/2014/main" val="385134021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7750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84916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2000.9622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7927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0.6392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436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0.4085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1419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0408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4C29A9-9C96-80B3-A7D4-3063F8CE2215}"/>
              </a:ext>
            </a:extLst>
          </p:cNvPr>
          <p:cNvSpPr txBox="1"/>
          <p:nvPr/>
        </p:nvSpPr>
        <p:spPr>
          <a:xfrm>
            <a:off x="268634" y="6377955"/>
            <a:ext cx="108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16 Regression of root-to-tip genetic distance against the year of sampling for GII.17 in the </a:t>
            </a:r>
            <a:r>
              <a:rPr lang="en-US" dirty="0" err="1"/>
              <a:t>RdRp</a:t>
            </a:r>
            <a:r>
              <a:rPr lang="en-US" dirty="0"/>
              <a:t> region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00660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 and dots&#10;&#10;Description automatically generated with medium confidence">
            <a:extLst>
              <a:ext uri="{FF2B5EF4-FFF2-40B4-BE49-F238E27FC236}">
                <a16:creationId xmlns:a16="http://schemas.microsoft.com/office/drawing/2014/main" id="{B1B91ECA-69DB-461E-6279-E0403426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" y="176830"/>
            <a:ext cx="7282352" cy="6088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83BD8F-31CD-77FC-6C95-7520D8E86F91}"/>
              </a:ext>
            </a:extLst>
          </p:cNvPr>
          <p:cNvSpPr txBox="1"/>
          <p:nvPr/>
        </p:nvSpPr>
        <p:spPr>
          <a:xfrm>
            <a:off x="268634" y="6377955"/>
            <a:ext cx="1068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17 Regression of root-to-tip genetic distance against the year of sampling for GII.17 in the p22 region</a:t>
            </a:r>
            <a:endParaRPr lang="en-TH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D09F0C-F279-5E05-48DF-E25F84937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2719"/>
              </p:ext>
            </p:extLst>
          </p:nvPr>
        </p:nvGraphicFramePr>
        <p:xfrm>
          <a:off x="8680964" y="2556647"/>
          <a:ext cx="1976524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8262">
                  <a:extLst>
                    <a:ext uri="{9D8B030D-6E8A-4147-A177-3AD203B41FA5}">
                      <a16:colId xmlns:a16="http://schemas.microsoft.com/office/drawing/2014/main" val="1708602095"/>
                    </a:ext>
                  </a:extLst>
                </a:gridCol>
                <a:gridCol w="988262">
                  <a:extLst>
                    <a:ext uri="{9D8B030D-6E8A-4147-A177-3AD203B41FA5}">
                      <a16:colId xmlns:a16="http://schemas.microsoft.com/office/drawing/2014/main" val="266416566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10350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2.01E-03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196469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1997.3466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64132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0.602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5831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0.3624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39323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2.16E-05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363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459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9F8B3E-DF28-BEF8-9CC9-DA711C5B8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56349"/>
              </p:ext>
            </p:extLst>
          </p:nvPr>
        </p:nvGraphicFramePr>
        <p:xfrm>
          <a:off x="8755105" y="2643145"/>
          <a:ext cx="2230052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026">
                  <a:extLst>
                    <a:ext uri="{9D8B030D-6E8A-4147-A177-3AD203B41FA5}">
                      <a16:colId xmlns:a16="http://schemas.microsoft.com/office/drawing/2014/main" val="1081653982"/>
                    </a:ext>
                  </a:extLst>
                </a:gridCol>
                <a:gridCol w="1115026">
                  <a:extLst>
                    <a:ext uri="{9D8B030D-6E8A-4147-A177-3AD203B41FA5}">
                      <a16:colId xmlns:a16="http://schemas.microsoft.com/office/drawing/2014/main" val="380693134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24527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3.78E-03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6107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2009.3274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865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0.7378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5287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0.5444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5852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370789"/>
                  </a:ext>
                </a:extLst>
              </a:tr>
            </a:tbl>
          </a:graphicData>
        </a:graphic>
      </p:graphicFrame>
      <p:pic>
        <p:nvPicPr>
          <p:cNvPr id="6" name="Picture 5" descr="A graph with dots and lines&#10;&#10;Description automatically generated">
            <a:extLst>
              <a:ext uri="{FF2B5EF4-FFF2-40B4-BE49-F238E27FC236}">
                <a16:creationId xmlns:a16="http://schemas.microsoft.com/office/drawing/2014/main" id="{DC29C753-C2EC-1733-2CD1-DF4166C28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88" y="213041"/>
            <a:ext cx="7134810" cy="5950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47E10-479A-F645-C7FA-DF7AD882ED68}"/>
              </a:ext>
            </a:extLst>
          </p:cNvPr>
          <p:cNvSpPr txBox="1"/>
          <p:nvPr/>
        </p:nvSpPr>
        <p:spPr>
          <a:xfrm>
            <a:off x="268634" y="6377955"/>
            <a:ext cx="1068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18 Regression of root-to-tip genetic distance against the year of sampling for GII.17 in the p48 region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96826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dots and lines&#10;&#10;Description automatically generated">
            <a:extLst>
              <a:ext uri="{FF2B5EF4-FFF2-40B4-BE49-F238E27FC236}">
                <a16:creationId xmlns:a16="http://schemas.microsoft.com/office/drawing/2014/main" id="{6AB0C95B-F8DA-8425-B2EE-8B1DC7CD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33" y="296562"/>
            <a:ext cx="6848368" cy="5678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5B89C-5CE9-7270-EE48-B1A6EBB546E3}"/>
              </a:ext>
            </a:extLst>
          </p:cNvPr>
          <p:cNvSpPr txBox="1"/>
          <p:nvPr/>
        </p:nvSpPr>
        <p:spPr>
          <a:xfrm>
            <a:off x="268634" y="6377955"/>
            <a:ext cx="1068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19 Regression of root-to-tip genetic distance against the year of sampling for GII.17 in the VP1 region</a:t>
            </a:r>
            <a:endParaRPr lang="en-TH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74E4E0-B87E-A702-A556-9BD80416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72823"/>
              </p:ext>
            </p:extLst>
          </p:nvPr>
        </p:nvGraphicFramePr>
        <p:xfrm>
          <a:off x="8718034" y="2102263"/>
          <a:ext cx="2237628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814">
                  <a:extLst>
                    <a:ext uri="{9D8B030D-6E8A-4147-A177-3AD203B41FA5}">
                      <a16:colId xmlns:a16="http://schemas.microsoft.com/office/drawing/2014/main" val="3012362858"/>
                    </a:ext>
                  </a:extLst>
                </a:gridCol>
                <a:gridCol w="1118814">
                  <a:extLst>
                    <a:ext uri="{9D8B030D-6E8A-4147-A177-3AD203B41FA5}">
                      <a16:colId xmlns:a16="http://schemas.microsoft.com/office/drawing/2014/main" val="27160361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50767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2.87E-03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17709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2006.5871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0330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0.7759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4693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0.602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49259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1.66E-05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253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4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dots and lines&#10;&#10;Description automatically generated">
            <a:extLst>
              <a:ext uri="{FF2B5EF4-FFF2-40B4-BE49-F238E27FC236}">
                <a16:creationId xmlns:a16="http://schemas.microsoft.com/office/drawing/2014/main" id="{A013F961-570B-1EA2-33BE-F4116C03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1"/>
          <a:stretch/>
        </p:blipFill>
        <p:spPr>
          <a:xfrm>
            <a:off x="451758" y="179614"/>
            <a:ext cx="7151914" cy="5839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CF160-BA8F-AAAE-146A-D6823EDCF833}"/>
              </a:ext>
            </a:extLst>
          </p:cNvPr>
          <p:cNvSpPr txBox="1"/>
          <p:nvPr/>
        </p:nvSpPr>
        <p:spPr>
          <a:xfrm>
            <a:off x="353366" y="6188529"/>
            <a:ext cx="1127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Figure 2 Regression of the root-to-tip genetic distance against year of sampling for GII.2 whole genome sequence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12A4AD-FEA7-547F-C81A-7CBE82C06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47288"/>
              </p:ext>
            </p:extLst>
          </p:nvPr>
        </p:nvGraphicFramePr>
        <p:xfrm>
          <a:off x="8164286" y="1909270"/>
          <a:ext cx="2514600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49478554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20635674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42487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19636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2203.8263</a:t>
                      </a:r>
                      <a:endParaRPr lang="en-T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53309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-0.4711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24987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0297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9.8689E-04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660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65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 and dots&#10;&#10;Description automatically generated with medium confidence">
            <a:extLst>
              <a:ext uri="{FF2B5EF4-FFF2-40B4-BE49-F238E27FC236}">
                <a16:creationId xmlns:a16="http://schemas.microsoft.com/office/drawing/2014/main" id="{4FA8B712-63CE-0E03-DA6F-A50491C7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1" y="234778"/>
            <a:ext cx="7157445" cy="5903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8BBDD-215F-6616-C4CE-CE4C0B8DBF72}"/>
              </a:ext>
            </a:extLst>
          </p:cNvPr>
          <p:cNvSpPr txBox="1"/>
          <p:nvPr/>
        </p:nvSpPr>
        <p:spPr>
          <a:xfrm>
            <a:off x="268634" y="6377955"/>
            <a:ext cx="1068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20 Regression of root-to-tip genetic distance against the year of sampling for GII.17 in the </a:t>
            </a:r>
            <a:r>
              <a:rPr lang="en-US" dirty="0" err="1"/>
              <a:t>VPg</a:t>
            </a:r>
            <a:r>
              <a:rPr lang="en-US" dirty="0"/>
              <a:t> region</a:t>
            </a:r>
            <a:endParaRPr lang="en-TH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150AF0-EFFF-B7AB-F53C-1C08957ED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96566"/>
              </p:ext>
            </p:extLst>
          </p:nvPr>
        </p:nvGraphicFramePr>
        <p:xfrm>
          <a:off x="8458544" y="2469832"/>
          <a:ext cx="1958202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01">
                  <a:extLst>
                    <a:ext uri="{9D8B030D-6E8A-4147-A177-3AD203B41FA5}">
                      <a16:colId xmlns:a16="http://schemas.microsoft.com/office/drawing/2014/main" val="4095111636"/>
                    </a:ext>
                  </a:extLst>
                </a:gridCol>
                <a:gridCol w="979101">
                  <a:extLst>
                    <a:ext uri="{9D8B030D-6E8A-4147-A177-3AD203B41FA5}">
                      <a16:colId xmlns:a16="http://schemas.microsoft.com/office/drawing/2014/main" val="268461991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0687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6.90E-04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5961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1975.5531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2422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0.402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6132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0.1616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46584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7.49E-06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148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9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CE8F16-BD5B-5500-7CAF-31B1B0A10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8558"/>
              </p:ext>
            </p:extLst>
          </p:nvPr>
        </p:nvGraphicFramePr>
        <p:xfrm>
          <a:off x="8502289" y="2138407"/>
          <a:ext cx="2069414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707">
                  <a:extLst>
                    <a:ext uri="{9D8B030D-6E8A-4147-A177-3AD203B41FA5}">
                      <a16:colId xmlns:a16="http://schemas.microsoft.com/office/drawing/2014/main" val="1976511813"/>
                    </a:ext>
                  </a:extLst>
                </a:gridCol>
                <a:gridCol w="1034707">
                  <a:extLst>
                    <a:ext uri="{9D8B030D-6E8A-4147-A177-3AD203B41FA5}">
                      <a16:colId xmlns:a16="http://schemas.microsoft.com/office/drawing/2014/main" val="334017724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Date range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5217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4.10E-03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74994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2010.1888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975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0.7227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1896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</a:rPr>
                        <a:t>0.5223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22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4.63E-05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5449535"/>
                  </a:ext>
                </a:extLst>
              </a:tr>
            </a:tbl>
          </a:graphicData>
        </a:graphic>
      </p:graphicFrame>
      <p:pic>
        <p:nvPicPr>
          <p:cNvPr id="6" name="Picture 5" descr="A graph with dots and lines&#10;&#10;Description automatically generated">
            <a:extLst>
              <a:ext uri="{FF2B5EF4-FFF2-40B4-BE49-F238E27FC236}">
                <a16:creationId xmlns:a16="http://schemas.microsoft.com/office/drawing/2014/main" id="{FDC23546-5F8B-A635-57C6-EA4F91851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9" y="105104"/>
            <a:ext cx="7180638" cy="594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17860-CABB-17F8-DB1C-75B92F060919}"/>
              </a:ext>
            </a:extLst>
          </p:cNvPr>
          <p:cNvSpPr txBox="1"/>
          <p:nvPr/>
        </p:nvSpPr>
        <p:spPr>
          <a:xfrm>
            <a:off x="268634" y="6377955"/>
            <a:ext cx="1068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21 Regression of root-to-tip genetic distance against the year of sampling for GII.17 in the VP2 region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50597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2EC610A-2476-C2CA-698F-E8042E289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7" y="1156937"/>
            <a:ext cx="5294716" cy="4544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EA0A644-C228-F9E5-8470-4444214CD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3817" y="1156938"/>
            <a:ext cx="5294715" cy="4544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BB47C-6D4B-0017-A9B0-E3470433CAC0}"/>
              </a:ext>
            </a:extLst>
          </p:cNvPr>
          <p:cNvSpPr txBox="1"/>
          <p:nvPr/>
        </p:nvSpPr>
        <p:spPr>
          <a:xfrm>
            <a:off x="2728812" y="5756425"/>
            <a:ext cx="191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95% HPD interval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2E665-F1FB-984F-B235-A116AB327DBA}"/>
              </a:ext>
            </a:extLst>
          </p:cNvPr>
          <p:cNvSpPr txBox="1"/>
          <p:nvPr/>
        </p:nvSpPr>
        <p:spPr>
          <a:xfrm>
            <a:off x="7821166" y="5811789"/>
            <a:ext cx="21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TH" dirty="0"/>
              <a:t>ocation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46FE4-F53E-22EE-A484-0F572D0FE071}"/>
              </a:ext>
            </a:extLst>
          </p:cNvPr>
          <p:cNvSpPr txBox="1"/>
          <p:nvPr/>
        </p:nvSpPr>
        <p:spPr>
          <a:xfrm>
            <a:off x="360381" y="6340910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 22 MCC phylogenies </a:t>
            </a:r>
            <a:r>
              <a:rPr lang="en-US"/>
              <a:t>of norovirus GII.17[P17]  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91046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&#10;&#10;Description automatically generated">
            <a:extLst>
              <a:ext uri="{FF2B5EF4-FFF2-40B4-BE49-F238E27FC236}">
                <a16:creationId xmlns:a16="http://schemas.microsoft.com/office/drawing/2014/main" id="{E3989895-0666-6765-9715-DF4774029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" y="156994"/>
            <a:ext cx="7304314" cy="6088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63534-BC5D-EB4E-4E42-E3412EA01741}"/>
              </a:ext>
            </a:extLst>
          </p:cNvPr>
          <p:cNvSpPr txBox="1"/>
          <p:nvPr/>
        </p:nvSpPr>
        <p:spPr>
          <a:xfrm>
            <a:off x="353366" y="6302832"/>
            <a:ext cx="1140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Figure 3 Regression of the root-to-tip genetic distance against year of sampling for GII.3 whole genome sequence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9F8C41-3870-6FEF-FD38-78A45BF519FA}"/>
              </a:ext>
            </a:extLst>
          </p:cNvPr>
          <p:cNvGraphicFramePr>
            <a:graphicFrameLocks noGrp="1"/>
          </p:cNvGraphicFramePr>
          <p:nvPr/>
        </p:nvGraphicFramePr>
        <p:xfrm>
          <a:off x="8764814" y="2242088"/>
          <a:ext cx="2142672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336">
                  <a:extLst>
                    <a:ext uri="{9D8B030D-6E8A-4147-A177-3AD203B41FA5}">
                      <a16:colId xmlns:a16="http://schemas.microsoft.com/office/drawing/2014/main" val="1825942739"/>
                    </a:ext>
                  </a:extLst>
                </a:gridCol>
                <a:gridCol w="1071336">
                  <a:extLst>
                    <a:ext uri="{9D8B030D-6E8A-4147-A177-3AD203B41FA5}">
                      <a16:colId xmlns:a16="http://schemas.microsoft.com/office/drawing/2014/main" val="384852367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7138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87883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486.2677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7345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7.78E-02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0967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7411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5.58E-04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782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95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dots and lines&#10;&#10;Description automatically generated">
            <a:extLst>
              <a:ext uri="{FF2B5EF4-FFF2-40B4-BE49-F238E27FC236}">
                <a16:creationId xmlns:a16="http://schemas.microsoft.com/office/drawing/2014/main" id="{9CD19C9B-4B13-12BE-83AE-8AC941F4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2" y="350114"/>
            <a:ext cx="7001577" cy="5849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840F46-BCE3-16D2-AE28-B322E541AA52}"/>
              </a:ext>
            </a:extLst>
          </p:cNvPr>
          <p:cNvSpPr txBox="1"/>
          <p:nvPr/>
        </p:nvSpPr>
        <p:spPr>
          <a:xfrm>
            <a:off x="353366" y="6302832"/>
            <a:ext cx="1140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Figure 4 Regression of the root-to-tip genetic distance against year of sampling for GII.6 whole genome sequence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E092F0-3936-97B4-4840-F7C6026BF09C}"/>
              </a:ext>
            </a:extLst>
          </p:cNvPr>
          <p:cNvGraphicFramePr>
            <a:graphicFrameLocks noGrp="1"/>
          </p:cNvGraphicFramePr>
          <p:nvPr/>
        </p:nvGraphicFramePr>
        <p:xfrm>
          <a:off x="8405586" y="2315886"/>
          <a:ext cx="2224314" cy="1945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157">
                  <a:extLst>
                    <a:ext uri="{9D8B030D-6E8A-4147-A177-3AD203B41FA5}">
                      <a16:colId xmlns:a16="http://schemas.microsoft.com/office/drawing/2014/main" val="148578881"/>
                    </a:ext>
                  </a:extLst>
                </a:gridCol>
                <a:gridCol w="1112157">
                  <a:extLst>
                    <a:ext uri="{9D8B030D-6E8A-4147-A177-3AD203B41FA5}">
                      <a16:colId xmlns:a16="http://schemas.microsoft.com/office/drawing/2014/main" val="1498140453"/>
                    </a:ext>
                  </a:extLst>
                </a:gridCol>
              </a:tblGrid>
              <a:tr h="206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502458"/>
                  </a:ext>
                </a:extLst>
              </a:tr>
              <a:tr h="206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-0.0009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4693928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2160.7945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387972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-0.3659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031064"/>
                  </a:ext>
                </a:extLst>
              </a:tr>
              <a:tr h="206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745976"/>
                  </a:ext>
                </a:extLst>
              </a:tr>
              <a:tr h="56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7.71E-04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6736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4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C63810-E023-DA32-349E-3D5B15CC03EB}"/>
              </a:ext>
            </a:extLst>
          </p:cNvPr>
          <p:cNvSpPr txBox="1"/>
          <p:nvPr/>
        </p:nvSpPr>
        <p:spPr>
          <a:xfrm>
            <a:off x="353366" y="6302832"/>
            <a:ext cx="1140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Figure 5 Regression of the root-to-tip genetic distance against year of sampling for GII.4 whole genome sequence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4DA020-B8C2-AE27-5BB6-CE48DA5E6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60494"/>
              </p:ext>
            </p:extLst>
          </p:nvPr>
        </p:nvGraphicFramePr>
        <p:xfrm>
          <a:off x="8683171" y="2061935"/>
          <a:ext cx="2582706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353">
                  <a:extLst>
                    <a:ext uri="{9D8B030D-6E8A-4147-A177-3AD203B41FA5}">
                      <a16:colId xmlns:a16="http://schemas.microsoft.com/office/drawing/2014/main" val="1880179262"/>
                    </a:ext>
                  </a:extLst>
                </a:gridCol>
                <a:gridCol w="1291353">
                  <a:extLst>
                    <a:ext uri="{9D8B030D-6E8A-4147-A177-3AD203B41FA5}">
                      <a16:colId xmlns:a16="http://schemas.microsoft.com/office/drawing/2014/main" val="367581843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0308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-0.0023</a:t>
                      </a:r>
                      <a:endParaRPr lang="en-T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1962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/>
                        <a:t>2118.3355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327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/>
                        <a:t>-0.2934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58541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8.6064E-2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41418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2.9175E-3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3016547"/>
                  </a:ext>
                </a:extLst>
              </a:tr>
            </a:tbl>
          </a:graphicData>
        </a:graphic>
      </p:graphicFrame>
      <p:pic>
        <p:nvPicPr>
          <p:cNvPr id="7" name="Picture 6" descr="A graph showing a line between two dots&#10;&#10;AI-generated content may be incorrect.">
            <a:extLst>
              <a:ext uri="{FF2B5EF4-FFF2-40B4-BE49-F238E27FC236}">
                <a16:creationId xmlns:a16="http://schemas.microsoft.com/office/drawing/2014/main" id="{A2D734E6-C1C0-28F9-7BFA-10DB44EF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23" y="123975"/>
            <a:ext cx="7339205" cy="61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dots on a white background&#10;&#10;Description automatically generated">
            <a:extLst>
              <a:ext uri="{FF2B5EF4-FFF2-40B4-BE49-F238E27FC236}">
                <a16:creationId xmlns:a16="http://schemas.microsoft.com/office/drawing/2014/main" id="{144C46AC-0453-2178-086E-ED63DEA5F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6" y="327810"/>
            <a:ext cx="6999756" cy="5780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39606F-A19F-9AAA-F829-87636A5CBDA3}"/>
              </a:ext>
            </a:extLst>
          </p:cNvPr>
          <p:cNvSpPr txBox="1"/>
          <p:nvPr/>
        </p:nvSpPr>
        <p:spPr>
          <a:xfrm>
            <a:off x="157423" y="6224934"/>
            <a:ext cx="109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6 Regression of root-to-tip genetic distance against the year of sampling for GII.3 in the 3CLpro region</a:t>
            </a:r>
            <a:endParaRPr lang="en-TH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4C14A7-75F6-1E77-AAFE-1A58E4D587BE}"/>
              </a:ext>
            </a:extLst>
          </p:cNvPr>
          <p:cNvGraphicFramePr>
            <a:graphicFrameLocks noGrp="1"/>
          </p:cNvGraphicFramePr>
          <p:nvPr/>
        </p:nvGraphicFramePr>
        <p:xfrm>
          <a:off x="8381093" y="2350304"/>
          <a:ext cx="2265136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723">
                  <a:extLst>
                    <a:ext uri="{9D8B030D-6E8A-4147-A177-3AD203B41FA5}">
                      <a16:colId xmlns:a16="http://schemas.microsoft.com/office/drawing/2014/main" val="4040353887"/>
                    </a:ext>
                  </a:extLst>
                </a:gridCol>
                <a:gridCol w="938413">
                  <a:extLst>
                    <a:ext uri="{9D8B030D-6E8A-4147-A177-3AD203B41FA5}">
                      <a16:colId xmlns:a16="http://schemas.microsoft.com/office/drawing/2014/main" val="5484688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18528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12680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36985.6894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3043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-0.0014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4416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2.08E-06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796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0820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6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DFB47464-D264-8ABE-5772-87CD44A3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82" y="233680"/>
            <a:ext cx="7026232" cy="57771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9BBED-01CA-C394-59F1-03D82A806BAD}"/>
              </a:ext>
            </a:extLst>
          </p:cNvPr>
          <p:cNvSpPr txBox="1"/>
          <p:nvPr/>
        </p:nvSpPr>
        <p:spPr>
          <a:xfrm>
            <a:off x="157423" y="6224934"/>
            <a:ext cx="104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7 Regression of root-to-tip genetic distance against the year of sampling for GII.3 in the p22 region</a:t>
            </a:r>
            <a:endParaRPr lang="en-T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6FA682-699A-7DB1-9764-237F4741A908}"/>
              </a:ext>
            </a:extLst>
          </p:cNvPr>
          <p:cNvGraphicFramePr>
            <a:graphicFrameLocks noGrp="1"/>
          </p:cNvGraphicFramePr>
          <p:nvPr/>
        </p:nvGraphicFramePr>
        <p:xfrm>
          <a:off x="8372928" y="2469832"/>
          <a:ext cx="2240306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153">
                  <a:extLst>
                    <a:ext uri="{9D8B030D-6E8A-4147-A177-3AD203B41FA5}">
                      <a16:colId xmlns:a16="http://schemas.microsoft.com/office/drawing/2014/main" val="1090284249"/>
                    </a:ext>
                  </a:extLst>
                </a:gridCol>
                <a:gridCol w="1120153">
                  <a:extLst>
                    <a:ext uri="{9D8B030D-6E8A-4147-A177-3AD203B41FA5}">
                      <a16:colId xmlns:a16="http://schemas.microsoft.com/office/drawing/2014/main" val="147868797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0476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6.42E-03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48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1726.3525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8426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0.3986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9617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0.1589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599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9.67E-03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650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9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the number of dots&#10;&#10;Description automatically generated with medium confidence">
            <a:extLst>
              <a:ext uri="{FF2B5EF4-FFF2-40B4-BE49-F238E27FC236}">
                <a16:creationId xmlns:a16="http://schemas.microsoft.com/office/drawing/2014/main" id="{C5307652-3F89-E275-E9AF-98A02E46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05" y="263734"/>
            <a:ext cx="6918910" cy="5810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AFF39-8846-0AC0-957C-061DDAE77D55}"/>
              </a:ext>
            </a:extLst>
          </p:cNvPr>
          <p:cNvSpPr txBox="1"/>
          <p:nvPr/>
        </p:nvSpPr>
        <p:spPr>
          <a:xfrm>
            <a:off x="157423" y="6224934"/>
            <a:ext cx="1082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8 Regression of root-to-tip genetic distance against the year of sampling for GII.3 in the </a:t>
            </a:r>
            <a:r>
              <a:rPr lang="en-US" dirty="0" err="1"/>
              <a:t>NTPase</a:t>
            </a:r>
            <a:r>
              <a:rPr lang="en-US" dirty="0"/>
              <a:t> region</a:t>
            </a:r>
            <a:endParaRPr lang="en-TH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B59752-E695-23C2-4AF5-21BA027ACD2F}"/>
              </a:ext>
            </a:extLst>
          </p:cNvPr>
          <p:cNvGraphicFramePr>
            <a:graphicFrameLocks noGrp="1"/>
          </p:cNvGraphicFramePr>
          <p:nvPr/>
        </p:nvGraphicFramePr>
        <p:xfrm>
          <a:off x="8454571" y="2469832"/>
          <a:ext cx="2256972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486">
                  <a:extLst>
                    <a:ext uri="{9D8B030D-6E8A-4147-A177-3AD203B41FA5}">
                      <a16:colId xmlns:a16="http://schemas.microsoft.com/office/drawing/2014/main" val="3668381052"/>
                    </a:ext>
                  </a:extLst>
                </a:gridCol>
                <a:gridCol w="1128486">
                  <a:extLst>
                    <a:ext uri="{9D8B030D-6E8A-4147-A177-3AD203B41FA5}">
                      <a16:colId xmlns:a16="http://schemas.microsoft.com/office/drawing/2014/main" val="253278538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9257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-0.0003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13969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3738.2993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8477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-0.0351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26914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1442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4.72E-03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90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4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the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4B6CC317-17A5-26E1-0C64-53A0045A6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6" y="209079"/>
            <a:ext cx="6939436" cy="5822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3AAC5-A7E1-9873-6856-D99C4BA0BA25}"/>
              </a:ext>
            </a:extLst>
          </p:cNvPr>
          <p:cNvSpPr txBox="1"/>
          <p:nvPr/>
        </p:nvSpPr>
        <p:spPr>
          <a:xfrm>
            <a:off x="157423" y="6224934"/>
            <a:ext cx="1064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 Regression of root-to-tip genetic distance against the year of sampling for GII.3 in the p48 region</a:t>
            </a:r>
            <a:endParaRPr lang="en-T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BD5E73-A467-C7C6-F59B-41E872D60464}"/>
              </a:ext>
            </a:extLst>
          </p:cNvPr>
          <p:cNvGraphicFramePr>
            <a:graphicFrameLocks noGrp="1"/>
          </p:cNvGraphicFramePr>
          <p:nvPr/>
        </p:nvGraphicFramePr>
        <p:xfrm>
          <a:off x="8715828" y="2306864"/>
          <a:ext cx="2207986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993">
                  <a:extLst>
                    <a:ext uri="{9D8B030D-6E8A-4147-A177-3AD203B41FA5}">
                      <a16:colId xmlns:a16="http://schemas.microsoft.com/office/drawing/2014/main" val="4112109104"/>
                    </a:ext>
                  </a:extLst>
                </a:gridCol>
                <a:gridCol w="1103993">
                  <a:extLst>
                    <a:ext uri="{9D8B030D-6E8A-4147-A177-3AD203B41FA5}">
                      <a16:colId xmlns:a16="http://schemas.microsoft.com/office/drawing/2014/main" val="163556499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3199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 (rate)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-0.0002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34881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X-Intercept (TMRCA)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6746.6595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3748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 Coefficient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-0.017</a:t>
                      </a:r>
                      <a:endParaRPr lang="en-T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2627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77988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Mean Squared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6.10E-03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80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4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936</Words>
  <Application>Microsoft Macintosh PowerPoint</Application>
  <PresentationFormat>Widescreen</PresentationFormat>
  <Paragraphs>282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Aptos Narrow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Kritchakorn Sawakwongpra</dc:creator>
  <cp:lastModifiedBy>Kritchakorn Sawakwongpra</cp:lastModifiedBy>
  <cp:revision>5</cp:revision>
  <dcterms:created xsi:type="dcterms:W3CDTF">2024-12-27T04:45:58Z</dcterms:created>
  <dcterms:modified xsi:type="dcterms:W3CDTF">2025-04-29T01:37:48Z</dcterms:modified>
</cp:coreProperties>
</file>