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1" autoAdjust="0"/>
    <p:restoredTop sz="94660"/>
  </p:normalViewPr>
  <p:slideViewPr>
    <p:cSldViewPr snapToGrid="0">
      <p:cViewPr varScale="1">
        <p:scale>
          <a:sx n="93" d="100"/>
          <a:sy n="93" d="100"/>
        </p:scale>
        <p:origin x="5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1DA20-8FB4-4CC4-96F1-E0313543BD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39AA82-56FE-4ED8-8F9A-4B25690C91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C2BA0B-6837-46DF-89E6-A0CA38711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5F540-4C2B-423E-B936-0C259760DCEB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D7F1F8-767C-4E4A-8C31-A6BE89C34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63A99-C519-4005-B249-0700F83B3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0249-909F-4121-8F23-05B057DB0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90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4691B-0DE9-4304-8B62-BDFEF6EBB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D003CD-A632-456C-8D02-3DB4C93286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23B425-E160-46D7-AED6-6BD01EB66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5F540-4C2B-423E-B936-0C259760DCEB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C11BA7-ED99-4D03-81B5-24991911C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850D2C-F2B0-482B-BD26-B579E34A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0249-909F-4121-8F23-05B057DB0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991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6AD781-9B69-4D92-9B1C-7E5163C3AF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FCDA0B-C795-4FA1-A588-6021D7EDF8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328DE3-E675-4EDB-A5FE-976973B82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5F540-4C2B-423E-B936-0C259760DCEB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EF9E26-F522-4E7C-94A3-AFB5FB792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43025D-90FE-4C2E-A147-7AADEC2E7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0249-909F-4121-8F23-05B057DB0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922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B4F67-1046-4A99-9571-5C37E502A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232D5-5DDB-42D0-B153-8B33C6CD9C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17FD8B-3296-4E3B-BC7A-24CF77FB9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5F540-4C2B-423E-B936-0C259760DCEB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B8C6E6-1DEE-4937-8F62-ED215A919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11B7AA-577A-4649-AAD7-6A25038FC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0249-909F-4121-8F23-05B057DB0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530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763A6-BEF8-46BD-98FE-093B6AC5B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276B23-4CE8-42E2-9F6B-F4B74C75B3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0A1903-EA2D-457E-A018-B0276189D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5F540-4C2B-423E-B936-0C259760DCEB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2D5D72-793A-4B55-9B20-8359BE6C4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DA5F77-165D-45D4-ADC7-694605BBA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0249-909F-4121-8F23-05B057DB0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185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6548E-2ED6-440E-A2BD-BFEC111E9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C41E4-E737-46D2-9CC8-32C9CABD9C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FEDA67-879E-4DB8-908F-A99CFB6112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295F46-82F5-4762-A416-8F01166F5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5F540-4C2B-423E-B936-0C259760DCEB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1F8FAD-0FB7-4A48-AB0B-D6921FD95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9AEC11-1178-4CFA-A37B-72E1281CB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0249-909F-4121-8F23-05B057DB0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8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34E75-5F97-471B-850A-7B3F5921C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176DA4-BDD7-4124-93EB-28FC04558D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9A4CC9-E222-48CB-BCF5-AA08D47075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C1395D-C367-4684-BA0C-A4D1525448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D6D4A2-80D1-4A4F-BDBB-6F08EE3D00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B09E06-A682-4FB2-8FE1-F4FD2925A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5F540-4C2B-423E-B936-0C259760DCEB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218B21-B893-4A5C-BA6A-D7BBE2DF5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940D3B-86B3-46FC-9263-0D00EB57B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0249-909F-4121-8F23-05B057DB0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575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957B7-AF8F-43FA-B783-65D4A2981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72BD41-AEE0-4E19-B680-2EBB8B811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5F540-4C2B-423E-B936-0C259760DCEB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5BA1D8-0AFE-488A-AEF7-8D732BF8D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6D0011-EEC6-4FE1-8973-7B9C9958D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0249-909F-4121-8F23-05B057DB0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645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194FDD-7A53-4868-B066-52F9D50CD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5F540-4C2B-423E-B936-0C259760DCEB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690C7B-CAE6-469A-9084-AF34B09B5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EF8BBB-CABE-4D9B-A0E5-793DA1B03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0249-909F-4121-8F23-05B057DB0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200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D34D5-8F21-4DE5-861E-7D242010F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EBE69-A1B8-4658-A3BE-77429D460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2EDBF3-B267-48D0-8D00-72F3EA4A73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52D780-1B67-4600-9E9F-F2782BC3F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5F540-4C2B-423E-B936-0C259760DCEB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4EC358-2B66-424E-AD44-57EF2BF5D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6B85AE-D436-41BC-B4B1-8D6052A0F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0249-909F-4121-8F23-05B057DB0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751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E9980-8F3D-4C9B-AFEA-6163081E3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0AC218-BB97-4D0A-A084-A1A4F1DBF9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825399-AE96-45D4-973A-5001EB88A1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879B8D-711E-4027-877B-0B284F609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5F540-4C2B-423E-B936-0C259760DCEB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1FFB9E-48A6-4E98-A9C5-BBD434677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068849-7B3A-434C-8D05-1663FC366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0249-909F-4121-8F23-05B057DB0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92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CFB537-88FE-408C-95D0-CA143465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A6169F-B653-492E-AD02-D800102A36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A190D4-72DD-4548-BFF7-67D58EA69F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5F540-4C2B-423E-B936-0C259760DCEB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C0A970-B07C-4CF4-BC97-B8F5EEB867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F8930C-05CE-4D57-A70C-094F793C2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60249-909F-4121-8F23-05B057DB0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003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microsoft.com/office/2007/relationships/hdphoto" Target="../media/hdphoto1.wdp"/><Relationship Id="rId7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4A89285-7593-4AD3-97F6-CF38D2429107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78000"/>
                    </a14:imgEffect>
                    <a14:imgEffect>
                      <a14:brightnessContrast contrast="2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103" t="11727" r="-1" b="11501"/>
          <a:stretch/>
        </p:blipFill>
        <p:spPr>
          <a:xfrm>
            <a:off x="9578964" y="297412"/>
            <a:ext cx="2321172" cy="201168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93132E0-EFCB-4FFB-B88F-93382E996201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71" t="11739" b="3265"/>
          <a:stretch/>
        </p:blipFill>
        <p:spPr>
          <a:xfrm>
            <a:off x="9578964" y="2382828"/>
            <a:ext cx="2321172" cy="201168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EC7C0B1-ECC7-4BC1-BFDC-C6947A079A52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63" t="19684" r="31946" b="18436"/>
          <a:stretch/>
        </p:blipFill>
        <p:spPr>
          <a:xfrm>
            <a:off x="5021046" y="356513"/>
            <a:ext cx="3840480" cy="23042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5AAB930-C837-4067-879D-476C68037D05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55" t="21503" r="22541" b="21916"/>
          <a:stretch/>
        </p:blipFill>
        <p:spPr>
          <a:xfrm>
            <a:off x="5021046" y="2860811"/>
            <a:ext cx="3840480" cy="242585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8011265-A739-4D6A-B564-3466DE950AD9}"/>
              </a:ext>
            </a:extLst>
          </p:cNvPr>
          <p:cNvSpPr txBox="1"/>
          <p:nvPr/>
        </p:nvSpPr>
        <p:spPr>
          <a:xfrm flipH="1">
            <a:off x="4678689" y="143253"/>
            <a:ext cx="3880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F9EF59A-42E3-4423-84C7-CB1AADC37102}"/>
              </a:ext>
            </a:extLst>
          </p:cNvPr>
          <p:cNvSpPr txBox="1"/>
          <p:nvPr/>
        </p:nvSpPr>
        <p:spPr>
          <a:xfrm>
            <a:off x="8070244" y="2869242"/>
            <a:ext cx="6030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BLVRA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53D02CD-D790-4EB8-8390-A779FC1261D8}"/>
              </a:ext>
            </a:extLst>
          </p:cNvPr>
          <p:cNvSpPr txBox="1"/>
          <p:nvPr/>
        </p:nvSpPr>
        <p:spPr>
          <a:xfrm>
            <a:off x="8070244" y="443387"/>
            <a:ext cx="6030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BLVRB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7067FAA-C6B5-423F-A66F-8848F18A8F2F}"/>
              </a:ext>
            </a:extLst>
          </p:cNvPr>
          <p:cNvSpPr/>
          <p:nvPr/>
        </p:nvSpPr>
        <p:spPr>
          <a:xfrm>
            <a:off x="6136165" y="1112572"/>
            <a:ext cx="182880" cy="1458345"/>
          </a:xfrm>
          <a:prstGeom prst="rect">
            <a:avLst/>
          </a:prstGeom>
          <a:noFill/>
          <a:ln w="222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ED70EB6-81CC-4FAB-8E40-A468D53E4575}"/>
              </a:ext>
            </a:extLst>
          </p:cNvPr>
          <p:cNvSpPr txBox="1"/>
          <p:nvPr/>
        </p:nvSpPr>
        <p:spPr>
          <a:xfrm>
            <a:off x="73517" y="6550326"/>
            <a:ext cx="227916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Marchenko et. al., </a:t>
            </a: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Supplementary Figure 1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1E98479-2BA0-441F-BAA8-B287BB9C1BFB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00" r="22200" b="8097"/>
          <a:stretch/>
        </p:blipFill>
        <p:spPr>
          <a:xfrm>
            <a:off x="275344" y="1040824"/>
            <a:ext cx="2385415" cy="3463600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578185E8-8040-446B-A683-39703DF6D673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938" r="1878" b="6397"/>
          <a:stretch/>
        </p:blipFill>
        <p:spPr>
          <a:xfrm>
            <a:off x="3251531" y="2882225"/>
            <a:ext cx="297949" cy="1513654"/>
          </a:xfrm>
          <a:prstGeom prst="rect">
            <a:avLst/>
          </a:prstGeom>
        </p:spPr>
      </p:pic>
      <p:sp>
        <p:nvSpPr>
          <p:cNvPr id="41" name="Right Brace 40">
            <a:extLst>
              <a:ext uri="{FF2B5EF4-FFF2-40B4-BE49-F238E27FC236}">
                <a16:creationId xmlns:a16="http://schemas.microsoft.com/office/drawing/2014/main" id="{000300D4-B657-484D-BFCA-4D0FEB446C97}"/>
              </a:ext>
            </a:extLst>
          </p:cNvPr>
          <p:cNvSpPr/>
          <p:nvPr/>
        </p:nvSpPr>
        <p:spPr>
          <a:xfrm>
            <a:off x="2649792" y="1140631"/>
            <a:ext cx="45719" cy="266424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4601450-FECA-4B5F-9CA6-24EF57E5AD97}"/>
              </a:ext>
            </a:extLst>
          </p:cNvPr>
          <p:cNvSpPr txBox="1"/>
          <p:nvPr/>
        </p:nvSpPr>
        <p:spPr>
          <a:xfrm>
            <a:off x="275345" y="879021"/>
            <a:ext cx="6495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i="1" dirty="0">
                <a:latin typeface="Arial" panose="020B0604020202020204" pitchFamily="34" charset="0"/>
                <a:cs typeface="Arial" panose="020B0604020202020204" pitchFamily="34" charset="0"/>
              </a:rPr>
              <a:t>BLVRA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07F2D66-56F5-4806-A4FA-32D2F6920BBE}"/>
              </a:ext>
            </a:extLst>
          </p:cNvPr>
          <p:cNvSpPr txBox="1"/>
          <p:nvPr/>
        </p:nvSpPr>
        <p:spPr>
          <a:xfrm>
            <a:off x="841608" y="879021"/>
            <a:ext cx="6495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i="1" dirty="0">
                <a:latin typeface="Arial" panose="020B0604020202020204" pitchFamily="34" charset="0"/>
                <a:cs typeface="Arial" panose="020B0604020202020204" pitchFamily="34" charset="0"/>
              </a:rPr>
              <a:t>BLVRB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FC43322-ADDB-437E-8A89-8E210C926C3E}"/>
              </a:ext>
            </a:extLst>
          </p:cNvPr>
          <p:cNvSpPr txBox="1"/>
          <p:nvPr/>
        </p:nvSpPr>
        <p:spPr>
          <a:xfrm>
            <a:off x="1426706" y="879021"/>
            <a:ext cx="6864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i="1" dirty="0">
                <a:latin typeface="Arial" panose="020B0604020202020204" pitchFamily="34" charset="0"/>
                <a:cs typeface="Arial" panose="020B0604020202020204" pitchFamily="34" charset="0"/>
              </a:rPr>
              <a:t>HMOX1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967216A-BDAD-49ED-A04E-961850C7AD27}"/>
              </a:ext>
            </a:extLst>
          </p:cNvPr>
          <p:cNvSpPr txBox="1"/>
          <p:nvPr/>
        </p:nvSpPr>
        <p:spPr>
          <a:xfrm>
            <a:off x="1984403" y="879021"/>
            <a:ext cx="6864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i="1" dirty="0">
                <a:latin typeface="Arial" panose="020B0604020202020204" pitchFamily="34" charset="0"/>
                <a:cs typeface="Arial" panose="020B0604020202020204" pitchFamily="34" charset="0"/>
              </a:rPr>
              <a:t>HMOX2</a:t>
            </a:r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DD70C7A4-82EF-4A02-9270-7963714597F6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11" r="12332" b="10433"/>
          <a:stretch/>
        </p:blipFill>
        <p:spPr>
          <a:xfrm>
            <a:off x="2891099" y="1368777"/>
            <a:ext cx="956248" cy="1188720"/>
          </a:xfrm>
          <a:prstGeom prst="rect">
            <a:avLst/>
          </a:prstGeom>
          <a:ln w="22225" cmpd="sng">
            <a:noFill/>
          </a:ln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0C03511-3FD6-4823-AA0C-3D88AA7AF8D5}"/>
              </a:ext>
            </a:extLst>
          </p:cNvPr>
          <p:cNvSpPr txBox="1"/>
          <p:nvPr/>
        </p:nvSpPr>
        <p:spPr>
          <a:xfrm>
            <a:off x="3782852" y="1843828"/>
            <a:ext cx="7505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HS-578T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725A9E6-4F76-4735-8245-F4A70C216E34}"/>
              </a:ext>
            </a:extLst>
          </p:cNvPr>
          <p:cNvSpPr txBox="1"/>
          <p:nvPr/>
        </p:nvSpPr>
        <p:spPr>
          <a:xfrm>
            <a:off x="3782852" y="1609839"/>
            <a:ext cx="99257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MDA-MB231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794553B-6CA8-40F7-AE11-D5CE2B258E08}"/>
              </a:ext>
            </a:extLst>
          </p:cNvPr>
          <p:cNvSpPr txBox="1"/>
          <p:nvPr/>
        </p:nvSpPr>
        <p:spPr>
          <a:xfrm>
            <a:off x="3782852" y="2321780"/>
            <a:ext cx="53091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T47D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670A52B-086B-4947-8C3B-0CD93EC08A48}"/>
              </a:ext>
            </a:extLst>
          </p:cNvPr>
          <p:cNvSpPr txBox="1"/>
          <p:nvPr/>
        </p:nvSpPr>
        <p:spPr>
          <a:xfrm>
            <a:off x="3782852" y="2088864"/>
            <a:ext cx="6014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BT549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0C4C269-1258-4E82-B17E-10BAEDC3E52E}"/>
              </a:ext>
            </a:extLst>
          </p:cNvPr>
          <p:cNvSpPr txBox="1"/>
          <p:nvPr/>
        </p:nvSpPr>
        <p:spPr>
          <a:xfrm>
            <a:off x="3782852" y="1368777"/>
            <a:ext cx="56938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MCF7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E1B9F65-6F81-4FF3-BDD3-54E479C79E2B}"/>
              </a:ext>
            </a:extLst>
          </p:cNvPr>
          <p:cNvSpPr txBox="1"/>
          <p:nvPr/>
        </p:nvSpPr>
        <p:spPr>
          <a:xfrm>
            <a:off x="3478105" y="3059851"/>
            <a:ext cx="353943" cy="1156727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Expression, Log</a:t>
            </a:r>
            <a:r>
              <a:rPr lang="en-US" sz="11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9206B87-0BF9-43E2-A8C4-AD1DC0A9ECBD}"/>
              </a:ext>
            </a:extLst>
          </p:cNvPr>
          <p:cNvSpPr txBox="1"/>
          <p:nvPr/>
        </p:nvSpPr>
        <p:spPr>
          <a:xfrm>
            <a:off x="2847516" y="2554768"/>
            <a:ext cx="105349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Breast cancer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B17216E-F5B6-428E-A3F2-CAC6F0E37131}"/>
              </a:ext>
            </a:extLst>
          </p:cNvPr>
          <p:cNvSpPr txBox="1"/>
          <p:nvPr/>
        </p:nvSpPr>
        <p:spPr>
          <a:xfrm flipH="1">
            <a:off x="47348" y="143253"/>
            <a:ext cx="3880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7BDE203-C555-40D3-B6E3-8F6C7D5C0584}"/>
              </a:ext>
            </a:extLst>
          </p:cNvPr>
          <p:cNvSpPr txBox="1"/>
          <p:nvPr/>
        </p:nvSpPr>
        <p:spPr>
          <a:xfrm rot="-2700000">
            <a:off x="2798776" y="1037009"/>
            <a:ext cx="6495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i="1" dirty="0">
                <a:latin typeface="Arial" panose="020B0604020202020204" pitchFamily="34" charset="0"/>
                <a:cs typeface="Arial" panose="020B0604020202020204" pitchFamily="34" charset="0"/>
              </a:rPr>
              <a:t>BLVRA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75F0F59-4B04-4BAA-8868-74E6D9AD112B}"/>
              </a:ext>
            </a:extLst>
          </p:cNvPr>
          <p:cNvSpPr txBox="1"/>
          <p:nvPr/>
        </p:nvSpPr>
        <p:spPr>
          <a:xfrm rot="-2700000">
            <a:off x="3054539" y="1037009"/>
            <a:ext cx="6495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i="1" dirty="0">
                <a:latin typeface="Arial" panose="020B0604020202020204" pitchFamily="34" charset="0"/>
                <a:cs typeface="Arial" panose="020B0604020202020204" pitchFamily="34" charset="0"/>
              </a:rPr>
              <a:t>BLVRB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CA5A8F8-22E0-4221-9BD5-9082D48C043A}"/>
              </a:ext>
            </a:extLst>
          </p:cNvPr>
          <p:cNvSpPr txBox="1"/>
          <p:nvPr/>
        </p:nvSpPr>
        <p:spPr>
          <a:xfrm rot="-2700000">
            <a:off x="3293267" y="1023974"/>
            <a:ext cx="6864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i="1" dirty="0">
                <a:latin typeface="Arial" panose="020B0604020202020204" pitchFamily="34" charset="0"/>
                <a:cs typeface="Arial" panose="020B0604020202020204" pitchFamily="34" charset="0"/>
              </a:rPr>
              <a:t>HMOX1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16E7034-05A3-4BF0-B2A8-C1983FEEB554}"/>
              </a:ext>
            </a:extLst>
          </p:cNvPr>
          <p:cNvSpPr txBox="1"/>
          <p:nvPr/>
        </p:nvSpPr>
        <p:spPr>
          <a:xfrm rot="-2700000">
            <a:off x="3528463" y="1023974"/>
            <a:ext cx="6864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i="1" dirty="0">
                <a:latin typeface="Arial" panose="020B0604020202020204" pitchFamily="34" charset="0"/>
                <a:cs typeface="Arial" panose="020B0604020202020204" pitchFamily="34" charset="0"/>
              </a:rPr>
              <a:t>HMOX2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54569D3-E9E5-4927-9AD7-27EB3FEAF7D5}"/>
              </a:ext>
            </a:extLst>
          </p:cNvPr>
          <p:cNvSpPr/>
          <p:nvPr/>
        </p:nvSpPr>
        <p:spPr>
          <a:xfrm>
            <a:off x="342183" y="1148582"/>
            <a:ext cx="2240413" cy="261609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809F064-6D23-470E-B2C6-790C28A24343}"/>
              </a:ext>
            </a:extLst>
          </p:cNvPr>
          <p:cNvCxnSpPr/>
          <p:nvPr/>
        </p:nvCxnSpPr>
        <p:spPr>
          <a:xfrm>
            <a:off x="2666215" y="1475729"/>
            <a:ext cx="0" cy="46355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D0E5A01F-E834-4E5E-8A5C-E54B548FBE59}"/>
              </a:ext>
            </a:extLst>
          </p:cNvPr>
          <p:cNvCxnSpPr/>
          <p:nvPr/>
        </p:nvCxnSpPr>
        <p:spPr>
          <a:xfrm>
            <a:off x="2670809" y="1939284"/>
            <a:ext cx="220290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" name="Picture 46">
            <a:extLst>
              <a:ext uri="{FF2B5EF4-FFF2-40B4-BE49-F238E27FC236}">
                <a16:creationId xmlns:a16="http://schemas.microsoft.com/office/drawing/2014/main" id="{61F23D87-2A75-462B-88A9-DCCAE132CC77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70" t="20161" r="14506" b="15206"/>
          <a:stretch/>
        </p:blipFill>
        <p:spPr>
          <a:xfrm>
            <a:off x="9581363" y="4646368"/>
            <a:ext cx="2111025" cy="2011680"/>
          </a:xfrm>
          <a:prstGeom prst="rect">
            <a:avLst/>
          </a:prstGeom>
        </p:spPr>
      </p:pic>
      <p:sp>
        <p:nvSpPr>
          <p:cNvPr id="48" name="TextBox 47">
            <a:extLst>
              <a:ext uri="{FF2B5EF4-FFF2-40B4-BE49-F238E27FC236}">
                <a16:creationId xmlns:a16="http://schemas.microsoft.com/office/drawing/2014/main" id="{BE1FB929-ABC7-4E83-B0D8-F9A4AE46F305}"/>
              </a:ext>
            </a:extLst>
          </p:cNvPr>
          <p:cNvSpPr txBox="1"/>
          <p:nvPr/>
        </p:nvSpPr>
        <p:spPr>
          <a:xfrm>
            <a:off x="8630865" y="6156600"/>
            <a:ext cx="11251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Epithelial basal</a:t>
            </a: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BADDEC9F-95FC-47A9-98BF-723B60FCCAE2}"/>
              </a:ext>
            </a:extLst>
          </p:cNvPr>
          <p:cNvCxnSpPr/>
          <p:nvPr/>
        </p:nvCxnSpPr>
        <p:spPr>
          <a:xfrm flipV="1">
            <a:off x="9637485" y="5710203"/>
            <a:ext cx="615264" cy="51356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CC18B7C0-CD01-48C7-96E6-FFEC3B6B024D}"/>
              </a:ext>
            </a:extLst>
          </p:cNvPr>
          <p:cNvSpPr txBox="1"/>
          <p:nvPr/>
        </p:nvSpPr>
        <p:spPr>
          <a:xfrm>
            <a:off x="11190720" y="6100659"/>
            <a:ext cx="11251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Myeloid 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4A3364DE-D8D5-4CB4-BDBD-BD046BED5165}"/>
              </a:ext>
            </a:extLst>
          </p:cNvPr>
          <p:cNvCxnSpPr>
            <a:stCxn id="59" idx="1"/>
          </p:cNvCxnSpPr>
          <p:nvPr/>
        </p:nvCxnSpPr>
        <p:spPr>
          <a:xfrm flipH="1" flipV="1">
            <a:off x="11084970" y="5966987"/>
            <a:ext cx="105750" cy="2413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F0826C7C-D3CA-4FBC-BA2F-713D94A40D55}"/>
              </a:ext>
            </a:extLst>
          </p:cNvPr>
          <p:cNvSpPr txBox="1"/>
          <p:nvPr/>
        </p:nvSpPr>
        <p:spPr>
          <a:xfrm>
            <a:off x="9224561" y="5500022"/>
            <a:ext cx="5314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iCAF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DC64675-FD69-446B-86A4-DDAC8DA0DAF5}"/>
              </a:ext>
            </a:extLst>
          </p:cNvPr>
          <p:cNvSpPr txBox="1"/>
          <p:nvPr/>
        </p:nvSpPr>
        <p:spPr>
          <a:xfrm>
            <a:off x="9138076" y="6517378"/>
            <a:ext cx="1125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Epithelial basal</a:t>
            </a:r>
          </a:p>
          <a:p>
            <a:r>
              <a:rPr lang="en-US" sz="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cycling</a:t>
            </a: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300FB7BB-5234-46AE-8546-6F060DBABBAF}"/>
              </a:ext>
            </a:extLst>
          </p:cNvPr>
          <p:cNvCxnSpPr/>
          <p:nvPr/>
        </p:nvCxnSpPr>
        <p:spPr>
          <a:xfrm flipV="1">
            <a:off x="9968038" y="6038534"/>
            <a:ext cx="615264" cy="513567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A3BF9829-88E6-4216-934E-DB3D68753FE9}"/>
              </a:ext>
            </a:extLst>
          </p:cNvPr>
          <p:cNvSpPr txBox="1"/>
          <p:nvPr/>
        </p:nvSpPr>
        <p:spPr>
          <a:xfrm>
            <a:off x="9084009" y="4720335"/>
            <a:ext cx="1125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Mature Epithelial luminal</a:t>
            </a:r>
          </a:p>
        </p:txBody>
      </p: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B43A3E56-894B-479D-AE85-0D4AFE2AA1C5}"/>
              </a:ext>
            </a:extLst>
          </p:cNvPr>
          <p:cNvCxnSpPr>
            <a:cxnSpLocks/>
          </p:cNvCxnSpPr>
          <p:nvPr/>
        </p:nvCxnSpPr>
        <p:spPr>
          <a:xfrm>
            <a:off x="9808548" y="4939710"/>
            <a:ext cx="136569" cy="186576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A962B6C4-1EF3-4C70-B226-D0F6842294A0}"/>
              </a:ext>
            </a:extLst>
          </p:cNvPr>
          <p:cNvSpPr txBox="1"/>
          <p:nvPr/>
        </p:nvSpPr>
        <p:spPr>
          <a:xfrm>
            <a:off x="11136211" y="4570120"/>
            <a:ext cx="8990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Immune cells</a:t>
            </a: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F0108E81-5DF8-4EC8-A6F6-C469E077AD44}"/>
              </a:ext>
            </a:extLst>
          </p:cNvPr>
          <p:cNvCxnSpPr/>
          <p:nvPr/>
        </p:nvCxnSpPr>
        <p:spPr>
          <a:xfrm flipH="1">
            <a:off x="10820438" y="4818368"/>
            <a:ext cx="631522" cy="26175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1720261D-C489-47AF-9FEA-D8B0D235902E}"/>
              </a:ext>
            </a:extLst>
          </p:cNvPr>
          <p:cNvSpPr txBox="1"/>
          <p:nvPr/>
        </p:nvSpPr>
        <p:spPr>
          <a:xfrm>
            <a:off x="11411041" y="5604162"/>
            <a:ext cx="11251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Myoepithelial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26ADE21D-097F-4343-B35B-F21DB633E038}"/>
              </a:ext>
            </a:extLst>
          </p:cNvPr>
          <p:cNvCxnSpPr>
            <a:stCxn id="68" idx="1"/>
          </p:cNvCxnSpPr>
          <p:nvPr/>
        </p:nvCxnSpPr>
        <p:spPr>
          <a:xfrm flipH="1" flipV="1">
            <a:off x="10986411" y="5694090"/>
            <a:ext cx="424630" cy="177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65BCD9CC-685F-400C-9A08-7371B1BC8D75}"/>
              </a:ext>
            </a:extLst>
          </p:cNvPr>
          <p:cNvSpPr txBox="1"/>
          <p:nvPr/>
        </p:nvSpPr>
        <p:spPr>
          <a:xfrm flipH="1">
            <a:off x="9078960" y="143253"/>
            <a:ext cx="3880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00C16140-BC77-42BE-80D4-270BFF90760B}"/>
              </a:ext>
            </a:extLst>
          </p:cNvPr>
          <p:cNvSpPr txBox="1"/>
          <p:nvPr/>
        </p:nvSpPr>
        <p:spPr>
          <a:xfrm flipH="1">
            <a:off x="9078960" y="4374504"/>
            <a:ext cx="3880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D.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A7161BCD-3C70-4343-9622-67245EA4136C}"/>
              </a:ext>
            </a:extLst>
          </p:cNvPr>
          <p:cNvSpPr/>
          <p:nvPr/>
        </p:nvSpPr>
        <p:spPr>
          <a:xfrm>
            <a:off x="6329205" y="1112572"/>
            <a:ext cx="182880" cy="1458345"/>
          </a:xfrm>
          <a:prstGeom prst="rect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DC7CA3F6-8505-468B-AD03-F440BAD81531}"/>
              </a:ext>
            </a:extLst>
          </p:cNvPr>
          <p:cNvSpPr/>
          <p:nvPr/>
        </p:nvSpPr>
        <p:spPr>
          <a:xfrm>
            <a:off x="6113995" y="3683975"/>
            <a:ext cx="182880" cy="1458345"/>
          </a:xfrm>
          <a:prstGeom prst="rect">
            <a:avLst/>
          </a:prstGeom>
          <a:noFill/>
          <a:ln w="222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2FD9FB7A-6352-4578-BCC5-08E975336637}"/>
              </a:ext>
            </a:extLst>
          </p:cNvPr>
          <p:cNvSpPr/>
          <p:nvPr/>
        </p:nvSpPr>
        <p:spPr>
          <a:xfrm>
            <a:off x="6307035" y="3683975"/>
            <a:ext cx="182880" cy="1458345"/>
          </a:xfrm>
          <a:prstGeom prst="rect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D592E9D8-1F21-4A13-95D3-7A718A1CB0C0}"/>
              </a:ext>
            </a:extLst>
          </p:cNvPr>
          <p:cNvSpPr/>
          <p:nvPr/>
        </p:nvSpPr>
        <p:spPr>
          <a:xfrm>
            <a:off x="9843545" y="810533"/>
            <a:ext cx="267368" cy="22122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B1752752-8B98-4E18-BB49-74CB1909EFFB}"/>
              </a:ext>
            </a:extLst>
          </p:cNvPr>
          <p:cNvSpPr/>
          <p:nvPr/>
        </p:nvSpPr>
        <p:spPr>
          <a:xfrm>
            <a:off x="9789478" y="2816378"/>
            <a:ext cx="267368" cy="22122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F6844BCF-2654-44B1-AE92-85061D0DF83E}"/>
              </a:ext>
            </a:extLst>
          </p:cNvPr>
          <p:cNvSpPr/>
          <p:nvPr/>
        </p:nvSpPr>
        <p:spPr>
          <a:xfrm>
            <a:off x="10447949" y="1489954"/>
            <a:ext cx="337704" cy="328331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64BFB195-EB25-4380-AFC4-3473EF408C44}"/>
              </a:ext>
            </a:extLst>
          </p:cNvPr>
          <p:cNvSpPr/>
          <p:nvPr/>
        </p:nvSpPr>
        <p:spPr>
          <a:xfrm>
            <a:off x="10442046" y="3355644"/>
            <a:ext cx="337704" cy="328331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10014204-DFEE-4603-99B9-1DA09ACA05F9}"/>
              </a:ext>
            </a:extLst>
          </p:cNvPr>
          <p:cNvSpPr txBox="1"/>
          <p:nvPr/>
        </p:nvSpPr>
        <p:spPr>
          <a:xfrm>
            <a:off x="10811498" y="2441944"/>
            <a:ext cx="6030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BLVRA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E2E4F44B-81DC-4764-A752-1103EFAA031D}"/>
              </a:ext>
            </a:extLst>
          </p:cNvPr>
          <p:cNvSpPr txBox="1"/>
          <p:nvPr/>
        </p:nvSpPr>
        <p:spPr>
          <a:xfrm>
            <a:off x="10811498" y="292314"/>
            <a:ext cx="6030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BLVRB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37086EF-77BB-4FCE-8943-0356F8A38BEF}"/>
              </a:ext>
            </a:extLst>
          </p:cNvPr>
          <p:cNvSpPr txBox="1"/>
          <p:nvPr/>
        </p:nvSpPr>
        <p:spPr>
          <a:xfrm>
            <a:off x="4770266" y="3519809"/>
            <a:ext cx="353943" cy="1158330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Gene expression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1BFCFE8D-5A46-4817-B625-46DCE1EE1B3C}"/>
              </a:ext>
            </a:extLst>
          </p:cNvPr>
          <p:cNvSpPr txBox="1"/>
          <p:nvPr/>
        </p:nvSpPr>
        <p:spPr>
          <a:xfrm>
            <a:off x="4770266" y="1128341"/>
            <a:ext cx="353943" cy="1158330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Gene expression</a:t>
            </a:r>
          </a:p>
        </p:txBody>
      </p:sp>
    </p:spTree>
    <p:extLst>
      <p:ext uri="{BB962C8B-B14F-4D97-AF65-F5344CB8AC3E}">
        <p14:creationId xmlns:p14="http://schemas.microsoft.com/office/powerpoint/2010/main" val="2971948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788</TotalTime>
  <Words>55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Bahou, Wadie</dc:creator>
  <cp:lastModifiedBy>Natalia</cp:lastModifiedBy>
  <cp:revision>21</cp:revision>
  <dcterms:created xsi:type="dcterms:W3CDTF">2023-06-23T13:15:47Z</dcterms:created>
  <dcterms:modified xsi:type="dcterms:W3CDTF">2025-03-27T18:13:15Z</dcterms:modified>
</cp:coreProperties>
</file>