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6" r:id="rId2"/>
    <p:sldId id="268" r:id="rId3"/>
    <p:sldId id="267" r:id="rId4"/>
    <p:sldId id="269" r:id="rId5"/>
    <p:sldId id="270" r:id="rId6"/>
    <p:sldId id="271" r:id="rId7"/>
  </p:sldIdLst>
  <p:sldSz cx="9144000" cy="6858000" type="screen4x3"/>
  <p:notesSz cx="6802438" cy="99345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5640" autoAdjust="0"/>
  </p:normalViewPr>
  <p:slideViewPr>
    <p:cSldViewPr>
      <p:cViewPr>
        <p:scale>
          <a:sx n="100" d="100"/>
          <a:sy n="100" d="100"/>
        </p:scale>
        <p:origin x="-72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A7FAC-8B99-4EC4-9193-A3F65405B5EE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7288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4" y="4718923"/>
            <a:ext cx="5441950" cy="44705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5127D-57E5-4993-922C-72E0A871C3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0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609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45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99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61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30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32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79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141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88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540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8001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C43C6-80F4-4F31-860C-0B448326988A}" type="datetimeFigureOut">
              <a:rPr lang="ko-KR" altLang="en-US" smtClean="0"/>
              <a:t>2020-08-24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E1A0C-FCA5-46C6-8E50-F66E41FE61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739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44824"/>
            <a:ext cx="6120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times" pitchFamily="18" charset="0"/>
                <a:cs typeface="times" pitchFamily="18" charset="0"/>
              </a:rPr>
              <a:t>Table.1 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Demographic data for the subjects</a:t>
            </a:r>
            <a:endParaRPr lang="ko-KR" altLang="en-US" sz="10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8516"/>
              </p:ext>
            </p:extLst>
          </p:nvPr>
        </p:nvGraphicFramePr>
        <p:xfrm>
          <a:off x="251520" y="2091045"/>
          <a:ext cx="6124576" cy="27819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172"/>
                <a:gridCol w="1030044"/>
                <a:gridCol w="1800200"/>
                <a:gridCol w="1537348"/>
                <a:gridCol w="842812"/>
              </a:tblGrid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　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fracture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Femoral neck fracture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995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Sex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Female</a:t>
                      </a:r>
                      <a:endParaRPr lang="ko-KR" sz="10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20 (76.9%)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13 (59.1%)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0.184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139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Male</a:t>
                      </a:r>
                      <a:endParaRPr lang="ko-KR" sz="10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 (23.1%)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9 (40.9%)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Age(year)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79.8±6.9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79.5±6.8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0.875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Height(cm)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156.6±6.1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157.1±7.2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0.466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Weight(kg) - preop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54.2±12.2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52.8±8.5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0.651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Weight(kg) - f/u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55.4±12.9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54.2±8.5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0.721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BMI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(kg/m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) – preop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22.31±4.90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21.32±3.55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0.438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BMI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(kg/m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) – f/u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22.85±5.50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21.98±3.88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0.535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BMD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+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-2.94±0.77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-2.91±0.87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0.889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HHS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#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(total) – f/u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82.65±11.54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85.36±13.74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0.461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HHS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#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(functional) – f/u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48.69±9.67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50.18±8.81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0.583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</a:tr>
              <a:tr h="213995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Follow up period(month)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20.23±6.28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21.51±7.19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0.861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63434" y="4941168"/>
            <a:ext cx="613675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times" panose="02020603050405020304" pitchFamily="18" charset="0"/>
                <a:cs typeface="times" pitchFamily="18" charset="0"/>
              </a:rPr>
              <a:t>BMI</a:t>
            </a:r>
            <a:r>
              <a:rPr lang="en-US" altLang="ko-KR" sz="1000" baseline="30000" dirty="0" smtClean="0">
                <a:latin typeface="times" pitchFamily="18" charset="0"/>
                <a:cs typeface="times" pitchFamily="18" charset="0"/>
              </a:rPr>
              <a:t>*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body mass index, BMD</a:t>
            </a:r>
            <a:r>
              <a:rPr lang="en-US" altLang="ko-KR" sz="1000" baseline="30000" dirty="0">
                <a:latin typeface="times" panose="02020603050405020304" pitchFamily="18" charset="0"/>
                <a:cs typeface="times" panose="02020603050405020304" pitchFamily="18" charset="0"/>
              </a:rPr>
              <a:t>+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bone mineral density,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HHS</a:t>
            </a:r>
            <a:r>
              <a:rPr lang="en-US" altLang="ko-KR" sz="1000" baseline="30000" dirty="0">
                <a:latin typeface="times" panose="02020603050405020304" pitchFamily="18" charset="0"/>
                <a:cs typeface="times" panose="02020603050405020304" pitchFamily="18" charset="0"/>
              </a:rPr>
              <a:t>#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: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harris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hip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score</a:t>
            </a:r>
          </a:p>
          <a:p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  <a:p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Note : All values were reported as mean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± standard deviation</a:t>
            </a:r>
          </a:p>
        </p:txBody>
      </p:sp>
    </p:spTree>
    <p:extLst>
      <p:ext uri="{BB962C8B-B14F-4D97-AF65-F5344CB8AC3E}">
        <p14:creationId xmlns:p14="http://schemas.microsoft.com/office/powerpoint/2010/main" val="280945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1700808"/>
            <a:ext cx="6120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times" pitchFamily="18" charset="0"/>
                <a:cs typeface="times" pitchFamily="18" charset="0"/>
              </a:rPr>
              <a:t>Table.2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Comparison 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of CSA of muscles at preoperative and postoperative state</a:t>
            </a:r>
            <a:endParaRPr lang="ko-KR" altLang="en-US" sz="10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60739" y="5229200"/>
            <a:ext cx="61367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CSA</a:t>
            </a:r>
            <a:r>
              <a:rPr lang="en-US" altLang="ko-KR" sz="1000" baseline="30000" dirty="0" smtClean="0">
                <a:latin typeface="times" pitchFamily="18" charset="0"/>
                <a:cs typeface="times" pitchFamily="18" charset="0"/>
              </a:rPr>
              <a:t>*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cross-sectional area(mm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2)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</a:t>
            </a:r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  <a:p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G.med</a:t>
            </a:r>
            <a:r>
              <a:rPr lang="en-US" altLang="ko-KR" sz="1000" baseline="30000" dirty="0" smtClean="0"/>
              <a:t>+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medius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G.min</a:t>
            </a:r>
            <a:r>
              <a:rPr lang="en-US" altLang="ko-KR" sz="1000" baseline="30000" dirty="0" smtClean="0"/>
              <a:t>#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: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minimus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IP</a:t>
            </a:r>
            <a:r>
              <a:rPr lang="ko-KR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￥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 : </a:t>
            </a:r>
            <a:r>
              <a:rPr lang="en-US" altLang="ko-KR" sz="1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Iliopsoas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, RF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♀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: Rectus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femoris</a:t>
            </a:r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575099"/>
              </p:ext>
            </p:extLst>
          </p:nvPr>
        </p:nvGraphicFramePr>
        <p:xfrm>
          <a:off x="251520" y="1988840"/>
          <a:ext cx="6124576" cy="3199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9250"/>
                <a:gridCol w="1473422"/>
                <a:gridCol w="1705952"/>
                <a:gridCol w="1705952"/>
              </a:tblGrid>
              <a:tr h="243671">
                <a:tc>
                  <a:txBody>
                    <a:bodyPr/>
                    <a:lstStyle/>
                    <a:p>
                      <a:endParaRPr lang="ko-KR" sz="10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Group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Preoperative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Postoperative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671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CSA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</a:t>
                      </a: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G.med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+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 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1713.64±493.53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1815.56±445.84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436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1995.29±369.45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2144.98±561.54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>
                  <a:txBody>
                    <a:bodyPr/>
                    <a:lstStyle/>
                    <a:p>
                      <a:endParaRPr lang="ko-KR" sz="10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0.033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0.028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CSA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-G.min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#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566.59±156.42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619.17±204.78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745.22±225.31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764.39±266.83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0.002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0.038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CSA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-IP</a:t>
                      </a:r>
                      <a:r>
                        <a:rPr lang="ko-KR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￥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810.86±280.31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681.98±183.89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661.88±174.66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571.32±174.69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0.036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0.039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CSA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-RF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♀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503.66±244.11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426.24±113.02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436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386.72±100.19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349.31±101.08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75422">
                <a:tc>
                  <a:txBody>
                    <a:bodyPr/>
                    <a:lstStyle/>
                    <a:p>
                      <a:endParaRPr lang="ko-KR" sz="10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0.041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0.017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49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663" y="1700808"/>
            <a:ext cx="6120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Table.3 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Comparison of cross-sectional areas per weight at preoperative and postoperative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ko-KR" altLang="en-US" sz="1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666542"/>
              </p:ext>
            </p:extLst>
          </p:nvPr>
        </p:nvGraphicFramePr>
        <p:xfrm>
          <a:off x="323528" y="1988840"/>
          <a:ext cx="5035769" cy="2943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152"/>
                <a:gridCol w="1296144"/>
                <a:gridCol w="927418"/>
                <a:gridCol w="1444055"/>
              </a:tblGrid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Group</a:t>
                      </a: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Preoperative</a:t>
                      </a: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Postoperative</a:t>
                      </a: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848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CSA/wt.</a:t>
                      </a:r>
                      <a:r>
                        <a:rPr lang="en-US" sz="1100" b="1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</a:t>
                      </a:r>
                      <a:r>
                        <a:rPr lang="en-US" sz="1100" b="1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G.med</a:t>
                      </a:r>
                      <a:r>
                        <a:rPr lang="en-US" sz="1100" b="1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+</a:t>
                      </a: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 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32.74±8.26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32.78±5.95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248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Femoral neck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38.87±7.55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37.48±7.14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0.011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0.016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CSA/wt.</a:t>
                      </a:r>
                      <a:r>
                        <a:rPr lang="en-US" sz="1100" b="1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</a:t>
                      </a:r>
                      <a:r>
                        <a:rPr lang="en-US" sz="1100" b="1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G.min</a:t>
                      </a:r>
                      <a:r>
                        <a:rPr lang="en-US" sz="1100" b="1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#</a:t>
                      </a: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10.96±3.97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11.25±3.64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Femoral neck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14.32±4.22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14.78±3.53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0.007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0.001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CSA/wt.</a:t>
                      </a:r>
                      <a:r>
                        <a:rPr lang="en-US" sz="1100" b="1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-IP</a:t>
                      </a:r>
                      <a:r>
                        <a:rPr lang="ko-KR" sz="1100" b="1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￥</a:t>
                      </a: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17.73±7.39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12.68±3.81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Femoral neck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13.50±3.98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9.88±3.75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0.016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0.014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CSA/</a:t>
                      </a:r>
                      <a:r>
                        <a:rPr lang="en-US" sz="1100" b="1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wt</a:t>
                      </a:r>
                      <a:r>
                        <a:rPr lang="en-US" sz="1100" b="1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b="1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-RF</a:t>
                      </a:r>
                      <a:r>
                        <a:rPr lang="en-US" sz="1100" b="1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♀</a:t>
                      </a:r>
                      <a:endParaRPr lang="ko-KR" sz="1100" b="1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9.42±2.54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7.17±1.87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248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Femoral neck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7.23±1.54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5.23±1.28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41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0.001</a:t>
                      </a:r>
                      <a:endParaRPr lang="ko-KR" sz="1100" b="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&lt;0.001</a:t>
                      </a:r>
                      <a:endParaRPr lang="ko-KR" sz="1100" b="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ea typeface="맑은 고딕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60739" y="5019655"/>
            <a:ext cx="61367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CSA</a:t>
            </a:r>
            <a:r>
              <a:rPr lang="en-US" altLang="ko-KR" sz="1000" baseline="30000" dirty="0" smtClean="0">
                <a:latin typeface="times" pitchFamily="18" charset="0"/>
                <a:cs typeface="times" pitchFamily="18" charset="0"/>
              </a:rPr>
              <a:t>*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cross-sectional area(mm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2)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G.med</a:t>
            </a:r>
            <a:r>
              <a:rPr lang="en-US" altLang="ko-KR" sz="1000" baseline="30000" dirty="0" smtClean="0"/>
              <a:t>+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medius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G.min</a:t>
            </a:r>
            <a:r>
              <a:rPr lang="en-US" altLang="ko-KR" sz="1000" baseline="30000" dirty="0" smtClean="0"/>
              <a:t>#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: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minimus</a:t>
            </a:r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  <a:p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IP</a:t>
            </a:r>
            <a:r>
              <a:rPr lang="ko-KR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￥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 : </a:t>
            </a:r>
            <a:r>
              <a:rPr lang="en-US" altLang="ko-KR" sz="1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Iliopsoas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, RF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♀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: Rectus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femoris</a:t>
            </a:r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924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663" y="1700808"/>
            <a:ext cx="6120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Table.4 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Correlation of postoperative CSA and CSA per weight with function related Harris hip score.</a:t>
            </a:r>
            <a:endParaRPr lang="ko-KR" altLang="en-US" sz="1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258105"/>
              </p:ext>
            </p:extLst>
          </p:nvPr>
        </p:nvGraphicFramePr>
        <p:xfrm>
          <a:off x="323528" y="2060848"/>
          <a:ext cx="6124575" cy="2080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1841"/>
                <a:gridCol w="1981798"/>
                <a:gridCol w="1890936"/>
              </a:tblGrid>
              <a:tr h="213995">
                <a:tc>
                  <a:txBody>
                    <a:bodyPr/>
                    <a:lstStyle/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Pearson coefficient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p-value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CSA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*</a:t>
                      </a: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-</a:t>
                      </a: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G.med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+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0.19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0.16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CSA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-G.min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#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0.20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0.18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CSA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- IP</a:t>
                      </a:r>
                      <a:r>
                        <a:rPr lang="ko-KR" sz="10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￥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0.01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0.21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10699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CSA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*</a:t>
                      </a: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-RF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♀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0.05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0.13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CSA/wt.</a:t>
                      </a:r>
                      <a:r>
                        <a:rPr lang="ko-KR" sz="10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₩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-G.med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+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0.18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0.11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CSA/wt.</a:t>
                      </a:r>
                      <a:r>
                        <a:rPr lang="ko-KR" sz="10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₩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-G.min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#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-0.33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0.21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CSA/wt.</a:t>
                      </a:r>
                      <a:r>
                        <a:rPr lang="ko-KR" sz="10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₩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- IP</a:t>
                      </a:r>
                      <a:r>
                        <a:rPr lang="ko-KR" sz="10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￥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-0.21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0.74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CSA/wt.</a:t>
                      </a:r>
                      <a:r>
                        <a:rPr lang="ko-KR" sz="10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₩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-RF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</a:rPr>
                        <a:t>♀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</a:rPr>
                        <a:t>0.27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</a:rPr>
                        <a:t>0.23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323528" y="4181018"/>
            <a:ext cx="61367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CSA</a:t>
            </a:r>
            <a:r>
              <a:rPr lang="en-US" altLang="ko-KR" sz="1000" baseline="30000" dirty="0" smtClean="0">
                <a:latin typeface="times" pitchFamily="18" charset="0"/>
                <a:cs typeface="times" pitchFamily="18" charset="0"/>
              </a:rPr>
              <a:t>*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cross-sectional area(mm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CSA/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wt</a:t>
            </a:r>
            <a:r>
              <a:rPr lang="ko-KR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₩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: 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cross-sectional area/weight(mm</a:t>
            </a:r>
            <a:r>
              <a:rPr lang="en-US" altLang="ko-KR" sz="1000" baseline="30000" dirty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/kg)</a:t>
            </a:r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  <a:p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G.med</a:t>
            </a:r>
            <a:r>
              <a:rPr lang="en-US" altLang="ko-KR" sz="1000" baseline="30000" dirty="0" smtClean="0"/>
              <a:t>+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medius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G.min</a:t>
            </a:r>
            <a:r>
              <a:rPr lang="en-US" altLang="ko-KR" sz="1000" baseline="30000" dirty="0" smtClean="0"/>
              <a:t>#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: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minimus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IP</a:t>
            </a:r>
            <a:r>
              <a:rPr lang="ko-KR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￥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 : </a:t>
            </a:r>
            <a:r>
              <a:rPr lang="en-US" altLang="ko-KR" sz="1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Iliopsoas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, RF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♀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: Rectus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femoris</a:t>
            </a:r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027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1814627"/>
            <a:ext cx="6120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times" pitchFamily="18" charset="0"/>
                <a:cs typeface="times" pitchFamily="18" charset="0"/>
              </a:rPr>
              <a:t>Table.5 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Comparison of attenuation of muscles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at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preoperative and postoperative state</a:t>
            </a:r>
            <a:endParaRPr lang="ko-KR" altLang="en-US" sz="10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60739" y="5373216"/>
            <a:ext cx="61367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Att</a:t>
            </a:r>
            <a:r>
              <a:rPr lang="en-US" altLang="ko-KR" sz="1000" baseline="30000" dirty="0" smtClean="0">
                <a:latin typeface="times" pitchFamily="18" charset="0"/>
                <a:cs typeface="times" pitchFamily="18" charset="0"/>
              </a:rPr>
              <a:t>*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Attenuation(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Housefield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Unit), </a:t>
            </a:r>
          </a:p>
          <a:p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G.med</a:t>
            </a:r>
            <a:r>
              <a:rPr lang="en-US" altLang="ko-KR" sz="1000" baseline="30000" dirty="0" smtClean="0"/>
              <a:t>+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medius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G.min</a:t>
            </a:r>
            <a:r>
              <a:rPr lang="en-US" altLang="ko-KR" sz="1000" baseline="30000" dirty="0" smtClean="0"/>
              <a:t>#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: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minimus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IP</a:t>
            </a:r>
            <a:r>
              <a:rPr lang="ko-KR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￥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 : </a:t>
            </a:r>
            <a:r>
              <a:rPr lang="en-US" altLang="ko-KR" sz="1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Iliopsoas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, RF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♀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: Rectus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femoris</a:t>
            </a:r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90139"/>
              </p:ext>
            </p:extLst>
          </p:nvPr>
        </p:nvGraphicFramePr>
        <p:xfrm>
          <a:off x="340970" y="2100918"/>
          <a:ext cx="6031230" cy="32722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4131"/>
                <a:gridCol w="1374131"/>
                <a:gridCol w="1312144"/>
                <a:gridCol w="1067095"/>
                <a:gridCol w="903729"/>
              </a:tblGrid>
              <a:tr h="251715">
                <a:tc>
                  <a:txBody>
                    <a:bodyPr/>
                    <a:lstStyle/>
                    <a:p>
                      <a:endParaRPr lang="ko-KR" sz="10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Group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Preoperative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Postoperative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715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Att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</a:t>
                      </a: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Gmed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+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32.19±13.74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23.54±21.20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0.005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517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30.59±14.14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21.18±18.89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0.011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0.693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0.689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Att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-Gmin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#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23.65±17.21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10.92±17.30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17.36±14.49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11.09±15.65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0.041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0.182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0.972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Att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-IP</a:t>
                      </a:r>
                      <a:r>
                        <a:rPr lang="ko-KR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￥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48.65±12.10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38.54±13.19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0.006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44.55±16.12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35.09±16.01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0.034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0.319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0.417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Att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-RF</a:t>
                      </a:r>
                      <a:r>
                        <a:rPr lang="en-US" sz="1100" kern="0" baseline="3000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♀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45.38±7.24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36.00±15.61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0.005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44.73±7.53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35.68±10.55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0.002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251715">
                <a:tc>
                  <a:txBody>
                    <a:bodyPr/>
                    <a:lstStyle/>
                    <a:p>
                      <a:endParaRPr lang="ko-KR" sz="10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0.760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0.936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sz="10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19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1823918"/>
            <a:ext cx="6120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times" pitchFamily="18" charset="0"/>
                <a:cs typeface="times" pitchFamily="18" charset="0"/>
              </a:rPr>
              <a:t>Table.6 </a:t>
            </a:r>
            <a:r>
              <a:rPr lang="en-US" altLang="ko-KR" sz="1000" dirty="0">
                <a:latin typeface="times" panose="02020603050405020304" pitchFamily="18" charset="0"/>
                <a:cs typeface="times" panose="02020603050405020304" pitchFamily="18" charset="0"/>
              </a:rPr>
              <a:t>Comparison of attenuation of muscles of the all study subjects at preoperative and postoperative state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endParaRPr lang="ko-KR" altLang="en-US" sz="10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5536" y="4365104"/>
            <a:ext cx="61367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Att</a:t>
            </a:r>
            <a:r>
              <a:rPr lang="en-US" altLang="ko-KR" sz="1000" baseline="30000" dirty="0" smtClean="0">
                <a:latin typeface="times" pitchFamily="18" charset="0"/>
                <a:cs typeface="times" pitchFamily="18" charset="0"/>
              </a:rPr>
              <a:t>*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Attenuation(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Housefield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Unit), </a:t>
            </a:r>
            <a:br>
              <a:rPr lang="en-US" altLang="ko-KR" sz="1000" dirty="0" smtClean="0">
                <a:latin typeface="times" pitchFamily="18" charset="0"/>
                <a:cs typeface="times" pitchFamily="18" charset="0"/>
              </a:rPr>
            </a:b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G.med</a:t>
            </a:r>
            <a:r>
              <a:rPr lang="en-US" altLang="ko-KR" sz="1000" baseline="30000" dirty="0" smtClean="0"/>
              <a:t>+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: 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medius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G.min</a:t>
            </a:r>
            <a:r>
              <a:rPr lang="en-US" altLang="ko-KR" sz="1000" baseline="30000" dirty="0" smtClean="0"/>
              <a:t>#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: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Gluteus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minimus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, IP</a:t>
            </a:r>
            <a:r>
              <a:rPr lang="ko-KR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￥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 : </a:t>
            </a:r>
            <a:r>
              <a:rPr lang="en-US" altLang="ko-KR" sz="1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Iliopsoas</a:t>
            </a:r>
            <a:r>
              <a:rPr lang="en-US" altLang="ko-KR" sz="1000" dirty="0" smtClean="0">
                <a:latin typeface="times" panose="02020603050405020304" pitchFamily="18" charset="0"/>
                <a:cs typeface="times" panose="02020603050405020304" pitchFamily="18" charset="0"/>
              </a:rPr>
              <a:t>, RF</a:t>
            </a:r>
            <a:r>
              <a:rPr lang="en-US" altLang="ko-KR" sz="1000" baseline="30000" dirty="0" smtClean="0">
                <a:latin typeface="times" panose="02020603050405020304" pitchFamily="18" charset="0"/>
                <a:cs typeface="times" panose="02020603050405020304" pitchFamily="18" charset="0"/>
              </a:rPr>
              <a:t>♀</a:t>
            </a:r>
            <a:r>
              <a:rPr lang="en-US" altLang="ko-KR" sz="1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altLang="ko-KR" sz="1000" dirty="0" smtClean="0">
                <a:latin typeface="times" pitchFamily="18" charset="0"/>
                <a:cs typeface="times" pitchFamily="18" charset="0"/>
              </a:rPr>
              <a:t>: Rectus </a:t>
            </a:r>
            <a:r>
              <a:rPr lang="en-US" altLang="ko-KR" sz="1000" dirty="0" err="1" smtClean="0">
                <a:latin typeface="times" pitchFamily="18" charset="0"/>
                <a:cs typeface="times" pitchFamily="18" charset="0"/>
              </a:rPr>
              <a:t>femoris</a:t>
            </a:r>
            <a:endParaRPr lang="en-US" altLang="ko-KR" sz="1000" dirty="0" smtClean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457382"/>
              </p:ext>
            </p:extLst>
          </p:nvPr>
        </p:nvGraphicFramePr>
        <p:xfrm>
          <a:off x="429603" y="2132856"/>
          <a:ext cx="6040120" cy="2171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8181"/>
                <a:gridCol w="1052139"/>
                <a:gridCol w="1351071"/>
                <a:gridCol w="1438729"/>
              </a:tblGrid>
              <a:tr h="480221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Femur neck </a:t>
                      </a:r>
                      <a:r>
                        <a:rPr lang="en-US" sz="1100" kern="0" dirty="0" smtClea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&amp; </a:t>
                      </a:r>
                      <a:r>
                        <a:rPr lang="en-US" sz="1100" kern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Intertrochanter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Preoperative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Postoperative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p-value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3875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Att</a:t>
                      </a:r>
                      <a:r>
                        <a:rPr lang="en-US" sz="1100" kern="0" baseline="30000" dirty="0" smtClea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 dirty="0" smtClea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</a:t>
                      </a:r>
                      <a:r>
                        <a:rPr lang="en-US" sz="1100" kern="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Gmed</a:t>
                      </a:r>
                      <a:r>
                        <a:rPr lang="en-US" sz="1100" kern="0" baseline="30000" dirty="0" smtClea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+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31.46±13.80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22.46±20.00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&lt;0.001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3863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Att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</a:t>
                      </a: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Gmin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#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20.77±16.17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11.00±16.39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&lt;0.001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513872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Att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-IP</a:t>
                      </a:r>
                      <a:r>
                        <a:rPr lang="ko-KR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￥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46.77±14.08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36.96±14.49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&lt;0.001</a:t>
                      </a:r>
                      <a:endParaRPr lang="ko-KR" sz="1000" kern="10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solidFill>
                      <a:schemeClr val="bg1"/>
                    </a:solidFill>
                  </a:tcPr>
                </a:tc>
              </a:tr>
              <a:tr h="300138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Att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</a:t>
                      </a: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-RF</a:t>
                      </a:r>
                      <a:r>
                        <a:rPr lang="en-US" sz="1100" kern="0" baseline="3000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♀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45.08±7.30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35.85±13.39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solidFill>
                            <a:sysClr val="windowText" lastClr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&lt;0.001</a:t>
                      </a:r>
                      <a:endParaRPr lang="ko-KR" sz="1000" kern="100" dirty="0">
                        <a:solidFill>
                          <a:sysClr val="windowText" lastClr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2865" marR="6286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316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614</Words>
  <Application>Microsoft Office PowerPoint</Application>
  <PresentationFormat>화면 슬라이드 쇼(4:3)</PresentationFormat>
  <Paragraphs>255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7878</dc:creator>
  <cp:lastModifiedBy>sec</cp:lastModifiedBy>
  <cp:revision>62</cp:revision>
  <cp:lastPrinted>2019-10-15T00:33:00Z</cp:lastPrinted>
  <dcterms:created xsi:type="dcterms:W3CDTF">2019-10-13T07:35:06Z</dcterms:created>
  <dcterms:modified xsi:type="dcterms:W3CDTF">2020-08-24T08:42:33Z</dcterms:modified>
</cp:coreProperties>
</file>