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4"/>
  </p:sldMasterIdLst>
  <p:notesMasterIdLst>
    <p:notesMasterId r:id="rId27"/>
  </p:notesMasterIdLst>
  <p:sldIdLst>
    <p:sldId id="296" r:id="rId5"/>
    <p:sldId id="266" r:id="rId6"/>
    <p:sldId id="280" r:id="rId7"/>
    <p:sldId id="302" r:id="rId8"/>
    <p:sldId id="293" r:id="rId9"/>
    <p:sldId id="294" r:id="rId10"/>
    <p:sldId id="292" r:id="rId11"/>
    <p:sldId id="299" r:id="rId12"/>
    <p:sldId id="286" r:id="rId13"/>
    <p:sldId id="295" r:id="rId14"/>
    <p:sldId id="300" r:id="rId15"/>
    <p:sldId id="283" r:id="rId16"/>
    <p:sldId id="303" r:id="rId17"/>
    <p:sldId id="297" r:id="rId18"/>
    <p:sldId id="257" r:id="rId19"/>
    <p:sldId id="258" r:id="rId20"/>
    <p:sldId id="260" r:id="rId21"/>
    <p:sldId id="259" r:id="rId22"/>
    <p:sldId id="261" r:id="rId23"/>
    <p:sldId id="263" r:id="rId24"/>
    <p:sldId id="265" r:id="rId25"/>
    <p:sldId id="301" r:id="rId2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39" userDrawn="1">
          <p15:clr>
            <a:srgbClr val="A4A3A4"/>
          </p15:clr>
        </p15:guide>
        <p15:guide id="2" pos="218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C24758-A2B4-25DD-2604-691216B07A75}" name="Michelle Kahmeyer-Gabbe" initials="MK" userId="f0fea13a45e7b6f1" providerId="Windows Live"/>
  <p188:author id="{48B06268-9E45-3BFD-7848-8BA7ABBC9F11}" name="Liam Exelby" initials="LE" userId="S::lexelby@edanz.com::49dc2bd2-e098-4b90-b689-f376c545a700" providerId="AD"/>
  <p188:author id="{542CF8A4-D10D-FACA-48EB-E9D22FB4037F}" name="岸間　菜々美" initials="" userId="S::D23M6003Z@edu.tottori-u.ac.jp::5607f451-12c4-440a-a331-9cc1e89759c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0DC"/>
    <a:srgbClr val="C1C1C4"/>
    <a:srgbClr val="B7B6B7"/>
    <a:srgbClr val="C0C0C0"/>
    <a:srgbClr val="B979EF"/>
    <a:srgbClr val="C0C0FF"/>
    <a:srgbClr val="0600FF"/>
    <a:srgbClr val="4472C4"/>
    <a:srgbClr val="888AF0"/>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99"/>
    <p:restoredTop sz="94576"/>
  </p:normalViewPr>
  <p:slideViewPr>
    <p:cSldViewPr snapToGrid="0" snapToObjects="1">
      <p:cViewPr>
        <p:scale>
          <a:sx n="119" d="100"/>
          <a:sy n="119" d="100"/>
        </p:scale>
        <p:origin x="1776" y="64"/>
      </p:cViewPr>
      <p:guideLst>
        <p:guide orient="horz" pos="2939"/>
        <p:guide pos="218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S PGothic" panose="020B0600070205080204" pitchFamily="34" charset="-128"/>
                <a:ea typeface="MS PGothic" panose="020B0600070205080204" pitchFamily="34" charset="-128"/>
              </a:defRPr>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S PGothic" panose="020B0600070205080204" pitchFamily="34" charset="-128"/>
                <a:ea typeface="MS PGothic" panose="020B0600070205080204" pitchFamily="34" charset="-128"/>
              </a:defRPr>
            </a:lvl1pPr>
          </a:lstStyle>
          <a:p>
            <a:fld id="{4FF0B3BE-836F-364F-AF41-BE90782B9B2C}" type="datetimeFigureOut">
              <a:rPr kumimoji="1" lang="ja-JP" altLang="en-US" smtClean="0"/>
              <a:pPr/>
              <a:t>2025/4/24</a:t>
            </a:fld>
            <a:endParaRPr kumimoji="1" lang="ja-JP" altLang="en-US"/>
          </a:p>
        </p:txBody>
      </p:sp>
      <p:sp>
        <p:nvSpPr>
          <p:cNvPr id="4" name="スライド イメージ プレースホルダー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S PGothic" panose="020B0600070205080204" pitchFamily="34" charset="-128"/>
                <a:ea typeface="MS PGothic" panose="020B0600070205080204" pitchFamily="34" charset="-128"/>
              </a:defRPr>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S PGothic" panose="020B0600070205080204" pitchFamily="34" charset="-128"/>
                <a:ea typeface="MS PGothic" panose="020B0600070205080204" pitchFamily="34" charset="-128"/>
              </a:defRPr>
            </a:lvl1pPr>
          </a:lstStyle>
          <a:p>
            <a:fld id="{54540F21-6EBA-9246-BAF2-88A3631C9D42}" type="slidenum">
              <a:rPr kumimoji="1" lang="ja-JP" altLang="en-US" smtClean="0"/>
              <a:pPr/>
              <a:t>‹#›</a:t>
            </a:fld>
            <a:endParaRPr kumimoji="1" lang="ja-JP" altLang="en-US"/>
          </a:p>
        </p:txBody>
      </p:sp>
    </p:spTree>
    <p:extLst>
      <p:ext uri="{BB962C8B-B14F-4D97-AF65-F5344CB8AC3E}">
        <p14:creationId xmlns:p14="http://schemas.microsoft.com/office/powerpoint/2010/main" val="3224007101"/>
      </p:ext>
    </p:extLst>
  </p:cSld>
  <p:clrMap bg1="lt1" tx1="dk1" bg2="lt2" tx2="dk2" accent1="accent1" accent2="accent2" accent3="accent3" accent4="accent4" accent5="accent5" accent6="accent6" hlink="hlink" folHlink="folHlink"/>
  <p:notesStyle>
    <a:lvl1pPr marL="0" algn="l" defTabSz="666140" rtl="0" eaLnBrk="1" latinLnBrk="0" hangingPunct="1">
      <a:defRPr kumimoji="1" sz="874" b="0" i="0" kern="1200">
        <a:solidFill>
          <a:schemeClr val="tx1"/>
        </a:solidFill>
        <a:latin typeface="MS PGothic" panose="020B0600070205080204" pitchFamily="34" charset="-128"/>
        <a:ea typeface="MS PGothic" panose="020B0600070205080204" pitchFamily="34" charset="-128"/>
        <a:cs typeface="+mn-cs"/>
      </a:defRPr>
    </a:lvl1pPr>
    <a:lvl2pPr marL="333070" algn="l" defTabSz="666140" rtl="0" eaLnBrk="1" latinLnBrk="0" hangingPunct="1">
      <a:defRPr kumimoji="1" sz="874" b="0" i="0" kern="1200">
        <a:solidFill>
          <a:schemeClr val="tx1"/>
        </a:solidFill>
        <a:latin typeface="MS PGothic" panose="020B0600070205080204" pitchFamily="34" charset="-128"/>
        <a:ea typeface="MS PGothic" panose="020B0600070205080204" pitchFamily="34" charset="-128"/>
        <a:cs typeface="+mn-cs"/>
      </a:defRPr>
    </a:lvl2pPr>
    <a:lvl3pPr marL="666140" algn="l" defTabSz="666140" rtl="0" eaLnBrk="1" latinLnBrk="0" hangingPunct="1">
      <a:defRPr kumimoji="1" sz="874" b="0" i="0" kern="1200">
        <a:solidFill>
          <a:schemeClr val="tx1"/>
        </a:solidFill>
        <a:latin typeface="MS PGothic" panose="020B0600070205080204" pitchFamily="34" charset="-128"/>
        <a:ea typeface="MS PGothic" panose="020B0600070205080204" pitchFamily="34" charset="-128"/>
        <a:cs typeface="+mn-cs"/>
      </a:defRPr>
    </a:lvl3pPr>
    <a:lvl4pPr marL="999211" algn="l" defTabSz="666140" rtl="0" eaLnBrk="1" latinLnBrk="0" hangingPunct="1">
      <a:defRPr kumimoji="1" sz="874" b="0" i="0" kern="1200">
        <a:solidFill>
          <a:schemeClr val="tx1"/>
        </a:solidFill>
        <a:latin typeface="MS PGothic" panose="020B0600070205080204" pitchFamily="34" charset="-128"/>
        <a:ea typeface="MS PGothic" panose="020B0600070205080204" pitchFamily="34" charset="-128"/>
        <a:cs typeface="+mn-cs"/>
      </a:defRPr>
    </a:lvl4pPr>
    <a:lvl5pPr marL="1332281" algn="l" defTabSz="666140" rtl="0" eaLnBrk="1" latinLnBrk="0" hangingPunct="1">
      <a:defRPr kumimoji="1" sz="874" b="0" i="0" kern="1200">
        <a:solidFill>
          <a:schemeClr val="tx1"/>
        </a:solidFill>
        <a:latin typeface="MS PGothic" panose="020B0600070205080204" pitchFamily="34" charset="-128"/>
        <a:ea typeface="MS PGothic" panose="020B0600070205080204" pitchFamily="34" charset="-128"/>
        <a:cs typeface="+mn-cs"/>
      </a:defRPr>
    </a:lvl5pPr>
    <a:lvl6pPr marL="1665351" algn="l" defTabSz="666140" rtl="0" eaLnBrk="1" latinLnBrk="0" hangingPunct="1">
      <a:defRPr kumimoji="1" sz="874" kern="1200">
        <a:solidFill>
          <a:schemeClr val="tx1"/>
        </a:solidFill>
        <a:latin typeface="+mn-lt"/>
        <a:ea typeface="+mn-ea"/>
        <a:cs typeface="+mn-cs"/>
      </a:defRPr>
    </a:lvl6pPr>
    <a:lvl7pPr marL="1998421" algn="l" defTabSz="666140" rtl="0" eaLnBrk="1" latinLnBrk="0" hangingPunct="1">
      <a:defRPr kumimoji="1" sz="874" kern="1200">
        <a:solidFill>
          <a:schemeClr val="tx1"/>
        </a:solidFill>
        <a:latin typeface="+mn-lt"/>
        <a:ea typeface="+mn-ea"/>
        <a:cs typeface="+mn-cs"/>
      </a:defRPr>
    </a:lvl7pPr>
    <a:lvl8pPr marL="2331491" algn="l" defTabSz="666140" rtl="0" eaLnBrk="1" latinLnBrk="0" hangingPunct="1">
      <a:defRPr kumimoji="1" sz="874" kern="1200">
        <a:solidFill>
          <a:schemeClr val="tx1"/>
        </a:solidFill>
        <a:latin typeface="+mn-lt"/>
        <a:ea typeface="+mn-ea"/>
        <a:cs typeface="+mn-cs"/>
      </a:defRPr>
    </a:lvl8pPr>
    <a:lvl9pPr marL="2664562" algn="l" defTabSz="666140" rtl="0" eaLnBrk="1" latinLnBrk="0" hangingPunct="1">
      <a:defRPr kumimoji="1" sz="87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C8320-0215-770E-4FAF-F6B5FA50819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705F3E-4A2D-BBDC-DCEB-30059B4F2F7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12C67B7-989E-B336-324B-714FFC9F447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A84645C-5A67-349B-7730-CEEA28361DA5}"/>
              </a:ext>
            </a:extLst>
          </p:cNvPr>
          <p:cNvSpPr>
            <a:spLocks noGrp="1"/>
          </p:cNvSpPr>
          <p:nvPr>
            <p:ph type="sldNum" sz="quarter" idx="5"/>
          </p:nvPr>
        </p:nvSpPr>
        <p:spPr/>
        <p:txBody>
          <a:bodyPr/>
          <a:lstStyle/>
          <a:p>
            <a:fld id="{894D2C7F-8ED4-D646-A6B9-ECA8577C5BC2}" type="slidenum">
              <a:rPr kumimoji="1" lang="ja-JP" altLang="en-US" smtClean="0"/>
              <a:t>1</a:t>
            </a:fld>
            <a:endParaRPr kumimoji="1" lang="ja-JP" altLang="en-US"/>
          </a:p>
        </p:txBody>
      </p:sp>
    </p:spTree>
    <p:extLst>
      <p:ext uri="{BB962C8B-B14F-4D97-AF65-F5344CB8AC3E}">
        <p14:creationId xmlns:p14="http://schemas.microsoft.com/office/powerpoint/2010/main" val="2206768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4D2C7F-8ED4-D646-A6B9-ECA8577C5BC2}" type="slidenum">
              <a:rPr kumimoji="1" lang="ja-JP" altLang="en-US" smtClean="0"/>
              <a:t>21</a:t>
            </a:fld>
            <a:endParaRPr kumimoji="1" lang="ja-JP" altLang="en-US"/>
          </a:p>
        </p:txBody>
      </p:sp>
    </p:spTree>
    <p:extLst>
      <p:ext uri="{BB962C8B-B14F-4D97-AF65-F5344CB8AC3E}">
        <p14:creationId xmlns:p14="http://schemas.microsoft.com/office/powerpoint/2010/main" val="3745717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00C5C-ED53-AB4B-2E90-B489B3C08FB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4117EBD-59A1-D42A-6F6A-257DD29BA30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8A5A97E-C564-4D1B-F8C4-14BBA907794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3FA17D9-CED7-6097-F945-5430BC44332C}"/>
              </a:ext>
            </a:extLst>
          </p:cNvPr>
          <p:cNvSpPr>
            <a:spLocks noGrp="1"/>
          </p:cNvSpPr>
          <p:nvPr>
            <p:ph type="sldNum" sz="quarter" idx="5"/>
          </p:nvPr>
        </p:nvSpPr>
        <p:spPr/>
        <p:txBody>
          <a:bodyPr/>
          <a:lstStyle/>
          <a:p>
            <a:fld id="{894D2C7F-8ED4-D646-A6B9-ECA8577C5BC2}" type="slidenum">
              <a:rPr kumimoji="1" lang="ja-JP" altLang="en-US" smtClean="0"/>
              <a:t>22</a:t>
            </a:fld>
            <a:endParaRPr kumimoji="1" lang="ja-JP" altLang="en-US"/>
          </a:p>
        </p:txBody>
      </p:sp>
    </p:spTree>
    <p:extLst>
      <p:ext uri="{BB962C8B-B14F-4D97-AF65-F5344CB8AC3E}">
        <p14:creationId xmlns:p14="http://schemas.microsoft.com/office/powerpoint/2010/main" val="265758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829F6-492B-58C2-2378-7F399BB0F02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E14E53-E9AD-20F2-5E52-7A91C2EF3A1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48E1A88-BE06-40E7-201F-F78CD9E31BA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5BABD3B-9980-9EA8-C669-0919F626214A}"/>
              </a:ext>
            </a:extLst>
          </p:cNvPr>
          <p:cNvSpPr>
            <a:spLocks noGrp="1"/>
          </p:cNvSpPr>
          <p:nvPr>
            <p:ph type="sldNum" sz="quarter" idx="5"/>
          </p:nvPr>
        </p:nvSpPr>
        <p:spPr/>
        <p:txBody>
          <a:bodyPr/>
          <a:lstStyle/>
          <a:p>
            <a:fld id="{54540F21-6EBA-9246-BAF2-88A3631C9D42}" type="slidenum">
              <a:rPr kumimoji="1" lang="ja-JP" altLang="en-US" smtClean="0"/>
              <a:pPr/>
              <a:t>13</a:t>
            </a:fld>
            <a:endParaRPr kumimoji="1" lang="ja-JP" altLang="en-US"/>
          </a:p>
        </p:txBody>
      </p:sp>
    </p:spTree>
    <p:extLst>
      <p:ext uri="{BB962C8B-B14F-4D97-AF65-F5344CB8AC3E}">
        <p14:creationId xmlns:p14="http://schemas.microsoft.com/office/powerpoint/2010/main" val="1740415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4540F21-6EBA-9246-BAF2-88A3631C9D42}" type="slidenum">
              <a:rPr kumimoji="1" lang="ja-JP" altLang="en-US" smtClean="0"/>
              <a:pPr/>
              <a:t>14</a:t>
            </a:fld>
            <a:endParaRPr kumimoji="1" lang="ja-JP" altLang="en-US"/>
          </a:p>
        </p:txBody>
      </p:sp>
    </p:spTree>
    <p:extLst>
      <p:ext uri="{BB962C8B-B14F-4D97-AF65-F5344CB8AC3E}">
        <p14:creationId xmlns:p14="http://schemas.microsoft.com/office/powerpoint/2010/main" val="2867710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4540F21-6EBA-9246-BAF2-88A3631C9D42}" type="slidenum">
              <a:rPr kumimoji="1" lang="ja-JP" altLang="en-US" smtClean="0"/>
              <a:pPr/>
              <a:t>15</a:t>
            </a:fld>
            <a:endParaRPr kumimoji="1" lang="ja-JP" altLang="en-US"/>
          </a:p>
        </p:txBody>
      </p:sp>
    </p:spTree>
    <p:extLst>
      <p:ext uri="{BB962C8B-B14F-4D97-AF65-F5344CB8AC3E}">
        <p14:creationId xmlns:p14="http://schemas.microsoft.com/office/powerpoint/2010/main" val="2642112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4D2C7F-8ED4-D646-A6B9-ECA8577C5BC2}" type="slidenum">
              <a:rPr kumimoji="1" lang="ja-JP" altLang="en-US" smtClean="0"/>
              <a:t>16</a:t>
            </a:fld>
            <a:endParaRPr kumimoji="1" lang="ja-JP" altLang="en-US"/>
          </a:p>
        </p:txBody>
      </p:sp>
    </p:spTree>
    <p:extLst>
      <p:ext uri="{BB962C8B-B14F-4D97-AF65-F5344CB8AC3E}">
        <p14:creationId xmlns:p14="http://schemas.microsoft.com/office/powerpoint/2010/main" val="2639213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4D2C7F-8ED4-D646-A6B9-ECA8577C5BC2}" type="slidenum">
              <a:rPr kumimoji="1" lang="ja-JP" altLang="en-US" smtClean="0"/>
              <a:t>17</a:t>
            </a:fld>
            <a:endParaRPr kumimoji="1" lang="ja-JP" altLang="en-US"/>
          </a:p>
        </p:txBody>
      </p:sp>
    </p:spTree>
    <p:extLst>
      <p:ext uri="{BB962C8B-B14F-4D97-AF65-F5344CB8AC3E}">
        <p14:creationId xmlns:p14="http://schemas.microsoft.com/office/powerpoint/2010/main" val="403079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4D2C7F-8ED4-D646-A6B9-ECA8577C5BC2}" type="slidenum">
              <a:rPr kumimoji="1" lang="ja-JP" altLang="en-US" smtClean="0"/>
              <a:t>18</a:t>
            </a:fld>
            <a:endParaRPr kumimoji="1" lang="ja-JP" altLang="en-US"/>
          </a:p>
        </p:txBody>
      </p:sp>
    </p:spTree>
    <p:extLst>
      <p:ext uri="{BB962C8B-B14F-4D97-AF65-F5344CB8AC3E}">
        <p14:creationId xmlns:p14="http://schemas.microsoft.com/office/powerpoint/2010/main" val="997730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4D2C7F-8ED4-D646-A6B9-ECA8577C5BC2}" type="slidenum">
              <a:rPr kumimoji="1" lang="ja-JP" altLang="en-US" smtClean="0"/>
              <a:t>19</a:t>
            </a:fld>
            <a:endParaRPr kumimoji="1" lang="ja-JP" altLang="en-US"/>
          </a:p>
        </p:txBody>
      </p:sp>
    </p:spTree>
    <p:extLst>
      <p:ext uri="{BB962C8B-B14F-4D97-AF65-F5344CB8AC3E}">
        <p14:creationId xmlns:p14="http://schemas.microsoft.com/office/powerpoint/2010/main" val="1160405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894D2C7F-8ED4-D646-A6B9-ECA8577C5BC2}" type="slidenum">
              <a:rPr kumimoji="1" lang="ja-JP" altLang="en-US" smtClean="0"/>
              <a:t>20</a:t>
            </a:fld>
            <a:endParaRPr kumimoji="1" lang="ja-JP" altLang="en-US"/>
          </a:p>
        </p:txBody>
      </p:sp>
    </p:spTree>
    <p:extLst>
      <p:ext uri="{BB962C8B-B14F-4D97-AF65-F5344CB8AC3E}">
        <p14:creationId xmlns:p14="http://schemas.microsoft.com/office/powerpoint/2010/main" val="235623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1683944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1065836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3027294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81396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2222240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1541204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162651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215908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306023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3930939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05B8BA0-2610-7F42-BAC0-6CFC24FD0CC4}" type="datetimeFigureOut">
              <a:rPr kumimoji="1" lang="ja-JP" altLang="en-US" smtClean="0"/>
              <a:t>2025/4/24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B4DE7C-3D03-6143-96CE-C87F0EB3221E}" type="slidenum">
              <a:rPr kumimoji="1" lang="ja-JP" altLang="en-US" smtClean="0"/>
              <a:t>‹#›</a:t>
            </a:fld>
            <a:endParaRPr kumimoji="1" lang="ja-JP" altLang="en-US"/>
          </a:p>
        </p:txBody>
      </p:sp>
    </p:spTree>
    <p:extLst>
      <p:ext uri="{BB962C8B-B14F-4D97-AF65-F5344CB8AC3E}">
        <p14:creationId xmlns:p14="http://schemas.microsoft.com/office/powerpoint/2010/main" val="3665207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dirty="0"/>
              <a:t>2 </a:t>
            </a:r>
            <a:r>
              <a:rPr lang="ja-JP" altLang="en-US"/>
              <a:t>レベル</a:t>
            </a:r>
          </a:p>
          <a:p>
            <a:pPr lvl="2"/>
            <a:r>
              <a:rPr lang="ja-JP" altLang="en-US"/>
              <a:t>第 </a:t>
            </a:r>
            <a:r>
              <a:rPr lang="en-US" altLang="ja-JP" dirty="0"/>
              <a:t>3 </a:t>
            </a:r>
            <a:r>
              <a:rPr lang="ja-JP" altLang="en-US"/>
              <a:t>レベル</a:t>
            </a:r>
          </a:p>
          <a:p>
            <a:pPr lvl="3"/>
            <a:r>
              <a:rPr lang="ja-JP" altLang="en-US"/>
              <a:t>第 </a:t>
            </a:r>
            <a:r>
              <a:rPr lang="en-US" altLang="ja-JP" dirty="0"/>
              <a:t>4 </a:t>
            </a:r>
            <a:r>
              <a:rPr lang="ja-JP" altLang="en-US"/>
              <a:t>レベル</a:t>
            </a:r>
          </a:p>
          <a:p>
            <a:pPr lvl="4"/>
            <a:r>
              <a:rPr lang="ja-JP" altLang="en-US"/>
              <a:t>第 </a:t>
            </a:r>
            <a:r>
              <a:rPr lang="en-US" altLang="ja-JP" dirty="0"/>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b="0" i="0">
                <a:solidFill>
                  <a:schemeClr val="tx1">
                    <a:tint val="75000"/>
                  </a:schemeClr>
                </a:solidFill>
                <a:latin typeface="Arial" panose="020B0604020202020204" pitchFamily="34" charset="0"/>
                <a:ea typeface="MS PGothic" panose="020B0600070205080204" pitchFamily="34" charset="-128"/>
              </a:defRPr>
            </a:lvl1pPr>
          </a:lstStyle>
          <a:p>
            <a:fld id="{705B8BA0-2610-7F42-BAC0-6CFC24FD0CC4}" type="datetimeFigureOut">
              <a:rPr kumimoji="1" lang="ja-JP" altLang="en-US" smtClean="0"/>
              <a:pPr/>
              <a:t>2025/4/24</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b="0" i="0">
                <a:solidFill>
                  <a:schemeClr val="tx1">
                    <a:tint val="75000"/>
                  </a:schemeClr>
                </a:solidFill>
                <a:latin typeface="Arial" panose="020B0604020202020204" pitchFamily="34" charset="0"/>
                <a:ea typeface="MS PGothic" panose="020B0600070205080204" pitchFamily="34" charset="-128"/>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b="0" i="0">
                <a:solidFill>
                  <a:schemeClr val="tx1">
                    <a:tint val="75000"/>
                  </a:schemeClr>
                </a:solidFill>
                <a:latin typeface="Arial" panose="020B0604020202020204" pitchFamily="34" charset="0"/>
                <a:ea typeface="MS PGothic" panose="020B0600070205080204" pitchFamily="34" charset="-128"/>
              </a:defRPr>
            </a:lvl1pPr>
          </a:lstStyle>
          <a:p>
            <a:fld id="{C0B4DE7C-3D03-6143-96CE-C87F0EB3221E}" type="slidenum">
              <a:rPr kumimoji="1" lang="ja-JP" altLang="en-US" smtClean="0"/>
              <a:pPr/>
              <a:t>‹#›</a:t>
            </a:fld>
            <a:endParaRPr kumimoji="1" lang="ja-JP" altLang="en-US"/>
          </a:p>
        </p:txBody>
      </p:sp>
    </p:spTree>
    <p:extLst>
      <p:ext uri="{BB962C8B-B14F-4D97-AF65-F5344CB8AC3E}">
        <p14:creationId xmlns:p14="http://schemas.microsoft.com/office/powerpoint/2010/main" val="408527467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kumimoji="1" sz="3300" b="0" i="0" kern="1200">
          <a:solidFill>
            <a:schemeClr val="tx1"/>
          </a:solidFill>
          <a:latin typeface="Arial" panose="020B0604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b="0" i="0" kern="1200">
          <a:solidFill>
            <a:schemeClr val="tx1"/>
          </a:solidFill>
          <a:latin typeface="Arial" panose="020B0604020202020204" pitchFamily="34" charset="0"/>
          <a:ea typeface="MS PGothic" panose="020B0600070205080204"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b="0" i="0" kern="1200">
          <a:solidFill>
            <a:schemeClr val="tx1"/>
          </a:solidFill>
          <a:latin typeface="Arial" panose="020B0604020202020204" pitchFamily="34" charset="0"/>
          <a:ea typeface="MS PGothic" panose="020B0600070205080204" pitchFamily="34" charset="-128"/>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b="0" i="0" kern="1200">
          <a:solidFill>
            <a:schemeClr val="tx1"/>
          </a:solidFill>
          <a:latin typeface="Arial" panose="020B0604020202020204" pitchFamily="34" charset="0"/>
          <a:ea typeface="MS PGothic" panose="020B0600070205080204" pitchFamily="34" charset="-128"/>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Arial" panose="020B0604020202020204" pitchFamily="34" charset="0"/>
          <a:ea typeface="MS PGothic" panose="020B0600070205080204" pitchFamily="34" charset="-128"/>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b="0" i="0" kern="1200">
          <a:solidFill>
            <a:schemeClr val="tx1"/>
          </a:solidFill>
          <a:latin typeface="Arial" panose="020B0604020202020204" pitchFamily="34" charset="0"/>
          <a:ea typeface="MS PGothic" panose="020B0600070205080204" pitchFamily="34"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tiff"/><Relationship Id="rId1" Type="http://schemas.openxmlformats.org/officeDocument/2006/relationships/slideLayout" Target="../slideLayouts/slideLayout2.xml"/><Relationship Id="rId5" Type="http://schemas.openxmlformats.org/officeDocument/2006/relationships/image" Target="../media/image50.tiff"/><Relationship Id="rId4" Type="http://schemas.openxmlformats.org/officeDocument/2006/relationships/image" Target="../media/image49.tiff"/></Relationships>
</file>

<file path=ppt/slides/_rels/slide1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image" Target="../media/image53.emf"/><Relationship Id="rId1" Type="http://schemas.openxmlformats.org/officeDocument/2006/relationships/slideLayout" Target="../slideLayouts/slideLayout2.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 Id="rId9" Type="http://schemas.openxmlformats.org/officeDocument/2006/relationships/image" Target="../media/image60.emf"/></Relationships>
</file>

<file path=ppt/slides/_rels/slide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7" Type="http://schemas.openxmlformats.org/officeDocument/2006/relationships/image" Target="../media/image18.tiff"/><Relationship Id="rId2" Type="http://schemas.openxmlformats.org/officeDocument/2006/relationships/image" Target="../media/image14.TIF"/><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TIF"/></Relationships>
</file>

<file path=ppt/slides/_rels/slide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emf"/><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45.emf"/><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0" Type="http://schemas.openxmlformats.org/officeDocument/2006/relationships/image" Target="../media/image43.emf"/><Relationship Id="rId4" Type="http://schemas.openxmlformats.org/officeDocument/2006/relationships/image" Target="../media/image37.emf"/><Relationship Id="rId9"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EAD3A-B045-2790-3F7A-A8718457501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EF45C805-3C4F-81C0-2986-9AA25F7C3D04}"/>
              </a:ext>
            </a:extLst>
          </p:cNvPr>
          <p:cNvSpPr txBox="1"/>
          <p:nvPr/>
        </p:nvSpPr>
        <p:spPr>
          <a:xfrm>
            <a:off x="0" y="0"/>
            <a:ext cx="3616696"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S1</a:t>
            </a:r>
            <a:endParaRPr kumimoji="1" lang="ja-JP" altLang="en-US" sz="16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73A6047C-5C4F-A1A3-E74D-2414D720171C}"/>
              </a:ext>
            </a:extLst>
          </p:cNvPr>
          <p:cNvSpPr txBox="1"/>
          <p:nvPr/>
        </p:nvSpPr>
        <p:spPr>
          <a:xfrm>
            <a:off x="453871" y="3374731"/>
            <a:ext cx="750526" cy="307777"/>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F1 arm</a:t>
            </a:r>
            <a:endParaRPr kumimoji="1" lang="ja-JP" altLang="en-US" sz="14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1CC68C47-16D6-4417-5B98-CB16F847E9E0}"/>
              </a:ext>
            </a:extLst>
          </p:cNvPr>
          <p:cNvSpPr txBox="1"/>
          <p:nvPr/>
        </p:nvSpPr>
        <p:spPr>
          <a:xfrm>
            <a:off x="453871" y="3713285"/>
            <a:ext cx="5950257" cy="1077218"/>
          </a:xfrm>
          <a:prstGeom prst="rect">
            <a:avLst/>
          </a:prstGeom>
          <a:noFill/>
        </p:spPr>
        <p:txBody>
          <a:bodyPr wrap="square" rtlCol="0">
            <a:spAutoFit/>
          </a:bodyPr>
          <a:lstStyle/>
          <a:p>
            <a:pPr algn="just"/>
            <a:r>
              <a:rPr kumimoji="1" lang="en" altLang="ja-JP" sz="800" dirty="0">
                <a:latin typeface="Arial" panose="020B0604020202020204" pitchFamily="34" charset="0"/>
                <a:cs typeface="Arial" panose="020B0604020202020204" pitchFamily="34" charset="0"/>
              </a:rPr>
              <a:t>5’-AAGCAGGACACAGCAGCAATCCACAGCAGGCATACAACCGCACACCGAGGTTACTCCGTTCTACAGGTTACGACGACATGTCAATACTTGCCCTTGACAGGCATTGATGGAATCGTAGTCTCACGCTGATAGTCTGATCGACAATACAAGTGGGACCGTGGTCCCAGACCGATAATCAGACCGACAACACGAGTGGGATCGTGGTCCCAGACTAATAATCAGACCGACGATACGAGTGGGACCGTGGTCCCAGACTAATAATCAGACCGACGATACGAGTGGGACCGTGGTTCCAGACTAATAATCAGACCGACGATACGAGTGGGACCGTGGTCCCAGACTAATAATCAGACCGACGATACGAGTGGGACCATGGTCCCAGACTAATAATCAGACCGACGATACGAGTGGGACCGTGGTCCCAGTCTGATTATCAGACCGACGATACGAGTGGGACCGTGGTCCCAGACTAATAATCAGACCGACGATACGAGTGGGAC	-3’</a:t>
            </a:r>
            <a:endParaRPr kumimoji="1" lang="ja-JP" altLang="en-US" sz="8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77F1F886-65D9-0AD2-0FEB-9196C40731F6}"/>
              </a:ext>
            </a:extLst>
          </p:cNvPr>
          <p:cNvSpPr txBox="1"/>
          <p:nvPr/>
        </p:nvSpPr>
        <p:spPr>
          <a:xfrm>
            <a:off x="453870" y="1710959"/>
            <a:ext cx="5950257" cy="1477328"/>
          </a:xfrm>
          <a:prstGeom prst="rect">
            <a:avLst/>
          </a:prstGeom>
          <a:noFill/>
        </p:spPr>
        <p:txBody>
          <a:bodyPr wrap="square" rtlCol="0">
            <a:spAutoFit/>
          </a:bodyPr>
          <a:lstStyle/>
          <a:p>
            <a:pPr algn="just"/>
            <a:r>
              <a:rPr kumimoji="1" lang="en" altLang="ja-JP" sz="900" dirty="0">
                <a:latin typeface="Arial" panose="020B0604020202020204" pitchFamily="34" charset="0"/>
                <a:cs typeface="Arial" panose="020B0604020202020204" pitchFamily="34" charset="0"/>
              </a:rPr>
              <a:t>5’-</a:t>
            </a:r>
            <a:r>
              <a:rPr kumimoji="1" lang="en" altLang="ja-JP" sz="900" dirty="0">
                <a:solidFill>
                  <a:schemeClr val="accent6">
                    <a:lumMod val="75000"/>
                  </a:schemeClr>
                </a:solidFill>
                <a:latin typeface="Arial" panose="020B0604020202020204" pitchFamily="34" charset="0"/>
                <a:cs typeface="Arial" panose="020B0604020202020204" pitchFamily="34" charset="0"/>
              </a:rPr>
              <a:t>TTCGAAGCCAACACGGGAACAGAAAACGGATACCAAGGCGAAGAATCTTTATTTAACAAAGCGTACTACGGCGGCGGCACGAACTTCTTCCGTAAAGAAAGCCAGAAGCTTCAGCAGAGCGCTAAAAAACGCGATGCTGAGTTAGCGAACGGCGCCCTCGGTATCATAGAGTTAAATAATGATTACACATTGAAAAAAGTAATGAAGCCGCTGATCACTTCAAACACGGTAACTGATGAAATCGAGCGCGCGAATGTTTTCAAAATGAACGGCAAATGGTACTTGTTCACTGATTCACGCGGTTCAAAAATGACGATCGATGGTATTAACTCAAACGATATTTACATGCTTGGTTATGTATCAAACTCTTTAACCGGCCCTTACAAGCCGCTGAACAAAACAGGGCTTGTGCTGCAAATGGGTCTTGATCCAAACGATGTGACATTCACTTACTCTCACTTCGCAGTGCCGCAAGCCAAAGGCAACAATGTGGTTATCAC</a:t>
            </a:r>
            <a:r>
              <a:rPr kumimoji="1" lang="en" altLang="ja-JP" sz="900" dirty="0">
                <a:latin typeface="Arial" panose="020B0604020202020204" pitchFamily="34" charset="0"/>
                <a:cs typeface="Arial" panose="020B0604020202020204" pitchFamily="34" charset="0"/>
              </a:rPr>
              <a:t>GAGCTC</a:t>
            </a:r>
            <a:r>
              <a:rPr kumimoji="1" lang="en" altLang="ja-JP" sz="900" dirty="0">
                <a:solidFill>
                  <a:schemeClr val="accent2"/>
                </a:solidFill>
                <a:latin typeface="Arial" panose="020B0604020202020204" pitchFamily="34" charset="0"/>
                <a:cs typeface="Arial" panose="020B0604020202020204" pitchFamily="34" charset="0"/>
              </a:rPr>
              <a:t>GTCGACTACGTATCTAGAACCGGTGCGGCCGCACGCGTGAATTCACTAGTGATATCGGATCC	</a:t>
            </a:r>
            <a:r>
              <a:rPr kumimoji="1" lang="en" altLang="ja-JP" sz="900" dirty="0">
                <a:latin typeface="Arial" panose="020B0604020202020204" pitchFamily="34" charset="0"/>
                <a:cs typeface="Arial" panose="020B0604020202020204" pitchFamily="34" charset="0"/>
              </a:rPr>
              <a:t>-3’</a:t>
            </a:r>
            <a:endParaRPr kumimoji="1" lang="en" altLang="ja-JP" sz="900" dirty="0">
              <a:solidFill>
                <a:schemeClr val="accent2"/>
              </a:solidFill>
              <a:latin typeface="Arial" panose="020B0604020202020204" pitchFamily="34" charset="0"/>
              <a:cs typeface="Arial" panose="020B0604020202020204" pitchFamily="34" charset="0"/>
            </a:endParaRPr>
          </a:p>
          <a:p>
            <a:pPr algn="just"/>
            <a:endParaRPr kumimoji="1" lang="ja-JP" altLang="en-US" sz="9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9FF683B1-58B3-7D32-4E7A-C9A0D572DD48}"/>
              </a:ext>
            </a:extLst>
          </p:cNvPr>
          <p:cNvSpPr txBox="1"/>
          <p:nvPr/>
        </p:nvSpPr>
        <p:spPr>
          <a:xfrm>
            <a:off x="453871" y="1321609"/>
            <a:ext cx="3078087" cy="307777"/>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SACB arm + Multicloning site (MCS)</a:t>
            </a:r>
            <a:endParaRPr kumimoji="1" lang="ja-JP" altLang="en-US" sz="1400"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E9BA6FE8-2B6A-7D63-1A73-484C40486094}"/>
              </a:ext>
            </a:extLst>
          </p:cNvPr>
          <p:cNvSpPr txBox="1"/>
          <p:nvPr/>
        </p:nvSpPr>
        <p:spPr>
          <a:xfrm>
            <a:off x="5358648" y="1357934"/>
            <a:ext cx="889987" cy="369332"/>
          </a:xfrm>
          <a:prstGeom prst="rect">
            <a:avLst/>
          </a:prstGeom>
          <a:noFill/>
        </p:spPr>
        <p:txBody>
          <a:bodyPr wrap="none" rtlCol="0">
            <a:spAutoFit/>
          </a:bodyPr>
          <a:lstStyle/>
          <a:p>
            <a:pPr algn="l"/>
            <a:r>
              <a:rPr kumimoji="1" lang="en-US" altLang="ja-JP" sz="900" dirty="0">
                <a:solidFill>
                  <a:schemeClr val="accent6">
                    <a:lumMod val="75000"/>
                  </a:schemeClr>
                </a:solidFill>
                <a:latin typeface="Arial" panose="020B0604020202020204" pitchFamily="34" charset="0"/>
                <a:cs typeface="Arial" panose="020B0604020202020204" pitchFamily="34" charset="0"/>
              </a:rPr>
              <a:t>Green: SACB</a:t>
            </a:r>
          </a:p>
          <a:p>
            <a:pPr algn="l"/>
            <a:r>
              <a:rPr kumimoji="1" lang="en-US" altLang="ja-JP" sz="900" dirty="0">
                <a:solidFill>
                  <a:schemeClr val="accent2"/>
                </a:solidFill>
                <a:latin typeface="Arial" panose="020B0604020202020204" pitchFamily="34" charset="0"/>
                <a:cs typeface="Arial" panose="020B0604020202020204" pitchFamily="34" charset="0"/>
              </a:rPr>
              <a:t>Orange: MCS</a:t>
            </a:r>
            <a:endParaRPr kumimoji="1" lang="ja-JP" altLang="en-US" sz="900" dirty="0">
              <a:solidFill>
                <a:schemeClr val="accent2"/>
              </a:solidFill>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85F7A0E6-0A5C-B17C-C4E7-27189E81F864}"/>
              </a:ext>
            </a:extLst>
          </p:cNvPr>
          <p:cNvSpPr txBox="1"/>
          <p:nvPr/>
        </p:nvSpPr>
        <p:spPr>
          <a:xfrm>
            <a:off x="453870" y="599249"/>
            <a:ext cx="5950257" cy="430887"/>
          </a:xfrm>
          <a:prstGeom prst="rect">
            <a:avLst/>
          </a:prstGeom>
          <a:noFill/>
        </p:spPr>
        <p:txBody>
          <a:bodyPr wrap="square" rtlCol="0">
            <a:spAutoFit/>
          </a:bodyPr>
          <a:lstStyle/>
          <a:p>
            <a:r>
              <a:rPr lang="en" altLang="ja-JP" sz="1100" b="1" i="0" u="none" strike="noStrike" dirty="0">
                <a:solidFill>
                  <a:srgbClr val="000000"/>
                </a:solidFill>
                <a:effectLst/>
                <a:latin typeface="Arial" panose="020B0604020202020204" pitchFamily="34" charset="0"/>
                <a:ea typeface="游ゴシック" panose="020B0400000000000000" pitchFamily="34" charset="-128"/>
              </a:rPr>
              <a:t>Supplementary Fig. S1.	</a:t>
            </a:r>
            <a:br>
              <a:rPr lang="en" altLang="ja-JP" sz="1100" b="1" i="0" u="none" strike="noStrike" dirty="0">
                <a:solidFill>
                  <a:srgbClr val="000000"/>
                </a:solidFill>
                <a:effectLst/>
                <a:latin typeface="Arial" panose="020B0604020202020204" pitchFamily="34" charset="0"/>
                <a:ea typeface="游ゴシック" panose="020B0400000000000000" pitchFamily="34" charset="-128"/>
              </a:rPr>
            </a:br>
            <a:r>
              <a:rPr lang="en" altLang="ja-JP" sz="1100" b="1" dirty="0">
                <a:solidFill>
                  <a:srgbClr val="000000"/>
                </a:solidFill>
                <a:latin typeface="Arial" panose="020B0604020202020204" pitchFamily="34" charset="0"/>
                <a:ea typeface="游ゴシック" panose="020B0400000000000000" pitchFamily="34" charset="-128"/>
              </a:rPr>
              <a:t>S</a:t>
            </a:r>
            <a:r>
              <a:rPr lang="en" altLang="ja-JP" sz="1100" b="1" i="0" u="none" strike="noStrike" dirty="0">
                <a:solidFill>
                  <a:srgbClr val="000000"/>
                </a:solidFill>
                <a:effectLst/>
                <a:latin typeface="Arial" panose="020B0604020202020204" pitchFamily="34" charset="0"/>
                <a:ea typeface="游ゴシック" panose="020B0400000000000000" pitchFamily="34" charset="-128"/>
              </a:rPr>
              <a:t>equences of the SACB arm with linked multicloning site and the F1 arm.</a:t>
            </a:r>
          </a:p>
        </p:txBody>
      </p:sp>
    </p:spTree>
    <p:extLst>
      <p:ext uri="{BB962C8B-B14F-4D97-AF65-F5344CB8AC3E}">
        <p14:creationId xmlns:p14="http://schemas.microsoft.com/office/powerpoint/2010/main" val="280575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65EED-440F-D74C-0AE2-08B19CA4A3A5}"/>
            </a:ext>
          </a:extLst>
        </p:cNvPr>
        <p:cNvGrpSpPr/>
        <p:nvPr/>
      </p:nvGrpSpPr>
      <p:grpSpPr>
        <a:xfrm>
          <a:off x="0" y="0"/>
          <a:ext cx="0" cy="0"/>
          <a:chOff x="0" y="0"/>
          <a:chExt cx="0" cy="0"/>
        </a:xfrm>
      </p:grpSpPr>
      <p:pic>
        <p:nvPicPr>
          <p:cNvPr id="65" name="図 64">
            <a:extLst>
              <a:ext uri="{FF2B5EF4-FFF2-40B4-BE49-F238E27FC236}">
                <a16:creationId xmlns:a16="http://schemas.microsoft.com/office/drawing/2014/main" id="{27BBA902-F263-F763-EA8F-0AF6D6A6F2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8497" y="498673"/>
            <a:ext cx="2921656" cy="2307600"/>
          </a:xfrm>
          <a:prstGeom prst="rect">
            <a:avLst/>
          </a:prstGeom>
        </p:spPr>
      </p:pic>
      <p:pic>
        <p:nvPicPr>
          <p:cNvPr id="66" name="図 65">
            <a:extLst>
              <a:ext uri="{FF2B5EF4-FFF2-40B4-BE49-F238E27FC236}">
                <a16:creationId xmlns:a16="http://schemas.microsoft.com/office/drawing/2014/main" id="{4117FE9C-F45F-6515-87D9-0808762BC0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6971" y="3099023"/>
            <a:ext cx="2922529" cy="2293252"/>
          </a:xfrm>
          <a:prstGeom prst="rect">
            <a:avLst/>
          </a:prstGeom>
        </p:spPr>
      </p:pic>
      <p:pic>
        <p:nvPicPr>
          <p:cNvPr id="67" name="図 66">
            <a:extLst>
              <a:ext uri="{FF2B5EF4-FFF2-40B4-BE49-F238E27FC236}">
                <a16:creationId xmlns:a16="http://schemas.microsoft.com/office/drawing/2014/main" id="{8BEF4E2F-0247-802C-84E9-F5EFF3C00F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6971" y="503700"/>
            <a:ext cx="2942547" cy="2287320"/>
          </a:xfrm>
          <a:prstGeom prst="rect">
            <a:avLst/>
          </a:prstGeom>
        </p:spPr>
      </p:pic>
      <p:sp>
        <p:nvSpPr>
          <p:cNvPr id="4" name="テキスト ボックス 3">
            <a:extLst>
              <a:ext uri="{FF2B5EF4-FFF2-40B4-BE49-F238E27FC236}">
                <a16:creationId xmlns:a16="http://schemas.microsoft.com/office/drawing/2014/main" id="{73722C40-A34E-9FA9-8B62-5B89B4D506B4}"/>
              </a:ext>
            </a:extLst>
          </p:cNvPr>
          <p:cNvSpPr txBox="1"/>
          <p:nvPr/>
        </p:nvSpPr>
        <p:spPr>
          <a:xfrm>
            <a:off x="323653" y="7824539"/>
            <a:ext cx="6421704" cy="1200329"/>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S10. Reverse transcription (RT)-PCR analysis of the expression of HLA class I genes in HLA Tc and wild-type (B6N) mice.</a:t>
            </a:r>
          </a:p>
          <a:p>
            <a:pPr algn="just"/>
            <a:r>
              <a:rPr lang="en" altLang="ja-JP" sz="1200" b="0" i="0" dirty="0">
                <a:solidFill>
                  <a:srgbClr val="222222"/>
                </a:solidFill>
                <a:effectLst/>
                <a:latin typeface="Arial" panose="020B0604020202020204" pitchFamily="34" charset="0"/>
                <a:cs typeface="Arial" panose="020B0604020202020204" pitchFamily="34" charset="0"/>
              </a:rPr>
              <a:t>Uncropped images of RT-PCR products showing the expression of HLA class I genes in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 Tc mice and B6N mice (negative control), and the sample order used for electrophoresis. The regions enclosed by dashed lines represent the data presented in Fig. 3d.</a:t>
            </a:r>
            <a:endParaRPr kumimoji="1" lang="ja-JP" altLang="en-US" sz="1200"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1A63F16D-B649-1A9D-07D3-1CD24D7C1E28}"/>
              </a:ext>
            </a:extLst>
          </p:cNvPr>
          <p:cNvSpPr txBox="1"/>
          <p:nvPr/>
        </p:nvSpPr>
        <p:spPr>
          <a:xfrm>
            <a:off x="0" y="0"/>
            <a:ext cx="3672800"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S10</a:t>
            </a:r>
            <a:endParaRPr kumimoji="1" lang="ja-JP" altLang="en-US" sz="1600" dirty="0">
              <a:latin typeface="Arial" panose="020B0604020202020204" pitchFamily="34" charset="0"/>
              <a:cs typeface="Arial" panose="020B0604020202020204" pitchFamily="34" charset="0"/>
            </a:endParaRPr>
          </a:p>
        </p:txBody>
      </p:sp>
      <p:graphicFrame>
        <p:nvGraphicFramePr>
          <p:cNvPr id="57" name="表 56">
            <a:extLst>
              <a:ext uri="{FF2B5EF4-FFF2-40B4-BE49-F238E27FC236}">
                <a16:creationId xmlns:a16="http://schemas.microsoft.com/office/drawing/2014/main" id="{2A5F3479-E034-7CDC-E763-825A2B79A6F2}"/>
              </a:ext>
            </a:extLst>
          </p:cNvPr>
          <p:cNvGraphicFramePr>
            <a:graphicFrameLocks noGrp="1"/>
          </p:cNvGraphicFramePr>
          <p:nvPr>
            <p:extLst>
              <p:ext uri="{D42A27DB-BD31-4B8C-83A1-F6EECF244321}">
                <p14:modId xmlns:p14="http://schemas.microsoft.com/office/powerpoint/2010/main" val="3629318505"/>
              </p:ext>
            </p:extLst>
          </p:nvPr>
        </p:nvGraphicFramePr>
        <p:xfrm>
          <a:off x="359729" y="5598767"/>
          <a:ext cx="3024386" cy="1954822"/>
        </p:xfrm>
        <a:graphic>
          <a:graphicData uri="http://schemas.openxmlformats.org/drawingml/2006/table">
            <a:tbl>
              <a:tblPr/>
              <a:tblGrid>
                <a:gridCol w="364702">
                  <a:extLst>
                    <a:ext uri="{9D8B030D-6E8A-4147-A177-3AD203B41FA5}">
                      <a16:colId xmlns:a16="http://schemas.microsoft.com/office/drawing/2014/main" val="3547773450"/>
                    </a:ext>
                  </a:extLst>
                </a:gridCol>
                <a:gridCol w="899746">
                  <a:extLst>
                    <a:ext uri="{9D8B030D-6E8A-4147-A177-3AD203B41FA5}">
                      <a16:colId xmlns:a16="http://schemas.microsoft.com/office/drawing/2014/main" val="1631797462"/>
                    </a:ext>
                  </a:extLst>
                </a:gridCol>
                <a:gridCol w="1759938">
                  <a:extLst>
                    <a:ext uri="{9D8B030D-6E8A-4147-A177-3AD203B41FA5}">
                      <a16:colId xmlns:a16="http://schemas.microsoft.com/office/drawing/2014/main" val="1870247100"/>
                    </a:ext>
                  </a:extLst>
                </a:gridCol>
              </a:tblGrid>
              <a:tr h="145997">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Lane</a:t>
                      </a:r>
                    </a:p>
                  </a:txBody>
                  <a:tcPr marL="6844" marR="6844" marT="68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sample</a:t>
                      </a:r>
                    </a:p>
                  </a:txBody>
                  <a:tcPr marL="65698" marR="65698" marT="32849" marB="32849"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extLst>
                  <a:ext uri="{0D108BD9-81ED-4DB2-BD59-A6C34878D82A}">
                    <a16:rowId xmlns:a16="http://schemas.microsoft.com/office/drawing/2014/main" val="4178528666"/>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a:t>
                      </a:r>
                    </a:p>
                  </a:txBody>
                  <a:tcPr marL="6844" marR="6844" marT="684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marker</a:t>
                      </a:r>
                    </a:p>
                  </a:txBody>
                  <a:tcPr marL="6844" marR="6844" marT="68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 </a:t>
                      </a:r>
                      <a:r>
                        <a:rPr lang="en" sz="900" b="0" i="0" u="none" strike="noStrike" dirty="0" err="1">
                          <a:solidFill>
                            <a:srgbClr val="000000"/>
                          </a:solidFill>
                          <a:effectLst/>
                          <a:latin typeface="Arial" panose="020B0604020202020204" pitchFamily="34" charset="0"/>
                          <a:ea typeface="游ゴシック" panose="020B0400000000000000" pitchFamily="34" charset="-128"/>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rPr>
                        <a:t> 1kb Plus DNA Ladder</a:t>
                      </a:r>
                    </a:p>
                  </a:txBody>
                  <a:tcPr marL="6844" marR="6844" marT="684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9271214"/>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a:t>
                      </a:r>
                    </a:p>
                  </a:txBody>
                  <a:tcPr marL="6844" marR="6844" marT="6844" marB="0" anchor="ctr">
                    <a:lnL>
                      <a:noFill/>
                    </a:lnL>
                    <a:lnR>
                      <a:noFill/>
                    </a:lnR>
                    <a:lnT>
                      <a:noFill/>
                    </a:lnT>
                    <a:lnB>
                      <a:noFill/>
                    </a:lnB>
                    <a:solidFill>
                      <a:srgbClr val="FFFFFF"/>
                    </a:solidFill>
                  </a:tcPr>
                </a:tc>
                <a:tc rowSpan="10">
                  <a:txBody>
                    <a:bodyPr/>
                    <a:lstStyle/>
                    <a:p>
                      <a:pPr algn="ctr" fontAlgn="ctr"/>
                      <a:r>
                        <a:rPr lang="en" sz="9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900" b="0" i="0" u="none" strike="noStrike" dirty="0">
                          <a:solidFill>
                            <a:srgbClr val="000000"/>
                          </a:solidFill>
                          <a:effectLst/>
                          <a:latin typeface="Arial" panose="020B0604020202020204" pitchFamily="34" charset="0"/>
                          <a:ea typeface="游ゴシック" panose="020B0400000000000000" pitchFamily="34" charset="-128"/>
                        </a:rPr>
                        <a:t> Tc</a:t>
                      </a:r>
                    </a:p>
                  </a:txBody>
                  <a:tcPr marL="65698" marR="65698" marT="32849" marB="32849"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Brain</a:t>
                      </a:r>
                    </a:p>
                  </a:txBody>
                  <a:tcPr marL="6844" marR="6844" marT="684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89983324"/>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Thymus</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3947096500"/>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Heart</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3016365440"/>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5</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Liver</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1852637217"/>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6</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Lung</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1142091205"/>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Spleen</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1722087345"/>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8</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Kidney</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4182139749"/>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9</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Skeletal muscle</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3205477189"/>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Intestine</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4111972266"/>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11</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Testis</a:t>
                      </a:r>
                    </a:p>
                  </a:txBody>
                  <a:tcPr marL="6844" marR="6844" marT="684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6215465"/>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12</a:t>
                      </a:r>
                    </a:p>
                  </a:txBody>
                  <a:tcPr marL="6844" marR="6844" marT="6844" marB="0" anchor="ctr">
                    <a:lnL>
                      <a:noFill/>
                    </a:lnL>
                    <a:lnR>
                      <a:noFill/>
                    </a:lnR>
                    <a:lnT>
                      <a:noFill/>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marker</a:t>
                      </a:r>
                    </a:p>
                  </a:txBody>
                  <a:tcPr marL="6844" marR="6844" marT="6844" marB="0" anchor="ctr">
                    <a:lnL>
                      <a:noFill/>
                    </a:lnL>
                    <a:lnR>
                      <a:noFill/>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 </a:t>
                      </a:r>
                      <a:r>
                        <a:rPr lang="en" sz="900" b="0" i="0" u="none" strike="noStrike" dirty="0" err="1">
                          <a:solidFill>
                            <a:srgbClr val="000000"/>
                          </a:solidFill>
                          <a:effectLst/>
                          <a:latin typeface="Arial" panose="020B0604020202020204" pitchFamily="34" charset="0"/>
                          <a:ea typeface="游ゴシック" panose="020B0400000000000000" pitchFamily="34" charset="-128"/>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rPr>
                        <a:t> 1kb Plus DNA Ladder</a:t>
                      </a:r>
                    </a:p>
                  </a:txBody>
                  <a:tcPr marL="6844" marR="6844" marT="6844" marB="0" anchor="ctr">
                    <a:lnL>
                      <a:noFill/>
                    </a:lnL>
                    <a:lnR>
                      <a:noFill/>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31833967"/>
                  </a:ext>
                </a:extLst>
              </a:tr>
            </a:tbl>
          </a:graphicData>
        </a:graphic>
      </p:graphicFrame>
      <p:graphicFrame>
        <p:nvGraphicFramePr>
          <p:cNvPr id="58" name="表 57">
            <a:extLst>
              <a:ext uri="{FF2B5EF4-FFF2-40B4-BE49-F238E27FC236}">
                <a16:creationId xmlns:a16="http://schemas.microsoft.com/office/drawing/2014/main" id="{1DA6DD0A-92BA-D491-9C58-8CDDC1AAE8EF}"/>
              </a:ext>
            </a:extLst>
          </p:cNvPr>
          <p:cNvGraphicFramePr>
            <a:graphicFrameLocks noGrp="1"/>
          </p:cNvGraphicFramePr>
          <p:nvPr>
            <p:extLst>
              <p:ext uri="{D42A27DB-BD31-4B8C-83A1-F6EECF244321}">
                <p14:modId xmlns:p14="http://schemas.microsoft.com/office/powerpoint/2010/main" val="4070291416"/>
              </p:ext>
            </p:extLst>
          </p:nvPr>
        </p:nvGraphicFramePr>
        <p:xfrm>
          <a:off x="3466917" y="5598767"/>
          <a:ext cx="2917867" cy="1808825"/>
        </p:xfrm>
        <a:graphic>
          <a:graphicData uri="http://schemas.openxmlformats.org/drawingml/2006/table">
            <a:tbl>
              <a:tblPr/>
              <a:tblGrid>
                <a:gridCol w="364702">
                  <a:extLst>
                    <a:ext uri="{9D8B030D-6E8A-4147-A177-3AD203B41FA5}">
                      <a16:colId xmlns:a16="http://schemas.microsoft.com/office/drawing/2014/main" val="716299783"/>
                    </a:ext>
                  </a:extLst>
                </a:gridCol>
                <a:gridCol w="793227">
                  <a:extLst>
                    <a:ext uri="{9D8B030D-6E8A-4147-A177-3AD203B41FA5}">
                      <a16:colId xmlns:a16="http://schemas.microsoft.com/office/drawing/2014/main" val="909443001"/>
                    </a:ext>
                  </a:extLst>
                </a:gridCol>
                <a:gridCol w="1759938">
                  <a:extLst>
                    <a:ext uri="{9D8B030D-6E8A-4147-A177-3AD203B41FA5}">
                      <a16:colId xmlns:a16="http://schemas.microsoft.com/office/drawing/2014/main" val="2393513413"/>
                    </a:ext>
                  </a:extLst>
                </a:gridCol>
              </a:tblGrid>
              <a:tr h="145997">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Lane</a:t>
                      </a:r>
                    </a:p>
                  </a:txBody>
                  <a:tcPr marL="6844" marR="6844" marT="6844"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gridSpan="2">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sample</a:t>
                      </a:r>
                    </a:p>
                  </a:txBody>
                  <a:tcPr marL="65698" marR="65698" marT="32849" marB="3284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hMerge="1">
                  <a:txBody>
                    <a:bodyPr/>
                    <a:lstStyle/>
                    <a:p>
                      <a:endParaRPr kumimoji="1" lang="ja-JP" altLang="en-US"/>
                    </a:p>
                  </a:txBody>
                  <a:tcP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868983433"/>
                  </a:ext>
                </a:extLst>
              </a:tr>
              <a:tr h="145997">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13</a:t>
                      </a:r>
                    </a:p>
                  </a:txBody>
                  <a:tcPr marL="6844" marR="6844" marT="6844" marB="0" anchor="ctr">
                    <a:lnL>
                      <a:noFill/>
                    </a:lnL>
                    <a:lnR>
                      <a:noFill/>
                    </a:lnR>
                    <a:lnT w="6350" cap="flat" cmpd="sng" algn="ctr">
                      <a:solidFill>
                        <a:schemeClr val="tx1"/>
                      </a:solidFill>
                      <a:prstDash val="solid"/>
                      <a:round/>
                      <a:headEnd type="none" w="med" len="med"/>
                      <a:tailEnd type="none" w="med" len="med"/>
                    </a:lnT>
                    <a:lnB>
                      <a:noFill/>
                    </a:lnB>
                    <a:solidFill>
                      <a:srgbClr val="FFFFFF"/>
                    </a:solidFill>
                  </a:tcPr>
                </a:tc>
                <a:tc rowSpan="10">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B6N </a:t>
                      </a:r>
                    </a:p>
                  </a:txBody>
                  <a:tcPr marL="65698" marR="65698" marT="32849" marB="32849"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Brain</a:t>
                      </a:r>
                    </a:p>
                  </a:txBody>
                  <a:tcPr marL="6844" marR="6844" marT="6844" marB="0" anchor="ctr">
                    <a:lnL>
                      <a:noFill/>
                    </a:lnL>
                    <a:lnR>
                      <a:noFill/>
                    </a:lnR>
                    <a:lnT w="635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966230078"/>
                  </a:ext>
                </a:extLst>
              </a:tr>
              <a:tr h="145997">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14</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Thymus</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843410687"/>
                  </a:ext>
                </a:extLst>
              </a:tr>
              <a:tr h="145997">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15</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Heart</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2611280632"/>
                  </a:ext>
                </a:extLst>
              </a:tr>
              <a:tr h="145997">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16</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Liver</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2589113112"/>
                  </a:ext>
                </a:extLst>
              </a:tr>
              <a:tr h="145997">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17</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Lung</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3264541914"/>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18</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Spleen</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3880185091"/>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19</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Kidney</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865919002"/>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20</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Skeletal muscle</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553233801"/>
                  </a:ext>
                </a:extLst>
              </a:tr>
              <a:tr h="145997">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21</a:t>
                      </a:r>
                    </a:p>
                  </a:txBody>
                  <a:tcPr marL="6844" marR="6844" marT="6844"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Intestine</a:t>
                      </a:r>
                    </a:p>
                  </a:txBody>
                  <a:tcPr marL="6844" marR="6844" marT="6844" marB="0" anchor="ctr">
                    <a:lnL>
                      <a:noFill/>
                    </a:lnL>
                    <a:lnR>
                      <a:noFill/>
                    </a:lnR>
                    <a:lnT>
                      <a:noFill/>
                    </a:lnT>
                    <a:lnB>
                      <a:noFill/>
                    </a:lnB>
                    <a:solidFill>
                      <a:srgbClr val="FFFFFF"/>
                    </a:solidFill>
                  </a:tcPr>
                </a:tc>
                <a:extLst>
                  <a:ext uri="{0D108BD9-81ED-4DB2-BD59-A6C34878D82A}">
                    <a16:rowId xmlns:a16="http://schemas.microsoft.com/office/drawing/2014/main" val="1582931803"/>
                  </a:ext>
                </a:extLst>
              </a:tr>
              <a:tr h="145997">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22</a:t>
                      </a:r>
                    </a:p>
                  </a:txBody>
                  <a:tcPr marL="6844" marR="6844" marT="6844"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Testis</a:t>
                      </a:r>
                    </a:p>
                  </a:txBody>
                  <a:tcPr marL="6844" marR="6844" marT="6844" marB="0" anchor="ctr">
                    <a:lnL>
                      <a:noFill/>
                    </a:lnL>
                    <a:lnR>
                      <a:noFill/>
                    </a:lnR>
                    <a:lnT>
                      <a:noFill/>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91596568"/>
                  </a:ext>
                </a:extLst>
              </a:tr>
              <a:tr h="145997">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23</a:t>
                      </a:r>
                    </a:p>
                  </a:txBody>
                  <a:tcPr marL="6844" marR="6844" marT="6844" marB="0" anchor="ctr">
                    <a:lnL>
                      <a:noFill/>
                    </a:lnL>
                    <a:lnR>
                      <a:noFill/>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marker</a:t>
                      </a:r>
                    </a:p>
                  </a:txBody>
                  <a:tcPr marL="6844" marR="6844" marT="6844" marB="0" anchor="ctr">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 </a:t>
                      </a:r>
                      <a:r>
                        <a:rPr lang="en" sz="900" b="0" i="0" u="none" strike="noStrike" dirty="0" err="1">
                          <a:solidFill>
                            <a:srgbClr val="000000"/>
                          </a:solidFill>
                          <a:effectLst/>
                          <a:latin typeface="Arial" panose="020B0604020202020204" pitchFamily="34" charset="0"/>
                          <a:ea typeface="游ゴシック" panose="020B0400000000000000" pitchFamily="34" charset="-128"/>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rPr>
                        <a:t> 1kb Plus DNA Ladder</a:t>
                      </a:r>
                    </a:p>
                  </a:txBody>
                  <a:tcPr marL="6844" marR="6844" marT="6844" marB="0" anchor="ctr">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75466563"/>
                  </a:ext>
                </a:extLst>
              </a:tr>
            </a:tbl>
          </a:graphicData>
        </a:graphic>
      </p:graphicFrame>
      <p:grpSp>
        <p:nvGrpSpPr>
          <p:cNvPr id="5" name="グループ化 4">
            <a:extLst>
              <a:ext uri="{FF2B5EF4-FFF2-40B4-BE49-F238E27FC236}">
                <a16:creationId xmlns:a16="http://schemas.microsoft.com/office/drawing/2014/main" id="{E08E8E84-B98B-4A43-1CBC-08C5D6AA5C71}"/>
              </a:ext>
            </a:extLst>
          </p:cNvPr>
          <p:cNvGrpSpPr/>
          <p:nvPr/>
        </p:nvGrpSpPr>
        <p:grpSpPr>
          <a:xfrm>
            <a:off x="619768" y="753510"/>
            <a:ext cx="2159477" cy="2847776"/>
            <a:chOff x="702729" y="1771654"/>
            <a:chExt cx="1856249" cy="2447898"/>
          </a:xfrm>
        </p:grpSpPr>
        <p:sp>
          <p:nvSpPr>
            <p:cNvPr id="15" name="テキスト ボックス 18">
              <a:extLst>
                <a:ext uri="{FF2B5EF4-FFF2-40B4-BE49-F238E27FC236}">
                  <a16:creationId xmlns:a16="http://schemas.microsoft.com/office/drawing/2014/main" id="{549A4188-8366-D6E7-D5C3-7D945ABE9F34}"/>
                </a:ext>
              </a:extLst>
            </p:cNvPr>
            <p:cNvSpPr txBox="1"/>
            <p:nvPr/>
          </p:nvSpPr>
          <p:spPr>
            <a:xfrm>
              <a:off x="1985998" y="4031742"/>
              <a:ext cx="572980" cy="1878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a:solidFill>
                    <a:schemeClr val="bg1"/>
                  </a:solidFill>
                </a:rPr>
                <a:t>B6N</a:t>
              </a:r>
            </a:p>
          </p:txBody>
        </p:sp>
        <p:sp>
          <p:nvSpPr>
            <p:cNvPr id="17" name="テキスト ボックス 20">
              <a:extLst>
                <a:ext uri="{FF2B5EF4-FFF2-40B4-BE49-F238E27FC236}">
                  <a16:creationId xmlns:a16="http://schemas.microsoft.com/office/drawing/2014/main" id="{F2FDC70E-4593-3A31-3AB9-8962F2A1E846}"/>
                </a:ext>
              </a:extLst>
            </p:cNvPr>
            <p:cNvSpPr txBox="1"/>
            <p:nvPr/>
          </p:nvSpPr>
          <p:spPr>
            <a:xfrm>
              <a:off x="702729" y="1771655"/>
              <a:ext cx="791779" cy="1840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solidFill>
                    <a:schemeClr val="bg1"/>
                  </a:solidFill>
                </a:rPr>
                <a:t>HLAcl </a:t>
              </a:r>
              <a:r>
                <a:rPr kumimoji="1" lang="en-US" altLang="ja-JP" sz="1000" baseline="0" dirty="0">
                  <a:solidFill>
                    <a:schemeClr val="bg1"/>
                  </a:solidFill>
                </a:rPr>
                <a:t>Tc</a:t>
              </a:r>
              <a:endParaRPr kumimoji="1" lang="en-US" altLang="ja-JP" sz="1000" dirty="0">
                <a:solidFill>
                  <a:schemeClr val="bg1"/>
                </a:solidFill>
              </a:endParaRPr>
            </a:p>
          </p:txBody>
        </p:sp>
        <p:sp>
          <p:nvSpPr>
            <p:cNvPr id="18" name="テキスト ボックス 21">
              <a:extLst>
                <a:ext uri="{FF2B5EF4-FFF2-40B4-BE49-F238E27FC236}">
                  <a16:creationId xmlns:a16="http://schemas.microsoft.com/office/drawing/2014/main" id="{3F85BED7-89BD-719E-1DF6-EEA952871E08}"/>
                </a:ext>
              </a:extLst>
            </p:cNvPr>
            <p:cNvSpPr txBox="1"/>
            <p:nvPr/>
          </p:nvSpPr>
          <p:spPr>
            <a:xfrm>
              <a:off x="1985998" y="1771654"/>
              <a:ext cx="572980" cy="18462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a:solidFill>
                    <a:schemeClr val="bg1"/>
                  </a:solidFill>
                </a:rPr>
                <a:t>B6N</a:t>
              </a:r>
            </a:p>
          </p:txBody>
        </p:sp>
      </p:grpSp>
      <p:sp>
        <p:nvSpPr>
          <p:cNvPr id="22" name="テキスト ボックス 20">
            <a:extLst>
              <a:ext uri="{FF2B5EF4-FFF2-40B4-BE49-F238E27FC236}">
                <a16:creationId xmlns:a16="http://schemas.microsoft.com/office/drawing/2014/main" id="{685DB7BC-6DE0-45B8-CBC7-38FFF68E66A7}"/>
              </a:ext>
            </a:extLst>
          </p:cNvPr>
          <p:cNvSpPr txBox="1"/>
          <p:nvPr/>
        </p:nvSpPr>
        <p:spPr>
          <a:xfrm>
            <a:off x="619768" y="3382796"/>
            <a:ext cx="921121" cy="2140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solidFill>
                  <a:schemeClr val="bg1"/>
                </a:solidFill>
              </a:rPr>
              <a:t>HLAcl </a:t>
            </a:r>
            <a:r>
              <a:rPr kumimoji="1" lang="en-US" altLang="ja-JP" sz="1000" baseline="0" dirty="0">
                <a:solidFill>
                  <a:schemeClr val="bg1"/>
                </a:solidFill>
              </a:rPr>
              <a:t>Tc</a:t>
            </a:r>
            <a:endParaRPr kumimoji="1" lang="en-US" altLang="ja-JP" sz="1000" dirty="0">
              <a:solidFill>
                <a:schemeClr val="bg1"/>
              </a:solidFill>
            </a:endParaRPr>
          </a:p>
        </p:txBody>
      </p:sp>
      <p:sp>
        <p:nvSpPr>
          <p:cNvPr id="23" name="正方形/長方形 22">
            <a:extLst>
              <a:ext uri="{FF2B5EF4-FFF2-40B4-BE49-F238E27FC236}">
                <a16:creationId xmlns:a16="http://schemas.microsoft.com/office/drawing/2014/main" id="{5CCBFEC6-8121-AB90-9E90-A7619CEC4424}"/>
              </a:ext>
            </a:extLst>
          </p:cNvPr>
          <p:cNvSpPr/>
          <p:nvPr/>
        </p:nvSpPr>
        <p:spPr>
          <a:xfrm>
            <a:off x="474426" y="1505732"/>
            <a:ext cx="2550931" cy="177581"/>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BB20718F-39B0-4CE3-35EB-49636FA94E7B}"/>
              </a:ext>
            </a:extLst>
          </p:cNvPr>
          <p:cNvSpPr/>
          <p:nvPr/>
        </p:nvSpPr>
        <p:spPr>
          <a:xfrm>
            <a:off x="3774296" y="1694684"/>
            <a:ext cx="2550931" cy="181335"/>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66AE5064-29C5-1E4A-5885-D4234BB73F70}"/>
              </a:ext>
            </a:extLst>
          </p:cNvPr>
          <p:cNvSpPr/>
          <p:nvPr/>
        </p:nvSpPr>
        <p:spPr>
          <a:xfrm>
            <a:off x="474426" y="4072714"/>
            <a:ext cx="2550931" cy="179549"/>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a:extLst>
              <a:ext uri="{FF2B5EF4-FFF2-40B4-BE49-F238E27FC236}">
                <a16:creationId xmlns:a16="http://schemas.microsoft.com/office/drawing/2014/main" id="{4A1DD350-436A-186E-84CD-B31C22F6B427}"/>
              </a:ext>
            </a:extLst>
          </p:cNvPr>
          <p:cNvSpPr txBox="1"/>
          <p:nvPr/>
        </p:nvSpPr>
        <p:spPr>
          <a:xfrm>
            <a:off x="2949398" y="1466268"/>
            <a:ext cx="447558" cy="184666"/>
          </a:xfrm>
          <a:prstGeom prst="rect">
            <a:avLst/>
          </a:prstGeom>
          <a:noFill/>
        </p:spPr>
        <p:txBody>
          <a:bodyPr wrap="none" rtlCol="0">
            <a:spAutoFit/>
          </a:bodyPr>
          <a:lstStyle/>
          <a:p>
            <a:pPr algn="l"/>
            <a:r>
              <a:rPr kumimoji="1" lang="en-US" altLang="ja-JP" sz="600" dirty="0">
                <a:solidFill>
                  <a:schemeClr val="bg1"/>
                </a:solidFill>
                <a:latin typeface="Arial" panose="020B0604020202020204" pitchFamily="34" charset="0"/>
                <a:cs typeface="Arial" panose="020B0604020202020204" pitchFamily="34" charset="0"/>
              </a:rPr>
              <a:t>-197 bp</a:t>
            </a:r>
            <a:endParaRPr kumimoji="1" lang="ja-JP" altLang="en-US" sz="600" dirty="0">
              <a:solidFill>
                <a:schemeClr val="bg1"/>
              </a:solidFill>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DDDA13EF-1B46-4566-C574-0D08CF1C78FD}"/>
              </a:ext>
            </a:extLst>
          </p:cNvPr>
          <p:cNvSpPr txBox="1"/>
          <p:nvPr/>
        </p:nvSpPr>
        <p:spPr>
          <a:xfrm>
            <a:off x="2929033" y="4045478"/>
            <a:ext cx="447558" cy="184666"/>
          </a:xfrm>
          <a:prstGeom prst="rect">
            <a:avLst/>
          </a:prstGeom>
          <a:noFill/>
        </p:spPr>
        <p:txBody>
          <a:bodyPr wrap="none" rtlCol="0">
            <a:spAutoFit/>
          </a:bodyPr>
          <a:lstStyle/>
          <a:p>
            <a:pPr algn="l"/>
            <a:r>
              <a:rPr kumimoji="1" lang="en-US" altLang="ja-JP" sz="600" dirty="0">
                <a:solidFill>
                  <a:schemeClr val="bg1"/>
                </a:solidFill>
                <a:latin typeface="Arial" panose="020B0604020202020204" pitchFamily="34" charset="0"/>
                <a:cs typeface="Arial" panose="020B0604020202020204" pitchFamily="34" charset="0"/>
              </a:rPr>
              <a:t>-274 bp</a:t>
            </a:r>
            <a:endParaRPr kumimoji="1" lang="ja-JP" altLang="en-US" sz="600" dirty="0">
              <a:solidFill>
                <a:schemeClr val="bg1"/>
              </a:solidFill>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B0633121-1526-C425-3191-94C61C690E05}"/>
              </a:ext>
            </a:extLst>
          </p:cNvPr>
          <p:cNvSpPr txBox="1"/>
          <p:nvPr/>
        </p:nvSpPr>
        <p:spPr>
          <a:xfrm>
            <a:off x="6194349" y="1717686"/>
            <a:ext cx="447558" cy="184666"/>
          </a:xfrm>
          <a:prstGeom prst="rect">
            <a:avLst/>
          </a:prstGeom>
          <a:noFill/>
        </p:spPr>
        <p:txBody>
          <a:bodyPr wrap="none" rtlCol="0">
            <a:spAutoFit/>
          </a:bodyPr>
          <a:lstStyle/>
          <a:p>
            <a:pPr algn="l"/>
            <a:r>
              <a:rPr kumimoji="1" lang="en-US" altLang="ja-JP" sz="600" dirty="0">
                <a:solidFill>
                  <a:schemeClr val="bg1"/>
                </a:solidFill>
                <a:latin typeface="Arial" panose="020B0604020202020204" pitchFamily="34" charset="0"/>
                <a:cs typeface="Arial" panose="020B0604020202020204" pitchFamily="34" charset="0"/>
              </a:rPr>
              <a:t>-230 bp</a:t>
            </a:r>
            <a:endParaRPr kumimoji="1" lang="ja-JP" altLang="en-US" sz="600" dirty="0">
              <a:solidFill>
                <a:schemeClr val="bg1"/>
              </a:solidFill>
              <a:latin typeface="Arial" panose="020B0604020202020204" pitchFamily="34" charset="0"/>
              <a:cs typeface="Arial" panose="020B0604020202020204" pitchFamily="34" charset="0"/>
            </a:endParaRPr>
          </a:p>
        </p:txBody>
      </p:sp>
      <p:grpSp>
        <p:nvGrpSpPr>
          <p:cNvPr id="43" name="グループ化 42">
            <a:extLst>
              <a:ext uri="{FF2B5EF4-FFF2-40B4-BE49-F238E27FC236}">
                <a16:creationId xmlns:a16="http://schemas.microsoft.com/office/drawing/2014/main" id="{E72533BF-4C81-E41D-149B-7C8E95C43EB7}"/>
              </a:ext>
            </a:extLst>
          </p:cNvPr>
          <p:cNvGrpSpPr/>
          <p:nvPr/>
        </p:nvGrpSpPr>
        <p:grpSpPr>
          <a:xfrm>
            <a:off x="3588497" y="3103443"/>
            <a:ext cx="3027396" cy="2310197"/>
            <a:chOff x="3588497" y="3154513"/>
            <a:chExt cx="3027396" cy="2310197"/>
          </a:xfrm>
        </p:grpSpPr>
        <p:pic>
          <p:nvPicPr>
            <p:cNvPr id="32" name="図 31">
              <a:extLst>
                <a:ext uri="{FF2B5EF4-FFF2-40B4-BE49-F238E27FC236}">
                  <a16:creationId xmlns:a16="http://schemas.microsoft.com/office/drawing/2014/main" id="{731ED249-391A-D57B-1C63-1B6AF85C04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8497" y="3154513"/>
              <a:ext cx="2922531" cy="2310197"/>
            </a:xfrm>
            <a:prstGeom prst="rect">
              <a:avLst/>
            </a:prstGeom>
          </p:spPr>
        </p:pic>
        <p:sp>
          <p:nvSpPr>
            <p:cNvPr id="26" name="正方形/長方形 25">
              <a:extLst>
                <a:ext uri="{FF2B5EF4-FFF2-40B4-BE49-F238E27FC236}">
                  <a16:creationId xmlns:a16="http://schemas.microsoft.com/office/drawing/2014/main" id="{02A34558-DB26-2C5F-FA51-9D2F3447A145}"/>
                </a:ext>
              </a:extLst>
            </p:cNvPr>
            <p:cNvSpPr/>
            <p:nvPr/>
          </p:nvSpPr>
          <p:spPr>
            <a:xfrm>
              <a:off x="3774297" y="4452588"/>
              <a:ext cx="2478062" cy="168465"/>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7BFD933A-A59B-C6CB-0BF0-9379D854D667}"/>
                </a:ext>
              </a:extLst>
            </p:cNvPr>
            <p:cNvSpPr txBox="1"/>
            <p:nvPr/>
          </p:nvSpPr>
          <p:spPr>
            <a:xfrm>
              <a:off x="6147495" y="4436387"/>
              <a:ext cx="468398" cy="184666"/>
            </a:xfrm>
            <a:prstGeom prst="rect">
              <a:avLst/>
            </a:prstGeom>
            <a:noFill/>
          </p:spPr>
          <p:txBody>
            <a:bodyPr wrap="none" rtlCol="0">
              <a:spAutoFit/>
            </a:bodyPr>
            <a:lstStyle/>
            <a:p>
              <a:pPr algn="l"/>
              <a:r>
                <a:rPr kumimoji="1" lang="en-US" altLang="ja-JP" sz="600" dirty="0">
                  <a:solidFill>
                    <a:schemeClr val="bg1"/>
                  </a:solidFill>
                  <a:latin typeface="Arial" panose="020B0604020202020204" pitchFamily="34" charset="0"/>
                  <a:cs typeface="Arial" panose="020B0604020202020204" pitchFamily="34" charset="0"/>
                </a:rPr>
                <a:t>- 106 bp</a:t>
              </a:r>
              <a:endParaRPr kumimoji="1" lang="ja-JP" altLang="en-US" sz="600" dirty="0">
                <a:solidFill>
                  <a:schemeClr val="bg1"/>
                </a:solidFill>
                <a:latin typeface="Arial" panose="020B0604020202020204" pitchFamily="34" charset="0"/>
                <a:cs typeface="Arial" panose="020B0604020202020204" pitchFamily="34" charset="0"/>
              </a:endParaRPr>
            </a:p>
          </p:txBody>
        </p:sp>
        <p:sp>
          <p:nvSpPr>
            <p:cNvPr id="36" name="テキスト ボックス 20">
              <a:extLst>
                <a:ext uri="{FF2B5EF4-FFF2-40B4-BE49-F238E27FC236}">
                  <a16:creationId xmlns:a16="http://schemas.microsoft.com/office/drawing/2014/main" id="{E01AFA41-5397-F99F-E37A-E76823A3A86C}"/>
                </a:ext>
              </a:extLst>
            </p:cNvPr>
            <p:cNvSpPr txBox="1"/>
            <p:nvPr/>
          </p:nvSpPr>
          <p:spPr>
            <a:xfrm>
              <a:off x="3972511" y="3488966"/>
              <a:ext cx="921121" cy="2140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solidFill>
                    <a:schemeClr val="bg1"/>
                  </a:solidFill>
                </a:rPr>
                <a:t>HLAcl </a:t>
              </a:r>
              <a:r>
                <a:rPr kumimoji="1" lang="en-US" altLang="ja-JP" sz="1000" baseline="0" dirty="0">
                  <a:solidFill>
                    <a:schemeClr val="bg1"/>
                  </a:solidFill>
                </a:rPr>
                <a:t>Tc</a:t>
              </a:r>
              <a:endParaRPr kumimoji="1" lang="en-US" altLang="ja-JP" sz="1000" dirty="0">
                <a:solidFill>
                  <a:schemeClr val="bg1"/>
                </a:solidFill>
              </a:endParaRPr>
            </a:p>
          </p:txBody>
        </p:sp>
        <p:sp>
          <p:nvSpPr>
            <p:cNvPr id="37" name="テキスト ボックス 10">
              <a:extLst>
                <a:ext uri="{FF2B5EF4-FFF2-40B4-BE49-F238E27FC236}">
                  <a16:creationId xmlns:a16="http://schemas.microsoft.com/office/drawing/2014/main" id="{53C76A13-B0B4-CCBD-85AD-88CFECC36AD0}"/>
                </a:ext>
              </a:extLst>
            </p:cNvPr>
            <p:cNvSpPr txBox="1"/>
            <p:nvPr/>
          </p:nvSpPr>
          <p:spPr>
            <a:xfrm>
              <a:off x="4756464" y="3299809"/>
              <a:ext cx="559334" cy="21849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solidFill>
                    <a:schemeClr val="bg1"/>
                  </a:solidFill>
                </a:rPr>
                <a:t>h</a:t>
              </a:r>
              <a:r>
                <a:rPr kumimoji="1" lang="en-US" altLang="ja-JP" sz="1000" i="1" dirty="0">
                  <a:solidFill>
                    <a:schemeClr val="bg1"/>
                  </a:solidFill>
                </a:rPr>
                <a:t>B2M</a:t>
              </a:r>
            </a:p>
          </p:txBody>
        </p:sp>
        <p:sp>
          <p:nvSpPr>
            <p:cNvPr id="40" name="テキスト ボックス 12">
              <a:extLst>
                <a:ext uri="{FF2B5EF4-FFF2-40B4-BE49-F238E27FC236}">
                  <a16:creationId xmlns:a16="http://schemas.microsoft.com/office/drawing/2014/main" id="{B8FF9F0A-6D7C-616B-0125-10EFF1FD8BFE}"/>
                </a:ext>
              </a:extLst>
            </p:cNvPr>
            <p:cNvSpPr txBox="1"/>
            <p:nvPr/>
          </p:nvSpPr>
          <p:spPr>
            <a:xfrm>
              <a:off x="5354193" y="3488966"/>
              <a:ext cx="666579" cy="2147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a:solidFill>
                    <a:schemeClr val="bg1"/>
                  </a:solidFill>
                </a:rPr>
                <a:t>B6N</a:t>
              </a:r>
            </a:p>
          </p:txBody>
        </p:sp>
      </p:grpSp>
      <p:sp>
        <p:nvSpPr>
          <p:cNvPr id="56" name="テキスト ボックス 20">
            <a:extLst>
              <a:ext uri="{FF2B5EF4-FFF2-40B4-BE49-F238E27FC236}">
                <a16:creationId xmlns:a16="http://schemas.microsoft.com/office/drawing/2014/main" id="{D727544F-343E-F246-7DB9-9FF4A3C4457E}"/>
              </a:ext>
            </a:extLst>
          </p:cNvPr>
          <p:cNvSpPr txBox="1"/>
          <p:nvPr/>
        </p:nvSpPr>
        <p:spPr>
          <a:xfrm>
            <a:off x="3972511" y="783458"/>
            <a:ext cx="921121" cy="2140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dirty="0">
                <a:solidFill>
                  <a:schemeClr val="bg1"/>
                </a:solidFill>
              </a:rPr>
              <a:t>HLAcl </a:t>
            </a:r>
            <a:r>
              <a:rPr kumimoji="1" lang="en-US" altLang="ja-JP" sz="1000" baseline="0" dirty="0">
                <a:solidFill>
                  <a:schemeClr val="bg1"/>
                </a:solidFill>
              </a:rPr>
              <a:t>Tc</a:t>
            </a:r>
            <a:endParaRPr kumimoji="1" lang="en-US" altLang="ja-JP" sz="1000" dirty="0">
              <a:solidFill>
                <a:schemeClr val="bg1"/>
              </a:solidFill>
            </a:endParaRPr>
          </a:p>
        </p:txBody>
      </p:sp>
      <p:sp>
        <p:nvSpPr>
          <p:cNvPr id="60" name="テキスト ボックス 13">
            <a:extLst>
              <a:ext uri="{FF2B5EF4-FFF2-40B4-BE49-F238E27FC236}">
                <a16:creationId xmlns:a16="http://schemas.microsoft.com/office/drawing/2014/main" id="{5CBAF200-9C94-D716-B342-949965F0DA70}"/>
              </a:ext>
            </a:extLst>
          </p:cNvPr>
          <p:cNvSpPr txBox="1"/>
          <p:nvPr/>
        </p:nvSpPr>
        <p:spPr>
          <a:xfrm>
            <a:off x="4791859" y="615750"/>
            <a:ext cx="559334" cy="21849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i="1" dirty="0">
                <a:solidFill>
                  <a:schemeClr val="bg1"/>
                </a:solidFill>
              </a:rPr>
              <a:t>HLA-C</a:t>
            </a:r>
          </a:p>
        </p:txBody>
      </p:sp>
      <p:sp>
        <p:nvSpPr>
          <p:cNvPr id="64" name="テキスト ボックス 15">
            <a:extLst>
              <a:ext uri="{FF2B5EF4-FFF2-40B4-BE49-F238E27FC236}">
                <a16:creationId xmlns:a16="http://schemas.microsoft.com/office/drawing/2014/main" id="{03128523-4CA7-EE52-E40F-1DA5A0B20F80}"/>
              </a:ext>
            </a:extLst>
          </p:cNvPr>
          <p:cNvSpPr txBox="1"/>
          <p:nvPr/>
        </p:nvSpPr>
        <p:spPr>
          <a:xfrm>
            <a:off x="5354193" y="777051"/>
            <a:ext cx="666579" cy="21849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a:solidFill>
                  <a:schemeClr val="bg1"/>
                </a:solidFill>
              </a:rPr>
              <a:t>B6N</a:t>
            </a:r>
          </a:p>
        </p:txBody>
      </p:sp>
      <p:sp>
        <p:nvSpPr>
          <p:cNvPr id="68" name="テキスト ボックス 16">
            <a:extLst>
              <a:ext uri="{FF2B5EF4-FFF2-40B4-BE49-F238E27FC236}">
                <a16:creationId xmlns:a16="http://schemas.microsoft.com/office/drawing/2014/main" id="{EF7B11C1-07FC-63F1-8908-879F6D649315}"/>
              </a:ext>
            </a:extLst>
          </p:cNvPr>
          <p:cNvSpPr txBox="1"/>
          <p:nvPr/>
        </p:nvSpPr>
        <p:spPr>
          <a:xfrm>
            <a:off x="1490524" y="3248739"/>
            <a:ext cx="559334" cy="21478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i="1" dirty="0">
                <a:solidFill>
                  <a:schemeClr val="bg1"/>
                </a:solidFill>
              </a:rPr>
              <a:t>HLA-B</a:t>
            </a:r>
          </a:p>
        </p:txBody>
      </p:sp>
      <p:sp>
        <p:nvSpPr>
          <p:cNvPr id="70" name="テキスト ボックス 19">
            <a:extLst>
              <a:ext uri="{FF2B5EF4-FFF2-40B4-BE49-F238E27FC236}">
                <a16:creationId xmlns:a16="http://schemas.microsoft.com/office/drawing/2014/main" id="{69D59393-8343-349A-DF4E-F8D8508C4AF1}"/>
              </a:ext>
            </a:extLst>
          </p:cNvPr>
          <p:cNvSpPr txBox="1"/>
          <p:nvPr/>
        </p:nvSpPr>
        <p:spPr>
          <a:xfrm>
            <a:off x="1490524" y="615750"/>
            <a:ext cx="559334" cy="21849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00" i="1" dirty="0">
                <a:solidFill>
                  <a:schemeClr val="bg1"/>
                </a:solidFill>
              </a:rPr>
              <a:t>HLA-A</a:t>
            </a:r>
          </a:p>
        </p:txBody>
      </p:sp>
    </p:spTree>
    <p:extLst>
      <p:ext uri="{BB962C8B-B14F-4D97-AF65-F5344CB8AC3E}">
        <p14:creationId xmlns:p14="http://schemas.microsoft.com/office/powerpoint/2010/main" val="33545032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6DFBE-C173-531A-5067-358CCD7CF84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6F70D35-7BF5-3DDF-B0C8-F6F73FFA8682}"/>
              </a:ext>
            </a:extLst>
          </p:cNvPr>
          <p:cNvSpPr txBox="1"/>
          <p:nvPr/>
        </p:nvSpPr>
        <p:spPr>
          <a:xfrm>
            <a:off x="323653" y="7143952"/>
            <a:ext cx="6421704" cy="1015663"/>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S11. Reverse transcription (RT)-PCR analysis of the expression of HLA class I genes in HLAcl Tc mice and wild-type (B6N) mice.</a:t>
            </a:r>
          </a:p>
          <a:p>
            <a:pPr algn="just"/>
            <a:r>
              <a:rPr lang="en" altLang="ja-JP" sz="1200" b="0" i="0" dirty="0">
                <a:solidFill>
                  <a:srgbClr val="222222"/>
                </a:solidFill>
                <a:effectLst/>
                <a:latin typeface="Arial" panose="020B0604020202020204" pitchFamily="34" charset="0"/>
                <a:cs typeface="Arial" panose="020B0604020202020204" pitchFamily="34" charset="0"/>
              </a:rPr>
              <a:t>Uncropped images of RT-PCR products </a:t>
            </a:r>
            <a:r>
              <a:rPr lang="en" altLang="ja-JP" sz="1200" dirty="0">
                <a:solidFill>
                  <a:srgbClr val="222222"/>
                </a:solidFill>
                <a:latin typeface="Arial" panose="020B0604020202020204" pitchFamily="34" charset="0"/>
                <a:cs typeface="Arial" panose="020B0604020202020204" pitchFamily="34" charset="0"/>
              </a:rPr>
              <a:t>showing </a:t>
            </a:r>
            <a:r>
              <a:rPr lang="en" altLang="ja-JP" sz="1200" b="0" i="0" dirty="0">
                <a:solidFill>
                  <a:srgbClr val="222222"/>
                </a:solidFill>
                <a:effectLst/>
                <a:latin typeface="Arial" panose="020B0604020202020204" pitchFamily="34" charset="0"/>
                <a:cs typeface="Arial" panose="020B0604020202020204" pitchFamily="34" charset="0"/>
              </a:rPr>
              <a:t>the expression of </a:t>
            </a:r>
            <a:r>
              <a:rPr lang="en-US" altLang="ja-JP" sz="1200" b="0" i="0" dirty="0">
                <a:solidFill>
                  <a:srgbClr val="222222"/>
                </a:solidFill>
                <a:effectLst/>
                <a:latin typeface="Arial" panose="020B0604020202020204" pitchFamily="34" charset="0"/>
                <a:cs typeface="Arial" panose="020B0604020202020204" pitchFamily="34" charset="0"/>
              </a:rPr>
              <a:t>r</a:t>
            </a:r>
            <a:r>
              <a:rPr lang="en-US" altLang="ja-JP" sz="1200" dirty="0">
                <a:solidFill>
                  <a:srgbClr val="222222"/>
                </a:solidFill>
                <a:latin typeface="Arial" panose="020B0604020202020204" pitchFamily="34" charset="0"/>
                <a:cs typeface="Arial" panose="020B0604020202020204" pitchFamily="34" charset="0"/>
              </a:rPr>
              <a:t>ibosomal protein L27 (</a:t>
            </a:r>
            <a:r>
              <a:rPr lang="en-US" altLang="ja-JP" sz="1200" i="1" dirty="0">
                <a:solidFill>
                  <a:srgbClr val="222222"/>
                </a:solidFill>
                <a:latin typeface="Arial" panose="020B0604020202020204" pitchFamily="34" charset="0"/>
                <a:cs typeface="Arial" panose="020B0604020202020204" pitchFamily="34" charset="0"/>
              </a:rPr>
              <a:t>RLP27</a:t>
            </a:r>
            <a:r>
              <a:rPr lang="en-US" altLang="ja-JP" sz="1200" dirty="0">
                <a:solidFill>
                  <a:srgbClr val="222222"/>
                </a:solidFill>
                <a:latin typeface="Arial" panose="020B0604020202020204" pitchFamily="34" charset="0"/>
                <a:cs typeface="Arial" panose="020B0604020202020204" pitchFamily="34" charset="0"/>
              </a:rPr>
              <a:t>), an </a:t>
            </a:r>
            <a:r>
              <a:rPr lang="en" altLang="ja-JP" sz="1200" b="0" i="0" dirty="0">
                <a:solidFill>
                  <a:srgbClr val="222222"/>
                </a:solidFill>
                <a:effectLst/>
                <a:latin typeface="Arial" panose="020B0604020202020204" pitchFamily="34" charset="0"/>
                <a:cs typeface="Arial" panose="020B0604020202020204" pitchFamily="34" charset="0"/>
              </a:rPr>
              <a:t>internal control gene, in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 Tc mice and B6N mice, and the sample order used for electrophoresis. </a:t>
            </a:r>
            <a:endParaRPr kumimoji="1" lang="ja-JP" altLang="en-US" sz="1200"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3698FE95-7B13-FAC3-470C-99D2215CB5D1}"/>
              </a:ext>
            </a:extLst>
          </p:cNvPr>
          <p:cNvSpPr txBox="1"/>
          <p:nvPr/>
        </p:nvSpPr>
        <p:spPr>
          <a:xfrm>
            <a:off x="0" y="0"/>
            <a:ext cx="3672800"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S11</a:t>
            </a:r>
            <a:endParaRPr kumimoji="1" lang="ja-JP" altLang="en-US" sz="1600" dirty="0">
              <a:latin typeface="Arial" panose="020B0604020202020204" pitchFamily="34" charset="0"/>
              <a:cs typeface="Arial" panose="020B0604020202020204" pitchFamily="34" charset="0"/>
            </a:endParaRPr>
          </a:p>
        </p:txBody>
      </p:sp>
      <p:grpSp>
        <p:nvGrpSpPr>
          <p:cNvPr id="2" name="グループ化 1">
            <a:extLst>
              <a:ext uri="{FF2B5EF4-FFF2-40B4-BE49-F238E27FC236}">
                <a16:creationId xmlns:a16="http://schemas.microsoft.com/office/drawing/2014/main" id="{17304F3D-F3A3-409D-DC79-3006D0A381AD}"/>
              </a:ext>
            </a:extLst>
          </p:cNvPr>
          <p:cNvGrpSpPr/>
          <p:nvPr/>
        </p:nvGrpSpPr>
        <p:grpSpPr>
          <a:xfrm>
            <a:off x="322043" y="755501"/>
            <a:ext cx="2954903" cy="2219193"/>
            <a:chOff x="-443464" y="2044700"/>
            <a:chExt cx="7744928" cy="5816600"/>
          </a:xfrm>
        </p:grpSpPr>
        <p:pic>
          <p:nvPicPr>
            <p:cNvPr id="3" name="図 2">
              <a:extLst>
                <a:ext uri="{FF2B5EF4-FFF2-40B4-BE49-F238E27FC236}">
                  <a16:creationId xmlns:a16="http://schemas.microsoft.com/office/drawing/2014/main" id="{35F194E4-12A4-0385-3910-C057D95C08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464" y="2044700"/>
              <a:ext cx="7744928" cy="5816600"/>
            </a:xfrm>
            <a:prstGeom prst="rect">
              <a:avLst/>
            </a:prstGeom>
          </p:spPr>
        </p:pic>
        <p:sp>
          <p:nvSpPr>
            <p:cNvPr id="6" name="テキスト ボックス 13">
              <a:extLst>
                <a:ext uri="{FF2B5EF4-FFF2-40B4-BE49-F238E27FC236}">
                  <a16:creationId xmlns:a16="http://schemas.microsoft.com/office/drawing/2014/main" id="{8092403A-E095-6E52-99FE-DE28D61A9450}"/>
                </a:ext>
              </a:extLst>
            </p:cNvPr>
            <p:cNvSpPr txBox="1"/>
            <p:nvPr/>
          </p:nvSpPr>
          <p:spPr>
            <a:xfrm>
              <a:off x="1072500" y="2923916"/>
              <a:ext cx="1632829" cy="97790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50" dirty="0">
                  <a:solidFill>
                    <a:schemeClr val="bg1"/>
                  </a:solidFill>
                </a:rPr>
                <a:t>RLP27</a:t>
              </a:r>
            </a:p>
            <a:p>
              <a:pPr algn="ctr"/>
              <a:r>
                <a:rPr kumimoji="1" lang="en-US" altLang="ja-JP" sz="1050" dirty="0">
                  <a:solidFill>
                    <a:schemeClr val="bg1"/>
                  </a:solidFill>
                </a:rPr>
                <a:t>(RT+)</a:t>
              </a:r>
              <a:endParaRPr kumimoji="1" lang="ja-JP" altLang="en-US" sz="1050">
                <a:solidFill>
                  <a:schemeClr val="bg1"/>
                </a:solidFill>
              </a:endParaRPr>
            </a:p>
          </p:txBody>
        </p:sp>
        <p:sp>
          <p:nvSpPr>
            <p:cNvPr id="7" name="テキスト ボックス 14">
              <a:extLst>
                <a:ext uri="{FF2B5EF4-FFF2-40B4-BE49-F238E27FC236}">
                  <a16:creationId xmlns:a16="http://schemas.microsoft.com/office/drawing/2014/main" id="{5210B337-7868-FB24-2FA4-D620C58EF35B}"/>
                </a:ext>
              </a:extLst>
            </p:cNvPr>
            <p:cNvSpPr txBox="1"/>
            <p:nvPr/>
          </p:nvSpPr>
          <p:spPr>
            <a:xfrm>
              <a:off x="4145901" y="2923916"/>
              <a:ext cx="1632829" cy="97790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50" dirty="0">
                  <a:solidFill>
                    <a:schemeClr val="bg1"/>
                  </a:solidFill>
                </a:rPr>
                <a:t>RLP27</a:t>
              </a:r>
            </a:p>
            <a:p>
              <a:pPr algn="ctr"/>
              <a:r>
                <a:rPr kumimoji="1" lang="en-US" altLang="ja-JP" sz="1050" dirty="0">
                  <a:solidFill>
                    <a:schemeClr val="bg1"/>
                  </a:solidFill>
                </a:rPr>
                <a:t>(RT-)</a:t>
              </a:r>
              <a:endParaRPr kumimoji="1" lang="ja-JP" altLang="en-US" sz="1050">
                <a:solidFill>
                  <a:schemeClr val="bg1"/>
                </a:solidFill>
              </a:endParaRPr>
            </a:p>
          </p:txBody>
        </p:sp>
        <p:sp>
          <p:nvSpPr>
            <p:cNvPr id="8" name="テキスト ボックス 15">
              <a:extLst>
                <a:ext uri="{FF2B5EF4-FFF2-40B4-BE49-F238E27FC236}">
                  <a16:creationId xmlns:a16="http://schemas.microsoft.com/office/drawing/2014/main" id="{83E24B61-B68A-59DC-1C97-5212C324718D}"/>
                </a:ext>
              </a:extLst>
            </p:cNvPr>
            <p:cNvSpPr txBox="1"/>
            <p:nvPr/>
          </p:nvSpPr>
          <p:spPr>
            <a:xfrm>
              <a:off x="31550" y="4013200"/>
              <a:ext cx="6929943" cy="2129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dist"/>
              <a:r>
                <a:rPr kumimoji="1" lang="en-US" altLang="ja-JP" sz="500" dirty="0">
                  <a:solidFill>
                    <a:schemeClr val="bg1"/>
                  </a:solidFill>
                </a:rPr>
                <a:t>1</a:t>
              </a:r>
              <a:r>
                <a:rPr kumimoji="1" lang="en-US" altLang="ja-JP" sz="500" baseline="0" dirty="0">
                  <a:solidFill>
                    <a:schemeClr val="bg1"/>
                  </a:solidFill>
                </a:rPr>
                <a:t>  2  3  4  5  6  7  8  9  10 11 12 13 14 15 16 17 18 19 20 21 22 23</a:t>
              </a:r>
              <a:endParaRPr kumimoji="1" lang="ja-JP" altLang="en-US" sz="500">
                <a:solidFill>
                  <a:schemeClr val="bg1"/>
                </a:solidFill>
              </a:endParaRPr>
            </a:p>
          </p:txBody>
        </p:sp>
      </p:grpSp>
      <p:grpSp>
        <p:nvGrpSpPr>
          <p:cNvPr id="9" name="グループ化 8">
            <a:extLst>
              <a:ext uri="{FF2B5EF4-FFF2-40B4-BE49-F238E27FC236}">
                <a16:creationId xmlns:a16="http://schemas.microsoft.com/office/drawing/2014/main" id="{968F9027-88AD-3CA8-B2CF-8CDD450F9A14}"/>
              </a:ext>
            </a:extLst>
          </p:cNvPr>
          <p:cNvGrpSpPr/>
          <p:nvPr/>
        </p:nvGrpSpPr>
        <p:grpSpPr>
          <a:xfrm>
            <a:off x="3635907" y="755501"/>
            <a:ext cx="2954904" cy="2219193"/>
            <a:chOff x="-800100" y="1776859"/>
            <a:chExt cx="8458200" cy="6352281"/>
          </a:xfrm>
        </p:grpSpPr>
        <p:pic>
          <p:nvPicPr>
            <p:cNvPr id="10" name="図 9">
              <a:extLst>
                <a:ext uri="{FF2B5EF4-FFF2-40B4-BE49-F238E27FC236}">
                  <a16:creationId xmlns:a16="http://schemas.microsoft.com/office/drawing/2014/main" id="{04E2A367-B0FD-EB82-B020-C0C41DA6D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0100" y="1776859"/>
              <a:ext cx="8458200" cy="6352281"/>
            </a:xfrm>
            <a:prstGeom prst="rect">
              <a:avLst/>
            </a:prstGeom>
          </p:spPr>
        </p:pic>
        <p:sp>
          <p:nvSpPr>
            <p:cNvPr id="11" name="テキスト ボックス 9">
              <a:extLst>
                <a:ext uri="{FF2B5EF4-FFF2-40B4-BE49-F238E27FC236}">
                  <a16:creationId xmlns:a16="http://schemas.microsoft.com/office/drawing/2014/main" id="{0360EACD-62D3-2331-7B75-E12659EC054E}"/>
                </a:ext>
              </a:extLst>
            </p:cNvPr>
            <p:cNvSpPr txBox="1"/>
            <p:nvPr/>
          </p:nvSpPr>
          <p:spPr>
            <a:xfrm>
              <a:off x="685334" y="1941961"/>
              <a:ext cx="1767692" cy="9779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50" dirty="0">
                  <a:solidFill>
                    <a:schemeClr val="bg1"/>
                  </a:solidFill>
                </a:rPr>
                <a:t>RLP27</a:t>
              </a:r>
            </a:p>
            <a:p>
              <a:pPr algn="ctr"/>
              <a:r>
                <a:rPr kumimoji="1" lang="en-US" altLang="ja-JP" sz="1050" dirty="0">
                  <a:solidFill>
                    <a:schemeClr val="bg1"/>
                  </a:solidFill>
                </a:rPr>
                <a:t>(RT+)</a:t>
              </a:r>
              <a:endParaRPr kumimoji="1" lang="ja-JP" altLang="en-US" sz="1050">
                <a:solidFill>
                  <a:schemeClr val="bg1"/>
                </a:solidFill>
              </a:endParaRPr>
            </a:p>
          </p:txBody>
        </p:sp>
        <p:sp>
          <p:nvSpPr>
            <p:cNvPr id="12" name="テキスト ボックス 10">
              <a:extLst>
                <a:ext uri="{FF2B5EF4-FFF2-40B4-BE49-F238E27FC236}">
                  <a16:creationId xmlns:a16="http://schemas.microsoft.com/office/drawing/2014/main" id="{3C9B7464-5ED3-C035-F803-73E4D70118D6}"/>
                </a:ext>
              </a:extLst>
            </p:cNvPr>
            <p:cNvSpPr txBox="1"/>
            <p:nvPr/>
          </p:nvSpPr>
          <p:spPr>
            <a:xfrm>
              <a:off x="4266732" y="1941961"/>
              <a:ext cx="1767692" cy="9779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1050" dirty="0">
                  <a:solidFill>
                    <a:schemeClr val="bg1"/>
                  </a:solidFill>
                </a:rPr>
                <a:t>RLP27</a:t>
              </a:r>
            </a:p>
            <a:p>
              <a:pPr algn="ctr"/>
              <a:r>
                <a:rPr kumimoji="1" lang="en-US" altLang="ja-JP" sz="1050" dirty="0">
                  <a:solidFill>
                    <a:schemeClr val="bg1"/>
                  </a:solidFill>
                </a:rPr>
                <a:t>(RT-)</a:t>
              </a:r>
              <a:endParaRPr kumimoji="1" lang="ja-JP" altLang="en-US" sz="1050">
                <a:solidFill>
                  <a:schemeClr val="bg1"/>
                </a:solidFill>
              </a:endParaRPr>
            </a:p>
          </p:txBody>
        </p:sp>
        <p:sp>
          <p:nvSpPr>
            <p:cNvPr id="13" name="テキスト ボックス 11">
              <a:extLst>
                <a:ext uri="{FF2B5EF4-FFF2-40B4-BE49-F238E27FC236}">
                  <a16:creationId xmlns:a16="http://schemas.microsoft.com/office/drawing/2014/main" id="{FBD3BDAA-E70C-3E5B-6B4B-A44141D93F06}"/>
                </a:ext>
              </a:extLst>
            </p:cNvPr>
            <p:cNvSpPr txBox="1"/>
            <p:nvPr/>
          </p:nvSpPr>
          <p:spPr>
            <a:xfrm>
              <a:off x="-336593" y="2970661"/>
              <a:ext cx="7404955" cy="37285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dist"/>
              <a:r>
                <a:rPr kumimoji="1" lang="en-US" altLang="ja-JP" sz="600" dirty="0">
                  <a:solidFill>
                    <a:schemeClr val="bg1"/>
                  </a:solidFill>
                </a:rPr>
                <a:t>1</a:t>
              </a:r>
              <a:r>
                <a:rPr kumimoji="1" lang="en-US" altLang="ja-JP" sz="600" baseline="0" dirty="0">
                  <a:solidFill>
                    <a:schemeClr val="bg1"/>
                  </a:solidFill>
                </a:rPr>
                <a:t>  2  3  4  5  6  7  8  9  10 11 12 13 14 15 16 17 18 19 20 21 22 23</a:t>
              </a:r>
              <a:endParaRPr kumimoji="1" lang="ja-JP" altLang="en-US" sz="600">
                <a:solidFill>
                  <a:schemeClr val="bg1"/>
                </a:solidFill>
              </a:endParaRPr>
            </a:p>
          </p:txBody>
        </p:sp>
      </p:grpSp>
      <p:sp>
        <p:nvSpPr>
          <p:cNvPr id="14" name="正方形/長方形 13">
            <a:extLst>
              <a:ext uri="{FF2B5EF4-FFF2-40B4-BE49-F238E27FC236}">
                <a16:creationId xmlns:a16="http://schemas.microsoft.com/office/drawing/2014/main" id="{E6403211-BAE3-B6DC-188D-935C1D6CA20B}"/>
              </a:ext>
            </a:extLst>
          </p:cNvPr>
          <p:cNvSpPr/>
          <p:nvPr/>
        </p:nvSpPr>
        <p:spPr>
          <a:xfrm>
            <a:off x="503274" y="2123467"/>
            <a:ext cx="2550931" cy="179549"/>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D25EAB1-57A1-91FE-76F8-7B635CED38DF}"/>
              </a:ext>
            </a:extLst>
          </p:cNvPr>
          <p:cNvSpPr/>
          <p:nvPr/>
        </p:nvSpPr>
        <p:spPr>
          <a:xfrm>
            <a:off x="3797835" y="2069037"/>
            <a:ext cx="2550931" cy="179549"/>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9" name="表 38">
            <a:extLst>
              <a:ext uri="{FF2B5EF4-FFF2-40B4-BE49-F238E27FC236}">
                <a16:creationId xmlns:a16="http://schemas.microsoft.com/office/drawing/2014/main" id="{DF2E4DC7-F802-1645-1A95-EEC8BB825560}"/>
              </a:ext>
            </a:extLst>
          </p:cNvPr>
          <p:cNvGraphicFramePr>
            <a:graphicFrameLocks noGrp="1"/>
          </p:cNvGraphicFramePr>
          <p:nvPr>
            <p:extLst>
              <p:ext uri="{D42A27DB-BD31-4B8C-83A1-F6EECF244321}">
                <p14:modId xmlns:p14="http://schemas.microsoft.com/office/powerpoint/2010/main" val="3391614186"/>
              </p:ext>
            </p:extLst>
          </p:nvPr>
        </p:nvGraphicFramePr>
        <p:xfrm>
          <a:off x="3577791" y="3299103"/>
          <a:ext cx="2954905" cy="3520440"/>
        </p:xfrm>
        <a:graphic>
          <a:graphicData uri="http://schemas.openxmlformats.org/drawingml/2006/table">
            <a:tbl>
              <a:tblPr/>
              <a:tblGrid>
                <a:gridCol w="408924">
                  <a:extLst>
                    <a:ext uri="{9D8B030D-6E8A-4147-A177-3AD203B41FA5}">
                      <a16:colId xmlns:a16="http://schemas.microsoft.com/office/drawing/2014/main" val="1308834730"/>
                    </a:ext>
                  </a:extLst>
                </a:gridCol>
                <a:gridCol w="750235">
                  <a:extLst>
                    <a:ext uri="{9D8B030D-6E8A-4147-A177-3AD203B41FA5}">
                      <a16:colId xmlns:a16="http://schemas.microsoft.com/office/drawing/2014/main" val="3095163682"/>
                    </a:ext>
                  </a:extLst>
                </a:gridCol>
                <a:gridCol w="1795746">
                  <a:extLst>
                    <a:ext uri="{9D8B030D-6E8A-4147-A177-3AD203B41FA5}">
                      <a16:colId xmlns:a16="http://schemas.microsoft.com/office/drawing/2014/main" val="1340441291"/>
                    </a:ext>
                  </a:extLst>
                </a:gridCol>
              </a:tblGrid>
              <a:tr h="121152">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Lane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sample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extLst>
                  <a:ext uri="{0D108BD9-81ED-4DB2-BD59-A6C34878D82A}">
                    <a16:rowId xmlns:a16="http://schemas.microsoft.com/office/drawing/2014/main" val="2075173695"/>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marker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 GeneRuler 1kb Plus DNA Ladder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7882379"/>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a:t>
                      </a:r>
                    </a:p>
                  </a:txBody>
                  <a:tcPr marL="9525" marR="9525" marT="9525" marB="0" anchor="ctr">
                    <a:lnL>
                      <a:noFill/>
                    </a:lnL>
                    <a:lnR>
                      <a:noFill/>
                    </a:lnR>
                    <a:lnT>
                      <a:noFill/>
                    </a:lnT>
                    <a:lnB>
                      <a:noFill/>
                    </a:lnB>
                    <a:solidFill>
                      <a:srgbClr val="FFFFFF"/>
                    </a:solidFill>
                  </a:tcPr>
                </a:tc>
                <a:tc rowSpan="10">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B6N</a:t>
                      </a:r>
                      <a:br>
                        <a:rPr lang="en" sz="900" b="0" i="0" u="none" strike="noStrike">
                          <a:solidFill>
                            <a:srgbClr val="000000"/>
                          </a:solidFill>
                          <a:effectLst/>
                          <a:latin typeface="Arial" panose="020B0604020202020204" pitchFamily="34" charset="0"/>
                          <a:ea typeface="游ゴシック" panose="020B0400000000000000" pitchFamily="34" charset="-128"/>
                        </a:rPr>
                      </a:br>
                      <a:r>
                        <a:rPr lang="en" sz="900" b="0" i="0" u="none" strike="noStrike">
                          <a:solidFill>
                            <a:srgbClr val="000000"/>
                          </a:solidFill>
                          <a:effectLst/>
                          <a:latin typeface="Arial" panose="020B0604020202020204" pitchFamily="34" charset="0"/>
                          <a:ea typeface="游ゴシック" panose="020B0400000000000000" pitchFamily="34" charset="-128"/>
                        </a:rPr>
                        <a:t>RT+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Brain</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23620963"/>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Thymus</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105693664"/>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Heart</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271789336"/>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5</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Liver</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599416242"/>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6</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Lung</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52770735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Spleen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114954529"/>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8</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Kidney</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309883456"/>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9</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Skeletal muscle</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369975895"/>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Intestine</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85094954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11</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Testis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9433239"/>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12</a:t>
                      </a:r>
                    </a:p>
                  </a:txBody>
                  <a:tcPr marL="9525" marR="9525" marT="9525" marB="0" anchor="ctr">
                    <a:lnL>
                      <a:noFill/>
                    </a:lnL>
                    <a:lnR>
                      <a:noFill/>
                    </a:lnR>
                    <a:lnT>
                      <a:noFill/>
                    </a:lnT>
                    <a:lnB>
                      <a:noFill/>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marker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 GeneRuler 1kb Plus DNA Ladder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5788808"/>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13</a:t>
                      </a:r>
                    </a:p>
                  </a:txBody>
                  <a:tcPr marL="9525" marR="9525" marT="9525" marB="0" anchor="ctr">
                    <a:lnL>
                      <a:noFill/>
                    </a:lnL>
                    <a:lnR>
                      <a:noFill/>
                    </a:lnR>
                    <a:lnT>
                      <a:noFill/>
                    </a:lnT>
                    <a:lnB>
                      <a:noFill/>
                    </a:lnB>
                    <a:solidFill>
                      <a:srgbClr val="FFFFFF"/>
                    </a:solidFill>
                  </a:tcPr>
                </a:tc>
                <a:tc rowSpan="10">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B6N</a:t>
                      </a:r>
                      <a:br>
                        <a:rPr lang="en" sz="900" b="0" i="0" u="none" strike="noStrike" dirty="0">
                          <a:solidFill>
                            <a:srgbClr val="000000"/>
                          </a:solidFill>
                          <a:effectLst/>
                          <a:latin typeface="Arial" panose="020B0604020202020204" pitchFamily="34" charset="0"/>
                          <a:ea typeface="游ゴシック" panose="020B0400000000000000" pitchFamily="34" charset="-128"/>
                        </a:rPr>
                      </a:br>
                      <a:r>
                        <a:rPr lang="en" sz="900" b="0" i="0" u="none" strike="noStrike" dirty="0">
                          <a:solidFill>
                            <a:srgbClr val="000000"/>
                          </a:solidFill>
                          <a:effectLst/>
                          <a:latin typeface="Arial" panose="020B0604020202020204" pitchFamily="34" charset="0"/>
                          <a:ea typeface="游ゴシック" panose="020B0400000000000000" pitchFamily="34" charset="-128"/>
                        </a:rPr>
                        <a:t>RT-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Brain</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94628993"/>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14</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Thymus</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61927487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15</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Heart</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022683660"/>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16</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Liver</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78208041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17</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Lung</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189156136"/>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18</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Spleen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937582159"/>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19</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Kidney</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506813801"/>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20</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Skeletal muscle</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18640678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21</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Intestine</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88175069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22</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Testis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1292613"/>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marker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 </a:t>
                      </a:r>
                      <a:r>
                        <a:rPr lang="en" sz="900" b="0" i="0" u="none" strike="noStrike" dirty="0" err="1">
                          <a:solidFill>
                            <a:srgbClr val="000000"/>
                          </a:solidFill>
                          <a:effectLst/>
                          <a:latin typeface="Arial" panose="020B0604020202020204" pitchFamily="34" charset="0"/>
                          <a:ea typeface="游ゴシック" panose="020B0400000000000000" pitchFamily="34" charset="-128"/>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rPr>
                        <a:t> 1kb Plus DNA Ladder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2458007"/>
                  </a:ext>
                </a:extLst>
              </a:tr>
            </a:tbl>
          </a:graphicData>
        </a:graphic>
      </p:graphicFrame>
      <p:graphicFrame>
        <p:nvGraphicFramePr>
          <p:cNvPr id="41" name="表 40">
            <a:extLst>
              <a:ext uri="{FF2B5EF4-FFF2-40B4-BE49-F238E27FC236}">
                <a16:creationId xmlns:a16="http://schemas.microsoft.com/office/drawing/2014/main" id="{950089CF-62E4-A604-7155-42476BE1718B}"/>
              </a:ext>
            </a:extLst>
          </p:cNvPr>
          <p:cNvGraphicFramePr>
            <a:graphicFrameLocks noGrp="1"/>
          </p:cNvGraphicFramePr>
          <p:nvPr>
            <p:extLst>
              <p:ext uri="{D42A27DB-BD31-4B8C-83A1-F6EECF244321}">
                <p14:modId xmlns:p14="http://schemas.microsoft.com/office/powerpoint/2010/main" val="1166633323"/>
              </p:ext>
            </p:extLst>
          </p:nvPr>
        </p:nvGraphicFramePr>
        <p:xfrm>
          <a:off x="322041" y="3299103"/>
          <a:ext cx="2992070" cy="3520440"/>
        </p:xfrm>
        <a:graphic>
          <a:graphicData uri="http://schemas.openxmlformats.org/drawingml/2006/table">
            <a:tbl>
              <a:tblPr/>
              <a:tblGrid>
                <a:gridCol w="408924">
                  <a:extLst>
                    <a:ext uri="{9D8B030D-6E8A-4147-A177-3AD203B41FA5}">
                      <a16:colId xmlns:a16="http://schemas.microsoft.com/office/drawing/2014/main" val="1308834730"/>
                    </a:ext>
                  </a:extLst>
                </a:gridCol>
                <a:gridCol w="787400">
                  <a:extLst>
                    <a:ext uri="{9D8B030D-6E8A-4147-A177-3AD203B41FA5}">
                      <a16:colId xmlns:a16="http://schemas.microsoft.com/office/drawing/2014/main" val="3095163682"/>
                    </a:ext>
                  </a:extLst>
                </a:gridCol>
                <a:gridCol w="1795746">
                  <a:extLst>
                    <a:ext uri="{9D8B030D-6E8A-4147-A177-3AD203B41FA5}">
                      <a16:colId xmlns:a16="http://schemas.microsoft.com/office/drawing/2014/main" val="1340441291"/>
                    </a:ext>
                  </a:extLst>
                </a:gridCol>
              </a:tblGrid>
              <a:tr h="121152">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Lane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sample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extLst>
                  <a:ext uri="{0D108BD9-81ED-4DB2-BD59-A6C34878D82A}">
                    <a16:rowId xmlns:a16="http://schemas.microsoft.com/office/drawing/2014/main" val="2075173695"/>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marker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 GeneRuler 1kb Plus DNA Ladder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17882379"/>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a:t>
                      </a:r>
                    </a:p>
                  </a:txBody>
                  <a:tcPr marL="9525" marR="9525" marT="9525" marB="0" anchor="ctr">
                    <a:lnL>
                      <a:noFill/>
                    </a:lnL>
                    <a:lnR>
                      <a:noFill/>
                    </a:lnR>
                    <a:lnT>
                      <a:noFill/>
                    </a:lnT>
                    <a:lnB>
                      <a:noFill/>
                    </a:lnB>
                    <a:solidFill>
                      <a:srgbClr val="FFFFFF"/>
                    </a:solidFill>
                  </a:tcPr>
                </a:tc>
                <a:tc rowSpan="10">
                  <a:txBody>
                    <a:bodyPr/>
                    <a:lstStyle/>
                    <a:p>
                      <a:pPr algn="ctr" fontAlgn="ctr"/>
                      <a:r>
                        <a:rPr lang="en" sz="9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900" b="0" i="0" u="none" strike="noStrike" dirty="0">
                          <a:solidFill>
                            <a:srgbClr val="000000"/>
                          </a:solidFill>
                          <a:effectLst/>
                          <a:latin typeface="Arial" panose="020B0604020202020204" pitchFamily="34" charset="0"/>
                          <a:ea typeface="游ゴシック" panose="020B0400000000000000" pitchFamily="34" charset="-128"/>
                        </a:rPr>
                        <a:t> Tc</a:t>
                      </a:r>
                      <a:br>
                        <a:rPr lang="en" sz="900" b="0" i="0" u="none" strike="noStrike" dirty="0">
                          <a:solidFill>
                            <a:srgbClr val="000000"/>
                          </a:solidFill>
                          <a:effectLst/>
                          <a:latin typeface="Arial" panose="020B0604020202020204" pitchFamily="34" charset="0"/>
                          <a:ea typeface="游ゴシック" panose="020B0400000000000000" pitchFamily="34" charset="-128"/>
                        </a:rPr>
                      </a:br>
                      <a:r>
                        <a:rPr lang="en" sz="900" b="0" i="0" u="none" strike="noStrike" dirty="0">
                          <a:solidFill>
                            <a:srgbClr val="000000"/>
                          </a:solidFill>
                          <a:effectLst/>
                          <a:latin typeface="Arial" panose="020B0604020202020204" pitchFamily="34" charset="0"/>
                          <a:ea typeface="游ゴシック" panose="020B0400000000000000" pitchFamily="34" charset="-128"/>
                        </a:rPr>
                        <a:t>RT+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Brain</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723620963"/>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Thymus</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105693664"/>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Heart</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271789336"/>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5</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Liver</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599416242"/>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6</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Lung</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52770735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Spleen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114954529"/>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8</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Kidney</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309883456"/>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9</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Skeletal muscle</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369975895"/>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Intestine</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85094954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11</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Testis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19433239"/>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12</a:t>
                      </a:r>
                    </a:p>
                  </a:txBody>
                  <a:tcPr marL="9525" marR="9525" marT="9525" marB="0" anchor="ctr">
                    <a:lnL>
                      <a:noFill/>
                    </a:lnL>
                    <a:lnR>
                      <a:noFill/>
                    </a:lnR>
                    <a:lnT>
                      <a:noFill/>
                    </a:lnT>
                    <a:lnB>
                      <a:noFill/>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marker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 GeneRuler 1kb Plus DNA Ladder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5788808"/>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13</a:t>
                      </a:r>
                    </a:p>
                  </a:txBody>
                  <a:tcPr marL="9525" marR="9525" marT="9525" marB="0" anchor="ctr">
                    <a:lnL>
                      <a:noFill/>
                    </a:lnL>
                    <a:lnR>
                      <a:noFill/>
                    </a:lnR>
                    <a:lnT>
                      <a:noFill/>
                    </a:lnT>
                    <a:lnB>
                      <a:noFill/>
                    </a:lnB>
                    <a:solidFill>
                      <a:srgbClr val="FFFFFF"/>
                    </a:solidFill>
                  </a:tcPr>
                </a:tc>
                <a:tc rowSpan="10">
                  <a:txBody>
                    <a:bodyPr/>
                    <a:lstStyle/>
                    <a:p>
                      <a:pPr algn="ctr" fontAlgn="ctr"/>
                      <a:r>
                        <a:rPr lang="en" altLang="ja-JP" sz="900" b="0" i="0" u="none" strike="noStrike" dirty="0" err="1">
                          <a:solidFill>
                            <a:srgbClr val="000000"/>
                          </a:solidFill>
                          <a:effectLst/>
                          <a:latin typeface="Arial" panose="020B0604020202020204" pitchFamily="34" charset="0"/>
                          <a:ea typeface="+mn-ea"/>
                        </a:rPr>
                        <a:t>HLAcl</a:t>
                      </a:r>
                      <a:r>
                        <a:rPr lang="en" altLang="ja-JP" sz="900" b="0" i="0" u="none" strike="noStrike" dirty="0">
                          <a:solidFill>
                            <a:srgbClr val="000000"/>
                          </a:solidFill>
                          <a:effectLst/>
                          <a:latin typeface="Arial" panose="020B0604020202020204" pitchFamily="34" charset="0"/>
                          <a:ea typeface="+mn-ea"/>
                        </a:rPr>
                        <a:t> Tc</a:t>
                      </a:r>
                      <a:br>
                        <a:rPr lang="en" altLang="ja-JP" sz="900" b="0" i="0" u="none" strike="noStrike" dirty="0">
                          <a:solidFill>
                            <a:srgbClr val="000000"/>
                          </a:solidFill>
                          <a:effectLst/>
                          <a:latin typeface="Arial" panose="020B0604020202020204" pitchFamily="34" charset="0"/>
                          <a:ea typeface="+mn-ea"/>
                        </a:rPr>
                      </a:br>
                      <a:r>
                        <a:rPr lang="en" sz="900" b="0" i="0" u="none" strike="noStrike" dirty="0">
                          <a:solidFill>
                            <a:srgbClr val="000000"/>
                          </a:solidFill>
                          <a:effectLst/>
                          <a:latin typeface="Arial" panose="020B0604020202020204" pitchFamily="34" charset="0"/>
                          <a:ea typeface="游ゴシック" panose="020B0400000000000000" pitchFamily="34" charset="-128"/>
                        </a:rPr>
                        <a:t>RT-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Brain</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94628993"/>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14</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Thymus</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61927487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15</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Heart</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022683660"/>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16</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Liver</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78208041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17</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Lung</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189156136"/>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18</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Spleen</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937582159"/>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19</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Kidney</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3506813801"/>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20</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Skeletal muscle</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418640678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21</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Intestine</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1881750697"/>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22</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900" b="0" i="0" u="none" strike="noStrike">
                          <a:solidFill>
                            <a:srgbClr val="000000"/>
                          </a:solidFill>
                          <a:effectLst/>
                          <a:latin typeface="Arial" panose="020B0604020202020204" pitchFamily="34" charset="0"/>
                          <a:ea typeface="游ゴシック" panose="020B0400000000000000" pitchFamily="34" charset="-128"/>
                        </a:rPr>
                        <a:t>Testis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51292613"/>
                  </a:ext>
                </a:extLst>
              </a:tr>
              <a:tr h="121152">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marker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 </a:t>
                      </a:r>
                      <a:r>
                        <a:rPr lang="en" sz="900" b="0" i="0" u="none" strike="noStrike" dirty="0" err="1">
                          <a:solidFill>
                            <a:srgbClr val="000000"/>
                          </a:solidFill>
                          <a:effectLst/>
                          <a:latin typeface="Arial" panose="020B0604020202020204" pitchFamily="34" charset="0"/>
                          <a:ea typeface="游ゴシック" panose="020B0400000000000000" pitchFamily="34" charset="-128"/>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rPr>
                        <a:t> 1kb Plus DNA Ladder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82458007"/>
                  </a:ext>
                </a:extLst>
              </a:tr>
            </a:tbl>
          </a:graphicData>
        </a:graphic>
      </p:graphicFrame>
      <p:sp>
        <p:nvSpPr>
          <p:cNvPr id="42" name="テキスト ボックス 41">
            <a:extLst>
              <a:ext uri="{FF2B5EF4-FFF2-40B4-BE49-F238E27FC236}">
                <a16:creationId xmlns:a16="http://schemas.microsoft.com/office/drawing/2014/main" id="{DCCF5D12-DB0A-45DB-21BD-1EDB305803A8}"/>
              </a:ext>
            </a:extLst>
          </p:cNvPr>
          <p:cNvSpPr txBox="1"/>
          <p:nvPr/>
        </p:nvSpPr>
        <p:spPr>
          <a:xfrm>
            <a:off x="1182774" y="489538"/>
            <a:ext cx="831703" cy="276999"/>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HLAcl Tc </a:t>
            </a:r>
            <a:endParaRPr kumimoji="1" lang="ja-JP" altLang="en-US" sz="1200" dirty="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44B28050-FE9D-B29A-2EF0-236E2B9BEDC0}"/>
              </a:ext>
            </a:extLst>
          </p:cNvPr>
          <p:cNvSpPr txBox="1"/>
          <p:nvPr/>
        </p:nvSpPr>
        <p:spPr>
          <a:xfrm>
            <a:off x="4871947" y="489538"/>
            <a:ext cx="482824" cy="276999"/>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B6N</a:t>
            </a:r>
            <a:endParaRPr kumimoji="1" lang="ja-JP" altLang="en-US" sz="1200" dirty="0">
              <a:latin typeface="Arial" panose="020B0604020202020204" pitchFamily="34" charset="0"/>
              <a:cs typeface="Arial" panose="020B0604020202020204" pitchFamily="34" charset="0"/>
            </a:endParaRPr>
          </a:p>
        </p:txBody>
      </p:sp>
      <p:sp>
        <p:nvSpPr>
          <p:cNvPr id="45" name="テキスト ボックス 44">
            <a:extLst>
              <a:ext uri="{FF2B5EF4-FFF2-40B4-BE49-F238E27FC236}">
                <a16:creationId xmlns:a16="http://schemas.microsoft.com/office/drawing/2014/main" id="{3909EC5A-EF7D-1C84-D17D-9B8255949742}"/>
              </a:ext>
            </a:extLst>
          </p:cNvPr>
          <p:cNvSpPr txBox="1"/>
          <p:nvPr/>
        </p:nvSpPr>
        <p:spPr>
          <a:xfrm>
            <a:off x="2904626" y="2138777"/>
            <a:ext cx="489236" cy="200055"/>
          </a:xfrm>
          <a:prstGeom prst="rect">
            <a:avLst/>
          </a:prstGeom>
          <a:noFill/>
        </p:spPr>
        <p:txBody>
          <a:bodyPr wrap="none" rtlCol="0">
            <a:spAutoFit/>
          </a:bodyPr>
          <a:lstStyle/>
          <a:p>
            <a:pPr algn="l"/>
            <a:r>
              <a:rPr kumimoji="1" lang="en-US" altLang="ja-JP" sz="700" dirty="0">
                <a:solidFill>
                  <a:schemeClr val="bg1"/>
                </a:solidFill>
                <a:latin typeface="Arial" panose="020B0604020202020204" pitchFamily="34" charset="0"/>
                <a:cs typeface="Arial" panose="020B0604020202020204" pitchFamily="34" charset="0"/>
              </a:rPr>
              <a:t>-103 bp</a:t>
            </a:r>
            <a:endParaRPr kumimoji="1" lang="ja-JP" altLang="en-US" sz="700" dirty="0">
              <a:solidFill>
                <a:schemeClr val="bg1"/>
              </a:solidFill>
              <a:latin typeface="Arial" panose="020B0604020202020204" pitchFamily="34" charset="0"/>
              <a:cs typeface="Arial" panose="020B0604020202020204" pitchFamily="34" charset="0"/>
            </a:endParaRPr>
          </a:p>
        </p:txBody>
      </p:sp>
      <p:sp>
        <p:nvSpPr>
          <p:cNvPr id="46" name="テキスト ボックス 45">
            <a:extLst>
              <a:ext uri="{FF2B5EF4-FFF2-40B4-BE49-F238E27FC236}">
                <a16:creationId xmlns:a16="http://schemas.microsoft.com/office/drawing/2014/main" id="{A1D193B6-4623-641B-1970-A25DC8F0E76F}"/>
              </a:ext>
            </a:extLst>
          </p:cNvPr>
          <p:cNvSpPr txBox="1"/>
          <p:nvPr/>
        </p:nvSpPr>
        <p:spPr>
          <a:xfrm>
            <a:off x="6256121" y="2058783"/>
            <a:ext cx="489236" cy="200055"/>
          </a:xfrm>
          <a:prstGeom prst="rect">
            <a:avLst/>
          </a:prstGeom>
          <a:noFill/>
        </p:spPr>
        <p:txBody>
          <a:bodyPr wrap="none" rtlCol="0">
            <a:spAutoFit/>
          </a:bodyPr>
          <a:lstStyle/>
          <a:p>
            <a:pPr algn="l"/>
            <a:r>
              <a:rPr kumimoji="1" lang="en-US" altLang="ja-JP" sz="700" dirty="0">
                <a:solidFill>
                  <a:schemeClr val="bg1"/>
                </a:solidFill>
                <a:latin typeface="Arial" panose="020B0604020202020204" pitchFamily="34" charset="0"/>
                <a:cs typeface="Arial" panose="020B0604020202020204" pitchFamily="34" charset="0"/>
              </a:rPr>
              <a:t>-103 bp</a:t>
            </a:r>
            <a:endParaRPr kumimoji="1" lang="ja-JP" altLang="en-US"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3828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79AE134-2D21-A90E-79F8-8E396015A888}"/>
              </a:ext>
            </a:extLst>
          </p:cNvPr>
          <p:cNvSpPr txBox="1"/>
          <p:nvPr/>
        </p:nvSpPr>
        <p:spPr>
          <a:xfrm>
            <a:off x="507479" y="670613"/>
            <a:ext cx="1029449" cy="276999"/>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B6N</a:t>
            </a:r>
            <a:r>
              <a:rPr kumimoji="1" lang="ja-JP" altLang="en-US" sz="1200">
                <a:latin typeface="Arial" panose="020B0604020202020204" pitchFamily="34" charset="0"/>
                <a:cs typeface="Arial" panose="020B0604020202020204" pitchFamily="34" charset="0"/>
              </a:rPr>
              <a:t>（</a:t>
            </a:r>
            <a:r>
              <a:rPr kumimoji="1" lang="en-US" altLang="ja-JP" sz="1200" dirty="0">
                <a:latin typeface="Arial" panose="020B0604020202020204" pitchFamily="34" charset="0"/>
                <a:cs typeface="Arial" panose="020B0604020202020204" pitchFamily="34" charset="0"/>
              </a:rPr>
              <a:t>Mix</a:t>
            </a:r>
            <a:r>
              <a:rPr kumimoji="1" lang="ja-JP" altLang="en-US" sz="1200">
                <a:latin typeface="Arial" panose="020B0604020202020204" pitchFamily="34" charset="0"/>
                <a:cs typeface="Arial" panose="020B0604020202020204" pitchFamily="34" charset="0"/>
              </a:rPr>
              <a:t>）</a:t>
            </a:r>
            <a:endParaRPr kumimoji="1" lang="ja-JP" altLang="en-US" sz="12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FE99531D-C5D7-9984-7C07-270A9EAD98C6}"/>
              </a:ext>
            </a:extLst>
          </p:cNvPr>
          <p:cNvSpPr txBox="1"/>
          <p:nvPr/>
        </p:nvSpPr>
        <p:spPr>
          <a:xfrm>
            <a:off x="507027" y="2621747"/>
            <a:ext cx="1838388" cy="276999"/>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HLAcl Tc mouse</a:t>
            </a:r>
            <a:r>
              <a:rPr kumimoji="1" lang="ja-JP" altLang="en-US" sz="1200" dirty="0">
                <a:latin typeface="Arial" panose="020B0604020202020204" pitchFamily="34" charset="0"/>
                <a:cs typeface="Arial" panose="020B0604020202020204" pitchFamily="34" charset="0"/>
              </a:rPr>
              <a:t>（</a:t>
            </a:r>
            <a:r>
              <a:rPr kumimoji="1" lang="en-US" altLang="ja-JP" sz="1200" dirty="0">
                <a:latin typeface="Arial" panose="020B0604020202020204" pitchFamily="34" charset="0"/>
                <a:cs typeface="Arial" panose="020B0604020202020204" pitchFamily="34" charset="0"/>
              </a:rPr>
              <a:t>Mix</a:t>
            </a:r>
            <a:r>
              <a:rPr kumimoji="1" lang="ja-JP" altLang="en-US" sz="1200" dirty="0">
                <a:latin typeface="Arial" panose="020B0604020202020204" pitchFamily="34" charset="0"/>
                <a:cs typeface="Arial" panose="020B0604020202020204" pitchFamily="34" charset="0"/>
              </a:rPr>
              <a:t>）</a:t>
            </a:r>
          </a:p>
        </p:txBody>
      </p:sp>
      <p:grpSp>
        <p:nvGrpSpPr>
          <p:cNvPr id="145" name="グループ化 144">
            <a:extLst>
              <a:ext uri="{FF2B5EF4-FFF2-40B4-BE49-F238E27FC236}">
                <a16:creationId xmlns:a16="http://schemas.microsoft.com/office/drawing/2014/main" id="{8C16ADF0-3F92-8029-A6DE-363E17CE3033}"/>
              </a:ext>
            </a:extLst>
          </p:cNvPr>
          <p:cNvGrpSpPr/>
          <p:nvPr/>
        </p:nvGrpSpPr>
        <p:grpSpPr>
          <a:xfrm>
            <a:off x="1853282" y="948915"/>
            <a:ext cx="1329059" cy="1271170"/>
            <a:chOff x="1898513" y="948915"/>
            <a:chExt cx="1502537" cy="1437091"/>
          </a:xfrm>
        </p:grpSpPr>
        <p:pic>
          <p:nvPicPr>
            <p:cNvPr id="21" name="図 20">
              <a:extLst>
                <a:ext uri="{FF2B5EF4-FFF2-40B4-BE49-F238E27FC236}">
                  <a16:creationId xmlns:a16="http://schemas.microsoft.com/office/drawing/2014/main" id="{F6538C37-FAE8-38DD-F23B-348DB25492AE}"/>
                </a:ext>
              </a:extLst>
            </p:cNvPr>
            <p:cNvPicPr>
              <a:picLocks noChangeAspect="1"/>
            </p:cNvPicPr>
            <p:nvPr/>
          </p:nvPicPr>
          <p:blipFill rotWithShape="1">
            <a:blip r:embed="rId2"/>
            <a:srcRect l="52729" t="5520" r="10664" b="69755"/>
            <a:stretch/>
          </p:blipFill>
          <p:spPr>
            <a:xfrm>
              <a:off x="2128396" y="948915"/>
              <a:ext cx="1272654" cy="1216379"/>
            </a:xfrm>
            <a:prstGeom prst="rect">
              <a:avLst/>
            </a:prstGeom>
          </p:spPr>
        </p:pic>
        <p:sp>
          <p:nvSpPr>
            <p:cNvPr id="69" name="テキスト ボックス 68">
              <a:extLst>
                <a:ext uri="{FF2B5EF4-FFF2-40B4-BE49-F238E27FC236}">
                  <a16:creationId xmlns:a16="http://schemas.microsoft.com/office/drawing/2014/main" id="{F50795A0-991F-538A-06FC-660A846C0B2C}"/>
                </a:ext>
              </a:extLst>
            </p:cNvPr>
            <p:cNvSpPr txBox="1"/>
            <p:nvPr/>
          </p:nvSpPr>
          <p:spPr>
            <a:xfrm>
              <a:off x="2524267" y="2125044"/>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FSC-H</a:t>
              </a:r>
              <a:endParaRPr kumimoji="1" lang="ja-JP" altLang="en-US" sz="900" dirty="0">
                <a:latin typeface="Arial" panose="020B0604020202020204" pitchFamily="34" charset="0"/>
                <a:cs typeface="Arial" panose="020B0604020202020204" pitchFamily="34" charset="0"/>
              </a:endParaRPr>
            </a:p>
          </p:txBody>
        </p:sp>
        <p:sp>
          <p:nvSpPr>
            <p:cNvPr id="70" name="テキスト ボックス 69">
              <a:extLst>
                <a:ext uri="{FF2B5EF4-FFF2-40B4-BE49-F238E27FC236}">
                  <a16:creationId xmlns:a16="http://schemas.microsoft.com/office/drawing/2014/main" id="{440F3103-84B4-3BB9-6BA3-6F2A5EFC32B6}"/>
                </a:ext>
              </a:extLst>
            </p:cNvPr>
            <p:cNvSpPr txBox="1"/>
            <p:nvPr/>
          </p:nvSpPr>
          <p:spPr>
            <a:xfrm rot="16200000">
              <a:off x="1605655" y="1370147"/>
              <a:ext cx="846677"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FSC-Width</a:t>
              </a:r>
              <a:endParaRPr kumimoji="1" lang="ja-JP" altLang="en-US" sz="900" dirty="0">
                <a:latin typeface="Arial" panose="020B0604020202020204" pitchFamily="34" charset="0"/>
                <a:cs typeface="Arial" panose="020B0604020202020204" pitchFamily="34" charset="0"/>
              </a:endParaRPr>
            </a:p>
          </p:txBody>
        </p:sp>
      </p:grpSp>
      <p:grpSp>
        <p:nvGrpSpPr>
          <p:cNvPr id="148" name="グループ化 147">
            <a:extLst>
              <a:ext uri="{FF2B5EF4-FFF2-40B4-BE49-F238E27FC236}">
                <a16:creationId xmlns:a16="http://schemas.microsoft.com/office/drawing/2014/main" id="{06525A0C-B7D8-04F1-1A31-52EA46AAB8F8}"/>
              </a:ext>
            </a:extLst>
          </p:cNvPr>
          <p:cNvGrpSpPr/>
          <p:nvPr/>
        </p:nvGrpSpPr>
        <p:grpSpPr>
          <a:xfrm>
            <a:off x="1858560" y="2936054"/>
            <a:ext cx="1300070" cy="1301591"/>
            <a:chOff x="1904483" y="2936055"/>
            <a:chExt cx="1469764" cy="1471483"/>
          </a:xfrm>
        </p:grpSpPr>
        <p:pic>
          <p:nvPicPr>
            <p:cNvPr id="34" name="図 33">
              <a:extLst>
                <a:ext uri="{FF2B5EF4-FFF2-40B4-BE49-F238E27FC236}">
                  <a16:creationId xmlns:a16="http://schemas.microsoft.com/office/drawing/2014/main" id="{0CF92F67-1827-60F4-BD71-F4BCC285613E}"/>
                </a:ext>
              </a:extLst>
            </p:cNvPr>
            <p:cNvPicPr>
              <a:picLocks noChangeAspect="1"/>
            </p:cNvPicPr>
            <p:nvPr/>
          </p:nvPicPr>
          <p:blipFill rotWithShape="1">
            <a:blip r:embed="rId3"/>
            <a:srcRect l="53233" t="5412" r="11864" b="71274"/>
            <a:stretch/>
          </p:blipFill>
          <p:spPr>
            <a:xfrm>
              <a:off x="2165779" y="2936055"/>
              <a:ext cx="1208468" cy="1142289"/>
            </a:xfrm>
            <a:prstGeom prst="rect">
              <a:avLst/>
            </a:prstGeom>
          </p:spPr>
        </p:pic>
        <p:sp>
          <p:nvSpPr>
            <p:cNvPr id="75" name="テキスト ボックス 74">
              <a:extLst>
                <a:ext uri="{FF2B5EF4-FFF2-40B4-BE49-F238E27FC236}">
                  <a16:creationId xmlns:a16="http://schemas.microsoft.com/office/drawing/2014/main" id="{58F8EFB9-2376-BE9F-C10F-8509612FBF77}"/>
                </a:ext>
              </a:extLst>
            </p:cNvPr>
            <p:cNvSpPr txBox="1"/>
            <p:nvPr/>
          </p:nvSpPr>
          <p:spPr>
            <a:xfrm>
              <a:off x="2542415" y="4146576"/>
              <a:ext cx="607464"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FSC-H</a:t>
              </a:r>
              <a:endParaRPr kumimoji="1" lang="ja-JP" altLang="en-US" sz="900" dirty="0">
                <a:latin typeface="Arial" panose="020B0604020202020204" pitchFamily="34" charset="0"/>
                <a:cs typeface="Arial" panose="020B0604020202020204" pitchFamily="34" charset="0"/>
              </a:endParaRPr>
            </a:p>
          </p:txBody>
        </p:sp>
        <p:sp>
          <p:nvSpPr>
            <p:cNvPr id="76" name="テキスト ボックス 75">
              <a:extLst>
                <a:ext uri="{FF2B5EF4-FFF2-40B4-BE49-F238E27FC236}">
                  <a16:creationId xmlns:a16="http://schemas.microsoft.com/office/drawing/2014/main" id="{6F7B25B3-E3DC-977E-22BF-ECD2CCA2A654}"/>
                </a:ext>
              </a:extLst>
            </p:cNvPr>
            <p:cNvSpPr txBox="1"/>
            <p:nvPr/>
          </p:nvSpPr>
          <p:spPr>
            <a:xfrm rot="16200000">
              <a:off x="1611625" y="3391679"/>
              <a:ext cx="846678"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FSC-Width</a:t>
              </a:r>
              <a:endParaRPr kumimoji="1" lang="ja-JP" altLang="en-US" sz="900" dirty="0">
                <a:latin typeface="Arial" panose="020B0604020202020204" pitchFamily="34" charset="0"/>
                <a:cs typeface="Arial" panose="020B0604020202020204" pitchFamily="34" charset="0"/>
              </a:endParaRPr>
            </a:p>
          </p:txBody>
        </p:sp>
      </p:grpSp>
      <p:grpSp>
        <p:nvGrpSpPr>
          <p:cNvPr id="144" name="グループ化 143">
            <a:extLst>
              <a:ext uri="{FF2B5EF4-FFF2-40B4-BE49-F238E27FC236}">
                <a16:creationId xmlns:a16="http://schemas.microsoft.com/office/drawing/2014/main" id="{42BF44C7-F7D3-FC8C-1066-30B5EC24C501}"/>
              </a:ext>
            </a:extLst>
          </p:cNvPr>
          <p:cNvGrpSpPr/>
          <p:nvPr/>
        </p:nvGrpSpPr>
        <p:grpSpPr>
          <a:xfrm>
            <a:off x="349758" y="943269"/>
            <a:ext cx="1323701" cy="1285919"/>
            <a:chOff x="349350" y="943269"/>
            <a:chExt cx="1496479" cy="1453765"/>
          </a:xfrm>
        </p:grpSpPr>
        <p:pic>
          <p:nvPicPr>
            <p:cNvPr id="20" name="図 19">
              <a:extLst>
                <a:ext uri="{FF2B5EF4-FFF2-40B4-BE49-F238E27FC236}">
                  <a16:creationId xmlns:a16="http://schemas.microsoft.com/office/drawing/2014/main" id="{557A4801-CB93-8EC7-5752-AAFE50388B04}"/>
                </a:ext>
              </a:extLst>
            </p:cNvPr>
            <p:cNvPicPr>
              <a:picLocks noChangeAspect="1"/>
            </p:cNvPicPr>
            <p:nvPr/>
          </p:nvPicPr>
          <p:blipFill rotWithShape="1">
            <a:blip r:embed="rId4"/>
            <a:srcRect l="12078" t="5447" r="50226" b="69384"/>
            <a:stretch/>
          </p:blipFill>
          <p:spPr>
            <a:xfrm>
              <a:off x="535322" y="943269"/>
              <a:ext cx="1310507" cy="1238272"/>
            </a:xfrm>
            <a:prstGeom prst="rect">
              <a:avLst/>
            </a:prstGeom>
          </p:spPr>
        </p:pic>
        <p:sp>
          <p:nvSpPr>
            <p:cNvPr id="78" name="テキスト ボックス 77">
              <a:extLst>
                <a:ext uri="{FF2B5EF4-FFF2-40B4-BE49-F238E27FC236}">
                  <a16:creationId xmlns:a16="http://schemas.microsoft.com/office/drawing/2014/main" id="{ADC5AE10-1885-86E7-B871-2C8C4C37A810}"/>
                </a:ext>
              </a:extLst>
            </p:cNvPr>
            <p:cNvSpPr txBox="1"/>
            <p:nvPr/>
          </p:nvSpPr>
          <p:spPr>
            <a:xfrm>
              <a:off x="1010205" y="2136072"/>
              <a:ext cx="600213"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FSC-A</a:t>
              </a:r>
              <a:endParaRPr kumimoji="1" lang="ja-JP" altLang="en-US" sz="900" dirty="0">
                <a:latin typeface="Arial" panose="020B0604020202020204" pitchFamily="34" charset="0"/>
                <a:cs typeface="Arial" panose="020B0604020202020204" pitchFamily="34" charset="0"/>
              </a:endParaRPr>
            </a:p>
          </p:txBody>
        </p:sp>
        <p:sp>
          <p:nvSpPr>
            <p:cNvPr id="79" name="テキスト ボックス 78">
              <a:extLst>
                <a:ext uri="{FF2B5EF4-FFF2-40B4-BE49-F238E27FC236}">
                  <a16:creationId xmlns:a16="http://schemas.microsoft.com/office/drawing/2014/main" id="{24C48A03-C5F6-53EF-8D5C-026DBD4313AD}"/>
                </a:ext>
              </a:extLst>
            </p:cNvPr>
            <p:cNvSpPr txBox="1"/>
            <p:nvPr/>
          </p:nvSpPr>
          <p:spPr>
            <a:xfrm rot="16200000">
              <a:off x="176100" y="1444140"/>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grpSp>
        <p:nvGrpSpPr>
          <p:cNvPr id="147" name="グループ化 146">
            <a:extLst>
              <a:ext uri="{FF2B5EF4-FFF2-40B4-BE49-F238E27FC236}">
                <a16:creationId xmlns:a16="http://schemas.microsoft.com/office/drawing/2014/main" id="{8D2412D0-B641-1595-DF05-000AA01099B2}"/>
              </a:ext>
            </a:extLst>
          </p:cNvPr>
          <p:cNvGrpSpPr/>
          <p:nvPr/>
        </p:nvGrpSpPr>
        <p:grpSpPr>
          <a:xfrm>
            <a:off x="349757" y="2940510"/>
            <a:ext cx="1305922" cy="1296063"/>
            <a:chOff x="349350" y="2940509"/>
            <a:chExt cx="1476379" cy="1465233"/>
          </a:xfrm>
        </p:grpSpPr>
        <p:pic>
          <p:nvPicPr>
            <p:cNvPr id="39" name="図 38">
              <a:extLst>
                <a:ext uri="{FF2B5EF4-FFF2-40B4-BE49-F238E27FC236}">
                  <a16:creationId xmlns:a16="http://schemas.microsoft.com/office/drawing/2014/main" id="{A398EB0D-7E88-459D-109A-89148D543CF7}"/>
                </a:ext>
              </a:extLst>
            </p:cNvPr>
            <p:cNvPicPr>
              <a:picLocks noChangeAspect="1"/>
            </p:cNvPicPr>
            <p:nvPr/>
          </p:nvPicPr>
          <p:blipFill rotWithShape="1">
            <a:blip r:embed="rId5"/>
            <a:srcRect l="11967" t="5521" r="50764" b="69619"/>
            <a:stretch/>
          </p:blipFill>
          <p:spPr>
            <a:xfrm>
              <a:off x="535321" y="2940509"/>
              <a:ext cx="1290408" cy="1218101"/>
            </a:xfrm>
            <a:prstGeom prst="rect">
              <a:avLst/>
            </a:prstGeom>
          </p:spPr>
        </p:pic>
        <p:sp>
          <p:nvSpPr>
            <p:cNvPr id="84" name="テキスト ボックス 83">
              <a:extLst>
                <a:ext uri="{FF2B5EF4-FFF2-40B4-BE49-F238E27FC236}">
                  <a16:creationId xmlns:a16="http://schemas.microsoft.com/office/drawing/2014/main" id="{1E32F42D-BA38-65AF-F39E-E19614033F04}"/>
                </a:ext>
              </a:extLst>
            </p:cNvPr>
            <p:cNvSpPr txBox="1"/>
            <p:nvPr/>
          </p:nvSpPr>
          <p:spPr>
            <a:xfrm>
              <a:off x="1010206" y="4144780"/>
              <a:ext cx="600213"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FSC-A</a:t>
              </a:r>
              <a:endParaRPr kumimoji="1" lang="ja-JP" altLang="en-US" sz="900" dirty="0">
                <a:latin typeface="Arial" panose="020B0604020202020204" pitchFamily="34" charset="0"/>
                <a:cs typeface="Arial" panose="020B0604020202020204" pitchFamily="34" charset="0"/>
              </a:endParaRPr>
            </a:p>
          </p:txBody>
        </p:sp>
        <p:sp>
          <p:nvSpPr>
            <p:cNvPr id="85" name="テキスト ボックス 84">
              <a:extLst>
                <a:ext uri="{FF2B5EF4-FFF2-40B4-BE49-F238E27FC236}">
                  <a16:creationId xmlns:a16="http://schemas.microsoft.com/office/drawing/2014/main" id="{A90C21FA-3D82-7E03-9A04-69C8CDB19E43}"/>
                </a:ext>
              </a:extLst>
            </p:cNvPr>
            <p:cNvSpPr txBox="1"/>
            <p:nvPr/>
          </p:nvSpPr>
          <p:spPr>
            <a:xfrm rot="16200000">
              <a:off x="176100" y="3452849"/>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grpSp>
        <p:nvGrpSpPr>
          <p:cNvPr id="146" name="グループ化 145">
            <a:extLst>
              <a:ext uri="{FF2B5EF4-FFF2-40B4-BE49-F238E27FC236}">
                <a16:creationId xmlns:a16="http://schemas.microsoft.com/office/drawing/2014/main" id="{5CA94619-3C32-043E-B9EA-FF198B753473}"/>
              </a:ext>
            </a:extLst>
          </p:cNvPr>
          <p:cNvGrpSpPr/>
          <p:nvPr/>
        </p:nvGrpSpPr>
        <p:grpSpPr>
          <a:xfrm>
            <a:off x="3461949" y="956556"/>
            <a:ext cx="1315922" cy="1253629"/>
            <a:chOff x="3461543" y="956556"/>
            <a:chExt cx="1487685" cy="1417260"/>
          </a:xfrm>
        </p:grpSpPr>
        <p:pic>
          <p:nvPicPr>
            <p:cNvPr id="16" name="図 15">
              <a:extLst>
                <a:ext uri="{FF2B5EF4-FFF2-40B4-BE49-F238E27FC236}">
                  <a16:creationId xmlns:a16="http://schemas.microsoft.com/office/drawing/2014/main" id="{0DD60E65-4907-7838-2421-7A1205AD96D9}"/>
                </a:ext>
              </a:extLst>
            </p:cNvPr>
            <p:cNvPicPr>
              <a:picLocks noChangeAspect="1"/>
            </p:cNvPicPr>
            <p:nvPr/>
          </p:nvPicPr>
          <p:blipFill rotWithShape="1">
            <a:blip r:embed="rId6"/>
            <a:srcRect l="12207" t="39168" r="50401" b="37139"/>
            <a:stretch/>
          </p:blipFill>
          <p:spPr>
            <a:xfrm>
              <a:off x="3661538" y="956556"/>
              <a:ext cx="1287690" cy="1154610"/>
            </a:xfrm>
            <a:prstGeom prst="rect">
              <a:avLst/>
            </a:prstGeom>
          </p:spPr>
        </p:pic>
        <p:sp>
          <p:nvSpPr>
            <p:cNvPr id="99" name="テキスト ボックス 98">
              <a:extLst>
                <a:ext uri="{FF2B5EF4-FFF2-40B4-BE49-F238E27FC236}">
                  <a16:creationId xmlns:a16="http://schemas.microsoft.com/office/drawing/2014/main" id="{34A94E63-5F6B-881E-6A8D-55B0AF022A8B}"/>
                </a:ext>
              </a:extLst>
            </p:cNvPr>
            <p:cNvSpPr txBox="1"/>
            <p:nvPr/>
          </p:nvSpPr>
          <p:spPr>
            <a:xfrm>
              <a:off x="3983529" y="2112854"/>
              <a:ext cx="643707"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DAPI-A</a:t>
              </a:r>
              <a:endParaRPr kumimoji="1" lang="ja-JP" altLang="en-US" sz="900" dirty="0">
                <a:latin typeface="Arial" panose="020B0604020202020204" pitchFamily="34" charset="0"/>
                <a:cs typeface="Arial" panose="020B0604020202020204" pitchFamily="34" charset="0"/>
              </a:endParaRPr>
            </a:p>
          </p:txBody>
        </p:sp>
        <p:sp>
          <p:nvSpPr>
            <p:cNvPr id="100" name="テキスト ボックス 99">
              <a:extLst>
                <a:ext uri="{FF2B5EF4-FFF2-40B4-BE49-F238E27FC236}">
                  <a16:creationId xmlns:a16="http://schemas.microsoft.com/office/drawing/2014/main" id="{18E373DC-1D42-BAB6-4001-AF7A052C2754}"/>
                </a:ext>
              </a:extLst>
            </p:cNvPr>
            <p:cNvSpPr txBox="1"/>
            <p:nvPr/>
          </p:nvSpPr>
          <p:spPr>
            <a:xfrm rot="16200000">
              <a:off x="3288293" y="1357957"/>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grpSp>
        <p:nvGrpSpPr>
          <p:cNvPr id="149" name="グループ化 148">
            <a:extLst>
              <a:ext uri="{FF2B5EF4-FFF2-40B4-BE49-F238E27FC236}">
                <a16:creationId xmlns:a16="http://schemas.microsoft.com/office/drawing/2014/main" id="{439A8413-B4DA-AB16-9F6B-3AD7AE0D96B1}"/>
              </a:ext>
            </a:extLst>
          </p:cNvPr>
          <p:cNvGrpSpPr/>
          <p:nvPr/>
        </p:nvGrpSpPr>
        <p:grpSpPr>
          <a:xfrm>
            <a:off x="3461949" y="2940330"/>
            <a:ext cx="1307433" cy="1297810"/>
            <a:chOff x="3461542" y="2940329"/>
            <a:chExt cx="1478088" cy="1467208"/>
          </a:xfrm>
        </p:grpSpPr>
        <p:pic>
          <p:nvPicPr>
            <p:cNvPr id="35" name="図 34">
              <a:extLst>
                <a:ext uri="{FF2B5EF4-FFF2-40B4-BE49-F238E27FC236}">
                  <a16:creationId xmlns:a16="http://schemas.microsoft.com/office/drawing/2014/main" id="{C53D0D85-30FE-DA80-6998-3D9C4C5A5AB4}"/>
                </a:ext>
              </a:extLst>
            </p:cNvPr>
            <p:cNvPicPr>
              <a:picLocks noChangeAspect="1"/>
            </p:cNvPicPr>
            <p:nvPr/>
          </p:nvPicPr>
          <p:blipFill rotWithShape="1">
            <a:blip r:embed="rId7"/>
            <a:srcRect l="12217" t="39192" r="50776" b="37468"/>
            <a:stretch/>
          </p:blipFill>
          <p:spPr>
            <a:xfrm>
              <a:off x="3658278" y="2940329"/>
              <a:ext cx="1281352" cy="1143649"/>
            </a:xfrm>
            <a:prstGeom prst="rect">
              <a:avLst/>
            </a:prstGeom>
          </p:spPr>
        </p:pic>
        <p:sp>
          <p:nvSpPr>
            <p:cNvPr id="105" name="テキスト ボックス 104">
              <a:extLst>
                <a:ext uri="{FF2B5EF4-FFF2-40B4-BE49-F238E27FC236}">
                  <a16:creationId xmlns:a16="http://schemas.microsoft.com/office/drawing/2014/main" id="{15DC7765-13CF-0255-15DB-726AF2D3C3B6}"/>
                </a:ext>
              </a:extLst>
            </p:cNvPr>
            <p:cNvSpPr txBox="1"/>
            <p:nvPr/>
          </p:nvSpPr>
          <p:spPr>
            <a:xfrm>
              <a:off x="3983529" y="4146575"/>
              <a:ext cx="643708"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DAPI-A</a:t>
              </a:r>
              <a:endParaRPr kumimoji="1" lang="ja-JP" altLang="en-US" sz="900" dirty="0">
                <a:latin typeface="Arial" panose="020B0604020202020204" pitchFamily="34" charset="0"/>
                <a:cs typeface="Arial" panose="020B0604020202020204" pitchFamily="34" charset="0"/>
              </a:endParaRPr>
            </a:p>
          </p:txBody>
        </p:sp>
        <p:sp>
          <p:nvSpPr>
            <p:cNvPr id="106" name="テキスト ボックス 105">
              <a:extLst>
                <a:ext uri="{FF2B5EF4-FFF2-40B4-BE49-F238E27FC236}">
                  <a16:creationId xmlns:a16="http://schemas.microsoft.com/office/drawing/2014/main" id="{F8BE5FAF-2AD1-F2C8-0F03-573E577F0A21}"/>
                </a:ext>
              </a:extLst>
            </p:cNvPr>
            <p:cNvSpPr txBox="1"/>
            <p:nvPr/>
          </p:nvSpPr>
          <p:spPr>
            <a:xfrm rot="16200000">
              <a:off x="3288292" y="3391678"/>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cxnSp>
        <p:nvCxnSpPr>
          <p:cNvPr id="133" name="直線矢印コネクタ 132">
            <a:extLst>
              <a:ext uri="{FF2B5EF4-FFF2-40B4-BE49-F238E27FC236}">
                <a16:creationId xmlns:a16="http://schemas.microsoft.com/office/drawing/2014/main" id="{3E74031B-CC9A-99A1-E075-B3FCE6086D43}"/>
              </a:ext>
            </a:extLst>
          </p:cNvPr>
          <p:cNvCxnSpPr>
            <a:cxnSpLocks/>
          </p:cNvCxnSpPr>
          <p:nvPr/>
        </p:nvCxnSpPr>
        <p:spPr>
          <a:xfrm>
            <a:off x="1671279" y="1433360"/>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158" name="直線矢印コネクタ 157">
            <a:extLst>
              <a:ext uri="{FF2B5EF4-FFF2-40B4-BE49-F238E27FC236}">
                <a16:creationId xmlns:a16="http://schemas.microsoft.com/office/drawing/2014/main" id="{42DA83F6-917B-B05F-828B-F4A83FFF8DD4}"/>
              </a:ext>
            </a:extLst>
          </p:cNvPr>
          <p:cNvCxnSpPr>
            <a:cxnSpLocks/>
          </p:cNvCxnSpPr>
          <p:nvPr/>
        </p:nvCxnSpPr>
        <p:spPr>
          <a:xfrm>
            <a:off x="3238716" y="1433360"/>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159" name="直線矢印コネクタ 158">
            <a:extLst>
              <a:ext uri="{FF2B5EF4-FFF2-40B4-BE49-F238E27FC236}">
                <a16:creationId xmlns:a16="http://schemas.microsoft.com/office/drawing/2014/main" id="{78D10576-1A61-5ED3-F92F-A8BEAB1A102F}"/>
              </a:ext>
            </a:extLst>
          </p:cNvPr>
          <p:cNvCxnSpPr>
            <a:cxnSpLocks/>
          </p:cNvCxnSpPr>
          <p:nvPr/>
        </p:nvCxnSpPr>
        <p:spPr>
          <a:xfrm>
            <a:off x="4819866" y="1433360"/>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160" name="直線矢印コネクタ 159">
            <a:extLst>
              <a:ext uri="{FF2B5EF4-FFF2-40B4-BE49-F238E27FC236}">
                <a16:creationId xmlns:a16="http://schemas.microsoft.com/office/drawing/2014/main" id="{B82D2662-D902-A61E-C9A6-7F08C8364AAE}"/>
              </a:ext>
            </a:extLst>
          </p:cNvPr>
          <p:cNvCxnSpPr>
            <a:cxnSpLocks/>
          </p:cNvCxnSpPr>
          <p:nvPr/>
        </p:nvCxnSpPr>
        <p:spPr>
          <a:xfrm>
            <a:off x="1671279" y="348123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161" name="直線矢印コネクタ 160">
            <a:extLst>
              <a:ext uri="{FF2B5EF4-FFF2-40B4-BE49-F238E27FC236}">
                <a16:creationId xmlns:a16="http://schemas.microsoft.com/office/drawing/2014/main" id="{CEFC14A0-E271-04BD-238E-99D4C1186E97}"/>
              </a:ext>
            </a:extLst>
          </p:cNvPr>
          <p:cNvCxnSpPr>
            <a:cxnSpLocks/>
          </p:cNvCxnSpPr>
          <p:nvPr/>
        </p:nvCxnSpPr>
        <p:spPr>
          <a:xfrm>
            <a:off x="3238716" y="348123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162" name="直線矢印コネクタ 161">
            <a:extLst>
              <a:ext uri="{FF2B5EF4-FFF2-40B4-BE49-F238E27FC236}">
                <a16:creationId xmlns:a16="http://schemas.microsoft.com/office/drawing/2014/main" id="{A0C7EDA6-8B8A-7FE4-5D0F-5D3D428290FC}"/>
              </a:ext>
            </a:extLst>
          </p:cNvPr>
          <p:cNvCxnSpPr>
            <a:cxnSpLocks/>
          </p:cNvCxnSpPr>
          <p:nvPr/>
        </p:nvCxnSpPr>
        <p:spPr>
          <a:xfrm>
            <a:off x="4819866" y="348123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pic>
        <p:nvPicPr>
          <p:cNvPr id="163" name="図 162">
            <a:extLst>
              <a:ext uri="{FF2B5EF4-FFF2-40B4-BE49-F238E27FC236}">
                <a16:creationId xmlns:a16="http://schemas.microsoft.com/office/drawing/2014/main" id="{DAF477C7-8CD9-65E7-A8E3-0BBC20274A8E}"/>
              </a:ext>
            </a:extLst>
          </p:cNvPr>
          <p:cNvPicPr>
            <a:picLocks noChangeAspect="1"/>
          </p:cNvPicPr>
          <p:nvPr/>
        </p:nvPicPr>
        <p:blipFill rotWithShape="1">
          <a:blip r:embed="rId8"/>
          <a:srcRect l="11671" t="58153" r="49951" b="17384"/>
          <a:stretch/>
        </p:blipFill>
        <p:spPr>
          <a:xfrm>
            <a:off x="5138922" y="2909907"/>
            <a:ext cx="1194484" cy="1077465"/>
          </a:xfrm>
          <a:prstGeom prst="rect">
            <a:avLst/>
          </a:prstGeom>
        </p:spPr>
      </p:pic>
      <p:pic>
        <p:nvPicPr>
          <p:cNvPr id="164" name="図 163">
            <a:extLst>
              <a:ext uri="{FF2B5EF4-FFF2-40B4-BE49-F238E27FC236}">
                <a16:creationId xmlns:a16="http://schemas.microsoft.com/office/drawing/2014/main" id="{D8BA81A5-661C-BFF9-7E0B-AC1C4055F4BA}"/>
              </a:ext>
            </a:extLst>
          </p:cNvPr>
          <p:cNvPicPr>
            <a:picLocks noChangeAspect="1"/>
          </p:cNvPicPr>
          <p:nvPr/>
        </p:nvPicPr>
        <p:blipFill rotWithShape="1">
          <a:blip r:embed="rId9"/>
          <a:srcRect l="11706" t="58071" r="49749" b="17467"/>
          <a:stretch/>
        </p:blipFill>
        <p:spPr>
          <a:xfrm>
            <a:off x="5155254" y="934434"/>
            <a:ext cx="1178152" cy="1058093"/>
          </a:xfrm>
          <a:prstGeom prst="rect">
            <a:avLst/>
          </a:prstGeom>
        </p:spPr>
      </p:pic>
      <p:sp>
        <p:nvSpPr>
          <p:cNvPr id="165" name="テキスト ボックス 164">
            <a:extLst>
              <a:ext uri="{FF2B5EF4-FFF2-40B4-BE49-F238E27FC236}">
                <a16:creationId xmlns:a16="http://schemas.microsoft.com/office/drawing/2014/main" id="{CEBE9E94-F88F-59C7-FDB2-171BAE980904}"/>
              </a:ext>
            </a:extLst>
          </p:cNvPr>
          <p:cNvSpPr txBox="1"/>
          <p:nvPr/>
        </p:nvSpPr>
        <p:spPr>
          <a:xfrm>
            <a:off x="5491612" y="1979353"/>
            <a:ext cx="556564"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FITC-A</a:t>
            </a:r>
            <a:endParaRPr kumimoji="1" lang="ja-JP" altLang="en-US" sz="900" dirty="0">
              <a:latin typeface="Arial" panose="020B0604020202020204" pitchFamily="34" charset="0"/>
              <a:cs typeface="Arial" panose="020B0604020202020204" pitchFamily="34" charset="0"/>
            </a:endParaRPr>
          </a:p>
        </p:txBody>
      </p:sp>
      <p:sp>
        <p:nvSpPr>
          <p:cNvPr id="166" name="テキスト ボックス 165">
            <a:extLst>
              <a:ext uri="{FF2B5EF4-FFF2-40B4-BE49-F238E27FC236}">
                <a16:creationId xmlns:a16="http://schemas.microsoft.com/office/drawing/2014/main" id="{122B7B84-F3E0-E7A7-B5F7-C3E7CA19D095}"/>
              </a:ext>
            </a:extLst>
          </p:cNvPr>
          <p:cNvSpPr txBox="1"/>
          <p:nvPr/>
        </p:nvSpPr>
        <p:spPr>
          <a:xfrm rot="16200000">
            <a:off x="4870234" y="1311613"/>
            <a:ext cx="537327"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sp>
        <p:nvSpPr>
          <p:cNvPr id="167" name="テキスト ボックス 166">
            <a:extLst>
              <a:ext uri="{FF2B5EF4-FFF2-40B4-BE49-F238E27FC236}">
                <a16:creationId xmlns:a16="http://schemas.microsoft.com/office/drawing/2014/main" id="{BBE9DFEF-F354-3032-733D-EF5721AED297}"/>
              </a:ext>
            </a:extLst>
          </p:cNvPr>
          <p:cNvSpPr txBox="1"/>
          <p:nvPr/>
        </p:nvSpPr>
        <p:spPr>
          <a:xfrm>
            <a:off x="5491612" y="3999706"/>
            <a:ext cx="556564"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FITC-A</a:t>
            </a:r>
            <a:endParaRPr kumimoji="1" lang="ja-JP" altLang="en-US" sz="900" dirty="0">
              <a:latin typeface="Arial" panose="020B0604020202020204" pitchFamily="34" charset="0"/>
              <a:cs typeface="Arial" panose="020B0604020202020204" pitchFamily="34" charset="0"/>
            </a:endParaRPr>
          </a:p>
        </p:txBody>
      </p:sp>
      <p:sp>
        <p:nvSpPr>
          <p:cNvPr id="168" name="テキスト ボックス 167">
            <a:extLst>
              <a:ext uri="{FF2B5EF4-FFF2-40B4-BE49-F238E27FC236}">
                <a16:creationId xmlns:a16="http://schemas.microsoft.com/office/drawing/2014/main" id="{21A8A03C-D6C5-C950-10CA-117408D5EDB3}"/>
              </a:ext>
            </a:extLst>
          </p:cNvPr>
          <p:cNvSpPr txBox="1"/>
          <p:nvPr/>
        </p:nvSpPr>
        <p:spPr>
          <a:xfrm rot="16200000">
            <a:off x="4870234" y="3331966"/>
            <a:ext cx="537327"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258A3999-89AC-BF33-75A4-B53270B9B521}"/>
              </a:ext>
            </a:extLst>
          </p:cNvPr>
          <p:cNvSpPr txBox="1"/>
          <p:nvPr/>
        </p:nvSpPr>
        <p:spPr>
          <a:xfrm>
            <a:off x="323653" y="4396920"/>
            <a:ext cx="6421704" cy="1015663"/>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S12. Gating strategies used in in flow cytometry (FCM) analysis of HLAcl Tc mice.</a:t>
            </a:r>
          </a:p>
          <a:p>
            <a:pPr algn="just"/>
            <a:r>
              <a:rPr lang="en" altLang="ja-JP" sz="1200" b="0" i="0" dirty="0">
                <a:solidFill>
                  <a:srgbClr val="222222"/>
                </a:solidFill>
                <a:effectLst/>
                <a:latin typeface="Arial" panose="020B0604020202020204" pitchFamily="34" charset="0"/>
                <a:cs typeface="Arial" panose="020B0604020202020204" pitchFamily="34" charset="0"/>
              </a:rPr>
              <a:t>FCM analysis gating strategies in </a:t>
            </a:r>
            <a:r>
              <a:rPr lang="en-US" sz="1200" kern="0" dirty="0">
                <a:solidFill>
                  <a:srgbClr val="000000"/>
                </a:solidFill>
                <a:effectLst/>
                <a:latin typeface="Arial" panose="020B0604020202020204" pitchFamily="34" charset="0"/>
                <a:ea typeface="MS PGothic" panose="020B0600070205080204" pitchFamily="34" charset="-128"/>
              </a:rPr>
              <a:t>peripheral blood mononuclear cells</a:t>
            </a:r>
            <a:r>
              <a:rPr lang="en" altLang="ja-JP" sz="1200" b="0" i="0" dirty="0">
                <a:solidFill>
                  <a:srgbClr val="222222"/>
                </a:solidFill>
                <a:effectLst/>
                <a:latin typeface="Arial" panose="020B0604020202020204" pitchFamily="34" charset="0"/>
                <a:cs typeface="Arial" panose="020B0604020202020204" pitchFamily="34" charset="0"/>
              </a:rPr>
              <a:t> from a control wild-type  B6N mouse (a) and an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 Tc mouse (b). These strategies were also used in the FCM analysis presented in Fig. 4a.</a:t>
            </a:r>
            <a:endParaRPr kumimoji="1" lang="ja-JP" altLang="en-US" sz="12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2E906AFF-2AB1-EC80-4F3E-79B1FF609D14}"/>
              </a:ext>
            </a:extLst>
          </p:cNvPr>
          <p:cNvSpPr txBox="1"/>
          <p:nvPr/>
        </p:nvSpPr>
        <p:spPr>
          <a:xfrm>
            <a:off x="217809" y="628849"/>
            <a:ext cx="289670" cy="307777"/>
          </a:xfrm>
          <a:prstGeom prst="rect">
            <a:avLst/>
          </a:prstGeom>
          <a:noFill/>
        </p:spPr>
        <p:txBody>
          <a:bodyPr wrap="square" rtlCol="0">
            <a:spAutoFit/>
          </a:bodyPr>
          <a:lstStyle/>
          <a:p>
            <a:pPr algn="l"/>
            <a:r>
              <a:rPr kumimoji="1" lang="en-US" altLang="ja-JP" sz="1400" b="1" dirty="0">
                <a:latin typeface="Arial" panose="020B0604020202020204" pitchFamily="34" charset="0"/>
                <a:cs typeface="Arial" panose="020B0604020202020204" pitchFamily="34" charset="0"/>
              </a:rPr>
              <a:t>a</a:t>
            </a:r>
            <a:endParaRPr kumimoji="1" lang="ja-JP" altLang="en-US" sz="1400" b="1"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46EA9AE8-C340-562D-D53C-C34DE9675E46}"/>
              </a:ext>
            </a:extLst>
          </p:cNvPr>
          <p:cNvSpPr txBox="1"/>
          <p:nvPr/>
        </p:nvSpPr>
        <p:spPr>
          <a:xfrm>
            <a:off x="217809" y="2606357"/>
            <a:ext cx="289670" cy="307777"/>
          </a:xfrm>
          <a:prstGeom prst="rect">
            <a:avLst/>
          </a:prstGeom>
          <a:noFill/>
        </p:spPr>
        <p:txBody>
          <a:bodyPr wrap="square" rtlCol="0">
            <a:spAutoFit/>
          </a:bodyPr>
          <a:lstStyle/>
          <a:p>
            <a:pPr algn="l"/>
            <a:r>
              <a:rPr kumimoji="1" lang="en-US" altLang="ja-JP" sz="1400" b="1" dirty="0">
                <a:latin typeface="Arial" panose="020B0604020202020204" pitchFamily="34" charset="0"/>
                <a:cs typeface="Arial" panose="020B0604020202020204" pitchFamily="34" charset="0"/>
              </a:rPr>
              <a:t>b</a:t>
            </a:r>
            <a:endParaRPr kumimoji="1" lang="ja-JP" altLang="en-US" sz="1400" b="1"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044F45E8-AFE3-66DB-BBBA-0B91BF23D585}"/>
              </a:ext>
            </a:extLst>
          </p:cNvPr>
          <p:cNvSpPr txBox="1"/>
          <p:nvPr/>
        </p:nvSpPr>
        <p:spPr>
          <a:xfrm>
            <a:off x="0" y="0"/>
            <a:ext cx="3657540"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S12</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200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39EE3-F8D2-CC11-8747-7E486199861A}"/>
            </a:ext>
          </a:extLst>
        </p:cNvPr>
        <p:cNvGrpSpPr/>
        <p:nvPr/>
      </p:nvGrpSpPr>
      <p:grpSpPr>
        <a:xfrm>
          <a:off x="0" y="0"/>
          <a:ext cx="0" cy="0"/>
          <a:chOff x="0" y="0"/>
          <a:chExt cx="0" cy="0"/>
        </a:xfrm>
      </p:grpSpPr>
      <p:pic>
        <p:nvPicPr>
          <p:cNvPr id="2" name="図 1" descr="座る, コンピュータ, ノートパソコン, 電話 が含まれている画像&#10;&#10;自動的に生成された説明">
            <a:extLst>
              <a:ext uri="{FF2B5EF4-FFF2-40B4-BE49-F238E27FC236}">
                <a16:creationId xmlns:a16="http://schemas.microsoft.com/office/drawing/2014/main" id="{67C9CEB5-12FB-8086-9A66-2106DAD53E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8352" y="726571"/>
            <a:ext cx="3555910" cy="2666932"/>
          </a:xfrm>
          <a:prstGeom prst="rect">
            <a:avLst/>
          </a:prstGeom>
        </p:spPr>
      </p:pic>
      <p:sp>
        <p:nvSpPr>
          <p:cNvPr id="47" name="テキスト ボックス 46">
            <a:extLst>
              <a:ext uri="{FF2B5EF4-FFF2-40B4-BE49-F238E27FC236}">
                <a16:creationId xmlns:a16="http://schemas.microsoft.com/office/drawing/2014/main" id="{75E0491D-6AF7-078D-0BDF-3CBC5F14ACEC}"/>
              </a:ext>
            </a:extLst>
          </p:cNvPr>
          <p:cNvSpPr txBox="1"/>
          <p:nvPr/>
        </p:nvSpPr>
        <p:spPr>
          <a:xfrm>
            <a:off x="0" y="0"/>
            <a:ext cx="3672800"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S13</a:t>
            </a:r>
            <a:endParaRPr kumimoji="1" lang="ja-JP" altLang="en-US" sz="1600" dirty="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2C747ED4-A33E-62E7-E482-0FF5D9AB2FE9}"/>
              </a:ext>
            </a:extLst>
          </p:cNvPr>
          <p:cNvSpPr txBox="1"/>
          <p:nvPr/>
        </p:nvSpPr>
        <p:spPr>
          <a:xfrm>
            <a:off x="240665" y="8357305"/>
            <a:ext cx="6455557" cy="1200329"/>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S13.  Genomic PCR analysis of the HLA-A gene in CHO </a:t>
            </a:r>
            <a:r>
              <a:rPr kumimoji="1" lang="en-US" altLang="ja-JP" sz="1200" b="1" dirty="0" err="1">
                <a:latin typeface="Arial" panose="020B0604020202020204" pitchFamily="34" charset="0"/>
                <a:ea typeface="MS PGothic" panose="020B0600070205080204" pitchFamily="34" charset="-128"/>
                <a:cs typeface="Arial" panose="020B0604020202020204" pitchFamily="34" charset="0"/>
              </a:rPr>
              <a:t>HLAcl</a:t>
            </a:r>
            <a:r>
              <a:rPr kumimoji="1" lang="en-US" altLang="ja-JP" sz="1200" b="1" dirty="0">
                <a:latin typeface="Arial" panose="020B0604020202020204" pitchFamily="34" charset="0"/>
                <a:ea typeface="MS PGothic" panose="020B0600070205080204" pitchFamily="34" charset="-128"/>
                <a:cs typeface="Arial" panose="020B0604020202020204" pitchFamily="34" charset="0"/>
              </a:rPr>
              <a:t>-MAC clones.</a:t>
            </a:r>
          </a:p>
          <a:p>
            <a:pPr algn="just"/>
            <a:r>
              <a:rPr lang="en" altLang="ja-JP" sz="1200" b="0" i="0" dirty="0">
                <a:solidFill>
                  <a:srgbClr val="222222"/>
                </a:solidFill>
                <a:effectLst/>
                <a:latin typeface="Arial" panose="020B0604020202020204" pitchFamily="34" charset="0"/>
                <a:cs typeface="Arial" panose="020B0604020202020204" pitchFamily="34" charset="0"/>
              </a:rPr>
              <a:t>Uncropped images of genomic</a:t>
            </a:r>
            <a:r>
              <a:rPr lang="en-US" altLang="ja-JP" sz="1200" b="0" i="0" dirty="0">
                <a:solidFill>
                  <a:srgbClr val="222222"/>
                </a:solidFill>
                <a:effectLst/>
                <a:latin typeface="Arial" panose="020B0604020202020204" pitchFamily="34" charset="0"/>
                <a:cs typeface="Arial" panose="020B0604020202020204" pitchFamily="34" charset="0"/>
              </a:rPr>
              <a:t> </a:t>
            </a:r>
            <a:r>
              <a:rPr lang="en" altLang="ja-JP" sz="1200" b="0" i="0" dirty="0">
                <a:solidFill>
                  <a:srgbClr val="222222"/>
                </a:solidFill>
                <a:effectLst/>
                <a:latin typeface="Arial" panose="020B0604020202020204" pitchFamily="34" charset="0"/>
                <a:cs typeface="Arial" panose="020B0604020202020204" pitchFamily="34" charset="0"/>
              </a:rPr>
              <a:t>PCR products of all CHO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-MAC clones and the sample order used </a:t>
            </a:r>
            <a:r>
              <a:rPr lang="en" altLang="ja-JP" sz="1200" dirty="0">
                <a:solidFill>
                  <a:srgbClr val="222222"/>
                </a:solidFill>
                <a:latin typeface="Arial" panose="020B0604020202020204" pitchFamily="34" charset="0"/>
                <a:cs typeface="Arial" panose="020B0604020202020204" pitchFamily="34" charset="0"/>
              </a:rPr>
              <a:t>for</a:t>
            </a:r>
            <a:r>
              <a:rPr lang="en" altLang="ja-JP" sz="1200" b="0" i="0" dirty="0">
                <a:solidFill>
                  <a:srgbClr val="222222"/>
                </a:solidFill>
                <a:effectLst/>
                <a:latin typeface="Arial" panose="020B0604020202020204" pitchFamily="34" charset="0"/>
                <a:cs typeface="Arial" panose="020B0604020202020204" pitchFamily="34" charset="0"/>
              </a:rPr>
              <a:t> electrophoresis. The representative data indicated by dashed lines are presented in Fig. 1b and Supplementary </a:t>
            </a:r>
            <a:r>
              <a:rPr lang="en" altLang="ja-JP" sz="1200" dirty="0">
                <a:solidFill>
                  <a:srgbClr val="222222"/>
                </a:solidFill>
                <a:latin typeface="Arial" panose="020B0604020202020204" pitchFamily="34" charset="0"/>
                <a:cs typeface="Arial" panose="020B0604020202020204" pitchFamily="34" charset="0"/>
              </a:rPr>
              <a:t>Fig. S4</a:t>
            </a:r>
            <a:r>
              <a:rPr lang="en" altLang="ja-JP" sz="1200" b="0" i="0" dirty="0">
                <a:solidFill>
                  <a:srgbClr val="222222"/>
                </a:solidFill>
                <a:effectLst/>
                <a:latin typeface="Arial" panose="020B0604020202020204" pitchFamily="34" charset="0"/>
                <a:cs typeface="Arial" panose="020B0604020202020204" pitchFamily="34" charset="0"/>
              </a:rPr>
              <a:t>.</a:t>
            </a:r>
            <a:r>
              <a:rPr lang="en-US" altLang="ja-JP" sz="1200" dirty="0">
                <a:solidFill>
                  <a:srgbClr val="222222"/>
                </a:solidFill>
                <a:latin typeface="Arial" panose="020B0604020202020204" pitchFamily="34" charset="0"/>
                <a:cs typeface="Arial" panose="020B0604020202020204" pitchFamily="34" charset="0"/>
              </a:rPr>
              <a:t> </a:t>
            </a:r>
            <a:r>
              <a:rPr lang="en-US" altLang="ja-JP" sz="1200" b="0" i="0" dirty="0">
                <a:solidFill>
                  <a:srgbClr val="222222"/>
                </a:solidFill>
                <a:effectLst/>
                <a:latin typeface="Arial" panose="020B0604020202020204" pitchFamily="34" charset="0"/>
                <a:cs typeface="Arial" panose="020B0604020202020204" pitchFamily="34" charset="0"/>
              </a:rPr>
              <a:t>The </a:t>
            </a:r>
            <a:r>
              <a:rPr lang="en-US" altLang="ja-JP" sz="1200" dirty="0">
                <a:solidFill>
                  <a:srgbClr val="222222"/>
                </a:solidFill>
                <a:latin typeface="Arial" panose="020B0604020202020204" pitchFamily="34" charset="0"/>
                <a:cs typeface="Arial" panose="020B0604020202020204" pitchFamily="34" charset="0"/>
              </a:rPr>
              <a:t>HLA-A</a:t>
            </a:r>
            <a:r>
              <a:rPr lang="en-US" altLang="ja-JP" sz="1200" b="0" i="0" dirty="0">
                <a:solidFill>
                  <a:srgbClr val="222222"/>
                </a:solidFill>
                <a:effectLst/>
                <a:latin typeface="Arial" panose="020B0604020202020204" pitchFamily="34" charset="0"/>
                <a:cs typeface="Arial" panose="020B0604020202020204" pitchFamily="34" charset="0"/>
              </a:rPr>
              <a:t> primer set</a:t>
            </a:r>
            <a:r>
              <a:rPr lang="ja-JP" altLang="en-US" sz="1200" dirty="0">
                <a:solidFill>
                  <a:srgbClr val="222222"/>
                </a:solidFill>
                <a:latin typeface="Arial" panose="020B0604020202020204" pitchFamily="34" charset="0"/>
                <a:cs typeface="Arial" panose="020B0604020202020204" pitchFamily="34" charset="0"/>
              </a:rPr>
              <a:t> </a:t>
            </a:r>
            <a:r>
              <a:rPr lang="en-US" altLang="ja-JP" sz="1200" dirty="0">
                <a:solidFill>
                  <a:srgbClr val="222222"/>
                </a:solidFill>
                <a:latin typeface="Arial" panose="020B0604020202020204" pitchFamily="34" charset="0"/>
                <a:cs typeface="Arial" panose="020B0604020202020204" pitchFamily="34" charset="0"/>
              </a:rPr>
              <a:t>(</a:t>
            </a:r>
            <a:r>
              <a:rPr lang="en-US" altLang="ja-JP" sz="1200" b="0" i="0" dirty="0">
                <a:solidFill>
                  <a:srgbClr val="222222"/>
                </a:solidFill>
                <a:effectLst/>
                <a:latin typeface="Arial" panose="020B0604020202020204" pitchFamily="34" charset="0"/>
                <a:cs typeface="Arial" panose="020B0604020202020204" pitchFamily="34" charset="0"/>
              </a:rPr>
              <a:t>HLA-A F/R</a:t>
            </a:r>
            <a:r>
              <a:rPr lang="en-US" altLang="ja-JP" sz="1200" dirty="0">
                <a:solidFill>
                  <a:srgbClr val="222222"/>
                </a:solidFill>
                <a:latin typeface="Arial" panose="020B0604020202020204" pitchFamily="34" charset="0"/>
                <a:cs typeface="Arial" panose="020B0604020202020204" pitchFamily="34" charset="0"/>
              </a:rPr>
              <a:t>) </a:t>
            </a:r>
            <a:r>
              <a:rPr lang="en-US" altLang="ja-JP" sz="1200" b="0" i="0" dirty="0">
                <a:solidFill>
                  <a:srgbClr val="222222"/>
                </a:solidFill>
                <a:effectLst/>
                <a:latin typeface="Arial" panose="020B0604020202020204" pitchFamily="34" charset="0"/>
                <a:cs typeface="Arial" panose="020B0604020202020204" pitchFamily="34" charset="0"/>
              </a:rPr>
              <a:t>is shown in Supplementary Table S2. </a:t>
            </a:r>
            <a:endParaRPr kumimoji="1" lang="ja-JP" altLang="en-US" sz="1200" dirty="0">
              <a:latin typeface="Arial" panose="020B0604020202020204" pitchFamily="34" charset="0"/>
              <a:cs typeface="Arial" panose="020B0604020202020204" pitchFamily="34" charset="0"/>
            </a:endParaRPr>
          </a:p>
        </p:txBody>
      </p:sp>
      <p:graphicFrame>
        <p:nvGraphicFramePr>
          <p:cNvPr id="9" name="表 8">
            <a:extLst>
              <a:ext uri="{FF2B5EF4-FFF2-40B4-BE49-F238E27FC236}">
                <a16:creationId xmlns:a16="http://schemas.microsoft.com/office/drawing/2014/main" id="{AC89391D-FFED-4346-5A59-9802446E84CF}"/>
              </a:ext>
            </a:extLst>
          </p:cNvPr>
          <p:cNvGraphicFramePr>
            <a:graphicFrameLocks noGrp="1"/>
          </p:cNvGraphicFramePr>
          <p:nvPr>
            <p:extLst>
              <p:ext uri="{D42A27DB-BD31-4B8C-83A1-F6EECF244321}">
                <p14:modId xmlns:p14="http://schemas.microsoft.com/office/powerpoint/2010/main" val="3383669515"/>
              </p:ext>
            </p:extLst>
          </p:nvPr>
        </p:nvGraphicFramePr>
        <p:xfrm>
          <a:off x="521843" y="4010687"/>
          <a:ext cx="2785329" cy="3931097"/>
        </p:xfrm>
        <a:graphic>
          <a:graphicData uri="http://schemas.openxmlformats.org/drawingml/2006/table">
            <a:tbl>
              <a:tblPr/>
              <a:tblGrid>
                <a:gridCol w="315724">
                  <a:extLst>
                    <a:ext uri="{9D8B030D-6E8A-4147-A177-3AD203B41FA5}">
                      <a16:colId xmlns:a16="http://schemas.microsoft.com/office/drawing/2014/main" val="2376292553"/>
                    </a:ext>
                  </a:extLst>
                </a:gridCol>
                <a:gridCol w="531852">
                  <a:extLst>
                    <a:ext uri="{9D8B030D-6E8A-4147-A177-3AD203B41FA5}">
                      <a16:colId xmlns:a16="http://schemas.microsoft.com/office/drawing/2014/main" val="781888047"/>
                    </a:ext>
                  </a:extLst>
                </a:gridCol>
                <a:gridCol w="1479954">
                  <a:extLst>
                    <a:ext uri="{9D8B030D-6E8A-4147-A177-3AD203B41FA5}">
                      <a16:colId xmlns:a16="http://schemas.microsoft.com/office/drawing/2014/main" val="2395486376"/>
                    </a:ext>
                  </a:extLst>
                </a:gridCol>
                <a:gridCol w="457799">
                  <a:extLst>
                    <a:ext uri="{9D8B030D-6E8A-4147-A177-3AD203B41FA5}">
                      <a16:colId xmlns:a16="http://schemas.microsoft.com/office/drawing/2014/main" val="4194142730"/>
                    </a:ext>
                  </a:extLst>
                </a:gridCol>
              </a:tblGrid>
              <a:tr h="170696">
                <a:tc>
                  <a:txBody>
                    <a:bodyPr/>
                    <a:lstStyle/>
                    <a:p>
                      <a:pPr algn="ctr" fontAlgn="ctr"/>
                      <a:r>
                        <a:rPr lang="en" sz="800" b="0" i="0" u="none" strike="noStrike" dirty="0">
                          <a:solidFill>
                            <a:srgbClr val="000000"/>
                          </a:solidFill>
                          <a:effectLst/>
                          <a:latin typeface="Arial" panose="020B0604020202020204" pitchFamily="34" charset="0"/>
                          <a:ea typeface="Yu Gothic" panose="020B0400000000000000" pitchFamily="34" charset="-128"/>
                        </a:rPr>
                        <a:t>Lane</a:t>
                      </a:r>
                    </a:p>
                  </a:txBody>
                  <a:tcPr marL="6865" marR="6865" marT="68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 sz="800" b="0" i="0" u="none" strike="noStrike" dirty="0">
                          <a:solidFill>
                            <a:srgbClr val="000000"/>
                          </a:solidFill>
                          <a:effectLst/>
                          <a:latin typeface="Arial" panose="020B0604020202020204" pitchFamily="34" charset="0"/>
                          <a:ea typeface="Yu Gothic" panose="020B0400000000000000" pitchFamily="34" charset="-128"/>
                        </a:rPr>
                        <a:t>sample</a:t>
                      </a:r>
                    </a:p>
                  </a:txBody>
                  <a:tcPr marL="65901" marR="65901" marT="32951" marB="32951" anchor="ctr">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b"/>
                      <a:r>
                        <a:rPr lang="en" sz="800" b="0" i="0" u="none" strike="noStrike" dirty="0">
                          <a:solidFill>
                            <a:srgbClr val="000000"/>
                          </a:solidFill>
                          <a:effectLst/>
                          <a:latin typeface="Arial" panose="020B0604020202020204" pitchFamily="34" charset="0"/>
                          <a:ea typeface="Yu Gothic" panose="020B0400000000000000" pitchFamily="34" charset="-128"/>
                        </a:rPr>
                        <a:t>size(bp)</a:t>
                      </a:r>
                    </a:p>
                  </a:txBody>
                  <a:tcPr marL="6865" marR="6865" marT="6865" marB="0" anchor="b">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8378775"/>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a:t>
                      </a:r>
                    </a:p>
                  </a:txBody>
                  <a:tcPr marL="6865" marR="6865" marT="686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 sz="800" b="0" i="0" u="none" strike="noStrike">
                          <a:solidFill>
                            <a:srgbClr val="000000"/>
                          </a:solidFill>
                          <a:effectLst/>
                          <a:latin typeface="Arial" panose="020B0604020202020204" pitchFamily="34" charset="0"/>
                          <a:ea typeface="Yu Gothic" panose="020B0400000000000000" pitchFamily="34" charset="-128"/>
                        </a:rPr>
                        <a:t>Marker</a:t>
                      </a:r>
                    </a:p>
                  </a:txBody>
                  <a:tcPr marL="6865" marR="6865" marT="68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800" b="0" i="0" u="none" strike="noStrike">
                          <a:solidFill>
                            <a:srgbClr val="000000"/>
                          </a:solidFill>
                          <a:effectLst/>
                          <a:latin typeface="Arial" panose="020B0604020202020204" pitchFamily="34" charset="0"/>
                          <a:ea typeface="Yu Gothic" panose="020B0400000000000000" pitchFamily="34" charset="-128"/>
                        </a:rPr>
                        <a:t>GeneRuler 1kb DNA Ladder</a:t>
                      </a:r>
                    </a:p>
                  </a:txBody>
                  <a:tcPr marL="6865" marR="6865" marT="68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ja-JP" altLang="en-US" sz="800" b="0" i="0" u="none" strike="noStrike">
                        <a:solidFill>
                          <a:srgbClr val="000000"/>
                        </a:solidFill>
                        <a:effectLst/>
                        <a:latin typeface="Yu Gothic" panose="020B0400000000000000" pitchFamily="34" charset="-128"/>
                        <a:ea typeface="Yu Gothic" panose="020B0400000000000000" pitchFamily="34" charset="-128"/>
                      </a:endParaRPr>
                    </a:p>
                  </a:txBody>
                  <a:tcPr marL="6865" marR="6865" marT="68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519676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a:t>
                      </a:r>
                    </a:p>
                  </a:txBody>
                  <a:tcPr marL="6865" marR="6865" marT="6865" marB="0" anchor="ctr">
                    <a:lnL>
                      <a:noFill/>
                    </a:lnL>
                    <a:lnR>
                      <a:noFill/>
                    </a:lnR>
                    <a:lnT>
                      <a:noFill/>
                    </a:lnT>
                    <a:lnB>
                      <a:noFill/>
                    </a:lnB>
                    <a:solidFill>
                      <a:srgbClr val="FFFFFF"/>
                    </a:solidFill>
                  </a:tcPr>
                </a:tc>
                <a:tc rowSpan="23">
                  <a:txBody>
                    <a:bodyPr/>
                    <a:lstStyle/>
                    <a:p>
                      <a:pPr algn="ctr" fontAlgn="ctr"/>
                      <a:r>
                        <a:rPr lang="en" sz="800" b="0" i="0" u="none" strike="noStrike" dirty="0">
                          <a:solidFill>
                            <a:srgbClr val="000000"/>
                          </a:solidFill>
                          <a:effectLst/>
                          <a:latin typeface="Arial" panose="020B0604020202020204" pitchFamily="34" charset="0"/>
                          <a:ea typeface="Yu Gothic" panose="020B0400000000000000" pitchFamily="34" charset="-128"/>
                        </a:rPr>
                        <a:t>sample</a:t>
                      </a:r>
                    </a:p>
                  </a:txBody>
                  <a:tcPr marL="65901" marR="65901" marT="32951" marB="32951"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a:t>
                      </a:r>
                    </a:p>
                  </a:txBody>
                  <a:tcPr marL="6865" marR="6865" marT="686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23">
                  <a:txBody>
                    <a:bodyPr/>
                    <a:lstStyle/>
                    <a:p>
                      <a:pPr algn="ctr" fontAlgn="ctr"/>
                      <a:r>
                        <a:rPr lang="en-US" altLang="ja-JP" sz="800" b="0" i="0" u="none" strike="noStrike" dirty="0">
                          <a:solidFill>
                            <a:srgbClr val="000000"/>
                          </a:solidFill>
                          <a:effectLst/>
                          <a:latin typeface="Arial" panose="020B0604020202020204" pitchFamily="34" charset="0"/>
                          <a:ea typeface="Yu Gothic" panose="020B0400000000000000" pitchFamily="34" charset="-128"/>
                        </a:rPr>
                        <a:t>569</a:t>
                      </a:r>
                    </a:p>
                  </a:txBody>
                  <a:tcPr marL="65901" marR="65901" marT="32951" marB="32951"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230608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236675749"/>
                  </a:ext>
                </a:extLst>
              </a:tr>
              <a:tr h="149731">
                <a:tc>
                  <a:txBody>
                    <a:bodyPr/>
                    <a:lstStyle/>
                    <a:p>
                      <a:pPr algn="ctr" fontAlgn="ctr"/>
                      <a:r>
                        <a:rPr lang="en-US" altLang="ja-JP" sz="800" b="0" i="0" u="none" strike="noStrike" dirty="0">
                          <a:solidFill>
                            <a:srgbClr val="000000"/>
                          </a:solidFill>
                          <a:effectLst/>
                          <a:latin typeface="Arial" panose="020B0604020202020204" pitchFamily="34" charset="0"/>
                          <a:ea typeface="Yu Gothic" panose="020B0400000000000000" pitchFamily="34" charset="-128"/>
                        </a:rPr>
                        <a:t>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188755266"/>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5</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866203744"/>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6</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#5</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93062824"/>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7</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#6</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298690366"/>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8</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#7</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719570732"/>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9</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#9</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230011888"/>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10</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#10</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47276992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11</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#11</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500755727"/>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12</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27688074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145873959"/>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#15</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615991768"/>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15</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#17</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2270294633"/>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16</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#18</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23502971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17</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#19</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965531038"/>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18</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#20</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527081677"/>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19</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#21</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557066059"/>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20</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#22</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401635205"/>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21</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353493804"/>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22</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#24</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121667112"/>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#25</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453431683"/>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 altLang="ja-JP"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altLang="ja-JP"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altLang="ja-JP"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extLst>
                  <a:ext uri="{0D108BD9-81ED-4DB2-BD59-A6C34878D82A}">
                    <a16:rowId xmlns:a16="http://schemas.microsoft.com/office/drawing/2014/main" val="942995995"/>
                  </a:ext>
                </a:extLst>
              </a:tr>
              <a:tr h="149731">
                <a:tc>
                  <a:txBody>
                    <a:bodyPr/>
                    <a:lstStyle/>
                    <a:p>
                      <a:pPr algn="ctr" fontAlgn="ctr"/>
                      <a:r>
                        <a:rPr lang="en-US" altLang="ja-JP" sz="800" b="0" i="0" u="none" strike="noStrike" dirty="0">
                          <a:solidFill>
                            <a:srgbClr val="000000"/>
                          </a:solidFill>
                          <a:effectLst/>
                          <a:latin typeface="Arial" panose="020B0604020202020204" pitchFamily="34" charset="0"/>
                          <a:ea typeface="Yu Gothic" panose="020B0400000000000000" pitchFamily="34" charset="-128"/>
                        </a:rPr>
                        <a:t>25</a:t>
                      </a:r>
                    </a:p>
                  </a:txBody>
                  <a:tcPr marL="6865" marR="6865" marT="686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800" b="0" i="0" u="none" strike="noStrike" dirty="0">
                          <a:solidFill>
                            <a:srgbClr val="000000"/>
                          </a:solidFill>
                          <a:effectLst/>
                          <a:latin typeface="Arial" panose="020B0604020202020204" pitchFamily="34" charset="0"/>
                          <a:ea typeface="Yu Gothic" panose="020B0400000000000000" pitchFamily="34" charset="-128"/>
                        </a:rPr>
                        <a:t>Marker</a:t>
                      </a:r>
                    </a:p>
                  </a:txBody>
                  <a:tcPr marL="6865" marR="6865" marT="68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800" b="0" i="0" u="none" strike="noStrike">
                          <a:solidFill>
                            <a:srgbClr val="000000"/>
                          </a:solidFill>
                          <a:effectLst/>
                          <a:latin typeface="Arial" panose="020B0604020202020204" pitchFamily="34" charset="0"/>
                          <a:ea typeface="Yu Gothic" panose="020B0400000000000000" pitchFamily="34" charset="-128"/>
                        </a:rPr>
                        <a:t>GeneRuler 1kb DNA Ladder</a:t>
                      </a:r>
                    </a:p>
                  </a:txBody>
                  <a:tcPr marL="6865" marR="6865" marT="68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ja-JP" altLang="en-US" sz="800" b="0" i="0" u="none" strike="noStrike">
                          <a:solidFill>
                            <a:srgbClr val="000000"/>
                          </a:solidFill>
                          <a:effectLst/>
                          <a:latin typeface="Arial" panose="020B0604020202020204" pitchFamily="34" charset="0"/>
                          <a:ea typeface="Yu Gothic" panose="020B0400000000000000" pitchFamily="34" charset="-128"/>
                        </a:rPr>
                        <a:t>　</a:t>
                      </a:r>
                    </a:p>
                  </a:txBody>
                  <a:tcPr marL="6865" marR="6865" marT="68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6082426"/>
                  </a:ext>
                </a:extLst>
              </a:tr>
            </a:tbl>
          </a:graphicData>
        </a:graphic>
      </p:graphicFrame>
      <p:graphicFrame>
        <p:nvGraphicFramePr>
          <p:cNvPr id="8" name="表 7">
            <a:extLst>
              <a:ext uri="{FF2B5EF4-FFF2-40B4-BE49-F238E27FC236}">
                <a16:creationId xmlns:a16="http://schemas.microsoft.com/office/drawing/2014/main" id="{C62DA168-B019-3530-56FB-09B8869A15EF}"/>
              </a:ext>
            </a:extLst>
          </p:cNvPr>
          <p:cNvGraphicFramePr>
            <a:graphicFrameLocks noGrp="1"/>
          </p:cNvGraphicFramePr>
          <p:nvPr>
            <p:extLst>
              <p:ext uri="{D42A27DB-BD31-4B8C-83A1-F6EECF244321}">
                <p14:modId xmlns:p14="http://schemas.microsoft.com/office/powerpoint/2010/main" val="2152143984"/>
              </p:ext>
            </p:extLst>
          </p:nvPr>
        </p:nvGraphicFramePr>
        <p:xfrm>
          <a:off x="3550830" y="4010686"/>
          <a:ext cx="2865917" cy="1696700"/>
        </p:xfrm>
        <a:graphic>
          <a:graphicData uri="http://schemas.openxmlformats.org/drawingml/2006/table">
            <a:tbl>
              <a:tblPr/>
              <a:tblGrid>
                <a:gridCol w="350520">
                  <a:extLst>
                    <a:ext uri="{9D8B030D-6E8A-4147-A177-3AD203B41FA5}">
                      <a16:colId xmlns:a16="http://schemas.microsoft.com/office/drawing/2014/main" val="4231466403"/>
                    </a:ext>
                  </a:extLst>
                </a:gridCol>
                <a:gridCol w="548640">
                  <a:extLst>
                    <a:ext uri="{9D8B030D-6E8A-4147-A177-3AD203B41FA5}">
                      <a16:colId xmlns:a16="http://schemas.microsoft.com/office/drawing/2014/main" val="131809808"/>
                    </a:ext>
                  </a:extLst>
                </a:gridCol>
                <a:gridCol w="1367261">
                  <a:extLst>
                    <a:ext uri="{9D8B030D-6E8A-4147-A177-3AD203B41FA5}">
                      <a16:colId xmlns:a16="http://schemas.microsoft.com/office/drawing/2014/main" val="3503593610"/>
                    </a:ext>
                  </a:extLst>
                </a:gridCol>
                <a:gridCol w="599496">
                  <a:extLst>
                    <a:ext uri="{9D8B030D-6E8A-4147-A177-3AD203B41FA5}">
                      <a16:colId xmlns:a16="http://schemas.microsoft.com/office/drawing/2014/main" val="2693544766"/>
                    </a:ext>
                  </a:extLst>
                </a:gridCol>
              </a:tblGrid>
              <a:tr h="231716">
                <a:tc>
                  <a:txBody>
                    <a:bodyPr/>
                    <a:lstStyle/>
                    <a:p>
                      <a:pPr algn="ctr"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Lane</a:t>
                      </a:r>
                    </a:p>
                  </a:txBody>
                  <a:tcPr marL="8770" marR="8770" marT="8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2">
                  <a:txBody>
                    <a:bodyPr/>
                    <a:lstStyle/>
                    <a:p>
                      <a:pPr algn="ctr"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sample</a:t>
                      </a:r>
                    </a:p>
                  </a:txBody>
                  <a:tcPr marL="100376" marR="100376" marT="50188" marB="50188"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a:txBody>
                    <a:bodyPr/>
                    <a:lstStyle/>
                    <a:p>
                      <a:pPr algn="ctr" rtl="0" fontAlgn="b"/>
                      <a:r>
                        <a:rPr lang="en" sz="800" b="0" i="0" u="none" strike="noStrike">
                          <a:solidFill>
                            <a:srgbClr val="000000"/>
                          </a:solidFill>
                          <a:effectLst/>
                          <a:latin typeface="Arial" panose="020B0604020202020204" pitchFamily="34" charset="0"/>
                          <a:ea typeface="游ゴシック" panose="020B0400000000000000" pitchFamily="34" charset="-128"/>
                        </a:rPr>
                        <a:t>size(bp)</a:t>
                      </a:r>
                    </a:p>
                  </a:txBody>
                  <a:tcPr marL="8770" marR="8770" marT="8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03105164"/>
                  </a:ext>
                </a:extLst>
              </a:tr>
              <a:tr h="142609">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a:t>
                      </a:r>
                    </a:p>
                  </a:txBody>
                  <a:tcPr marL="8770" marR="8770" marT="877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Marker</a:t>
                      </a:r>
                    </a:p>
                  </a:txBody>
                  <a:tcPr marL="8770" marR="8770" marT="8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 sz="800" b="0" i="0" u="none" strike="noStrike">
                          <a:solidFill>
                            <a:srgbClr val="000000"/>
                          </a:solidFill>
                          <a:effectLst/>
                          <a:latin typeface="Arial" panose="020B0604020202020204" pitchFamily="34" charset="0"/>
                          <a:ea typeface="游ゴシック" panose="020B0400000000000000" pitchFamily="34" charset="-128"/>
                        </a:rPr>
                        <a:t>GeneRuler 1kb DNA Ladder</a:t>
                      </a:r>
                    </a:p>
                  </a:txBody>
                  <a:tcPr marL="8770" marR="8770" marT="8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ja-JP" altLang="en-US" sz="800" b="0" i="0" u="none" strike="noStrike">
                          <a:solidFill>
                            <a:srgbClr val="000000"/>
                          </a:solidFill>
                          <a:effectLst/>
                          <a:latin typeface="Yu Gothic" panose="020B0400000000000000" pitchFamily="34" charset="-128"/>
                          <a:ea typeface="Yu Gothic" panose="020B0400000000000000" pitchFamily="34" charset="-128"/>
                        </a:rPr>
                        <a:t>　</a:t>
                      </a:r>
                    </a:p>
                  </a:txBody>
                  <a:tcPr marL="8770" marR="8770" marT="8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66119320"/>
                  </a:ext>
                </a:extLst>
              </a:tr>
              <a:tr h="142609">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a:t>
                      </a:r>
                    </a:p>
                  </a:txBody>
                  <a:tcPr marL="8770" marR="8770" marT="8770" marB="0" anchor="ctr">
                    <a:lnL>
                      <a:noFill/>
                    </a:lnL>
                    <a:lnR>
                      <a:noFill/>
                    </a:lnR>
                    <a:lnT>
                      <a:noFill/>
                    </a:lnT>
                    <a:lnB>
                      <a:noFill/>
                    </a:lnB>
                    <a:noFill/>
                  </a:tcPr>
                </a:tc>
                <a:tc rowSpan="6">
                  <a:txBody>
                    <a:bodyPr/>
                    <a:lstStyle/>
                    <a:p>
                      <a:pPr algn="ctr"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sample</a:t>
                      </a:r>
                    </a:p>
                  </a:txBody>
                  <a:tcPr marL="8770" marR="8770" marT="8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CHO </a:t>
                      </a:r>
                      <a:r>
                        <a:rPr lang="en" sz="8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800" b="0" i="0" u="none" strike="noStrike" dirty="0">
                          <a:solidFill>
                            <a:srgbClr val="000000"/>
                          </a:solidFill>
                          <a:effectLst/>
                          <a:latin typeface="Arial" panose="020B0604020202020204" pitchFamily="34" charset="0"/>
                          <a:ea typeface="游ゴシック" panose="020B0400000000000000" pitchFamily="34" charset="-128"/>
                        </a:rPr>
                        <a:t>-MAC #28</a:t>
                      </a:r>
                    </a:p>
                  </a:txBody>
                  <a:tcPr marL="8770" marR="8770" marT="8770" marB="0" anchor="ctr">
                    <a:lnL>
                      <a:noFill/>
                    </a:lnL>
                    <a:lnR>
                      <a:noFill/>
                    </a:lnR>
                    <a:lnT w="6350" cap="flat" cmpd="sng" algn="ctr">
                      <a:solidFill>
                        <a:srgbClr val="000000"/>
                      </a:solidFill>
                      <a:prstDash val="solid"/>
                      <a:round/>
                      <a:headEnd type="none" w="med" len="med"/>
                      <a:tailEnd type="none" w="med" len="med"/>
                    </a:lnT>
                    <a:lnB>
                      <a:noFill/>
                    </a:lnB>
                    <a:noFill/>
                  </a:tcPr>
                </a:tc>
                <a:tc rowSpan="6">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569</a:t>
                      </a:r>
                    </a:p>
                  </a:txBody>
                  <a:tcPr marL="8770" marR="8770" marT="8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24731824"/>
                  </a:ext>
                </a:extLst>
              </a:tr>
              <a:tr h="142609">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3</a:t>
                      </a:r>
                    </a:p>
                  </a:txBody>
                  <a:tcPr marL="8770" marR="8770" marT="8770" marB="0" anchor="ctr">
                    <a:lnL>
                      <a:noFill/>
                    </a:lnL>
                    <a:lnR>
                      <a:noFill/>
                    </a:lnR>
                    <a:lnT>
                      <a:noFill/>
                    </a:lnT>
                    <a:lnB>
                      <a:noFill/>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a:noFill/>
                    </a:lnB>
                    <a:noFill/>
                  </a:tcPr>
                </a:tc>
                <a:tc>
                  <a:txBody>
                    <a:bodyPr/>
                    <a:lstStyle/>
                    <a:p>
                      <a:pPr algn="l"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CHO </a:t>
                      </a:r>
                      <a:r>
                        <a:rPr lang="en" sz="8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800" b="0" i="0" u="none" strike="noStrike" dirty="0">
                          <a:solidFill>
                            <a:srgbClr val="000000"/>
                          </a:solidFill>
                          <a:effectLst/>
                          <a:latin typeface="Arial" panose="020B0604020202020204" pitchFamily="34" charset="0"/>
                          <a:ea typeface="游ゴシック" panose="020B0400000000000000" pitchFamily="34" charset="-128"/>
                        </a:rPr>
                        <a:t>-MAC #29</a:t>
                      </a:r>
                    </a:p>
                  </a:txBody>
                  <a:tcPr marL="8770" marR="8770" marT="8770" marB="0" anchor="ctr">
                    <a:lnL>
                      <a:noFill/>
                    </a:lnL>
                    <a:lnR>
                      <a:noFill/>
                    </a:lnR>
                    <a:lnT>
                      <a:noFill/>
                    </a:lnT>
                    <a:lnB>
                      <a:noFill/>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a:noFill/>
                    </a:lnB>
                    <a:noFill/>
                  </a:tcPr>
                </a:tc>
                <a:extLst>
                  <a:ext uri="{0D108BD9-81ED-4DB2-BD59-A6C34878D82A}">
                    <a16:rowId xmlns:a16="http://schemas.microsoft.com/office/drawing/2014/main" val="380103160"/>
                  </a:ext>
                </a:extLst>
              </a:tr>
              <a:tr h="142609">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4</a:t>
                      </a:r>
                    </a:p>
                  </a:txBody>
                  <a:tcPr marL="8770" marR="8770" marT="8770" marB="0" anchor="ctr">
                    <a:lnL>
                      <a:noFill/>
                    </a:lnL>
                    <a:lnR>
                      <a:noFill/>
                    </a:lnR>
                    <a:lnT>
                      <a:noFill/>
                    </a:lnT>
                    <a:lnB>
                      <a:noFill/>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a:noFill/>
                    </a:lnB>
                    <a:noFill/>
                  </a:tcPr>
                </a:tc>
                <a:tc>
                  <a:txBody>
                    <a:bodyPr/>
                    <a:lstStyle/>
                    <a:p>
                      <a:pPr algn="l"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CHO </a:t>
                      </a:r>
                      <a:r>
                        <a:rPr lang="en" sz="8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800" b="0" i="0" u="none" strike="noStrike" dirty="0">
                          <a:solidFill>
                            <a:srgbClr val="000000"/>
                          </a:solidFill>
                          <a:effectLst/>
                          <a:latin typeface="Arial" panose="020B0604020202020204" pitchFamily="34" charset="0"/>
                          <a:ea typeface="游ゴシック" panose="020B0400000000000000" pitchFamily="34" charset="-128"/>
                        </a:rPr>
                        <a:t>-MAC #30</a:t>
                      </a:r>
                    </a:p>
                  </a:txBody>
                  <a:tcPr marL="8770" marR="8770" marT="8770" marB="0" anchor="ctr">
                    <a:lnL>
                      <a:noFill/>
                    </a:lnL>
                    <a:lnR>
                      <a:noFill/>
                    </a:lnR>
                    <a:lnT>
                      <a:noFill/>
                    </a:lnT>
                    <a:lnB>
                      <a:noFill/>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a:noFill/>
                    </a:lnB>
                    <a:noFill/>
                  </a:tcPr>
                </a:tc>
                <a:extLst>
                  <a:ext uri="{0D108BD9-81ED-4DB2-BD59-A6C34878D82A}">
                    <a16:rowId xmlns:a16="http://schemas.microsoft.com/office/drawing/2014/main" val="4070563703"/>
                  </a:ext>
                </a:extLst>
              </a:tr>
              <a:tr h="142609">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5</a:t>
                      </a:r>
                    </a:p>
                  </a:txBody>
                  <a:tcPr marL="8770" marR="8770" marT="8770" marB="0" anchor="ctr">
                    <a:lnL>
                      <a:noFill/>
                    </a:lnL>
                    <a:lnR>
                      <a:noFill/>
                    </a:lnR>
                    <a:lnT>
                      <a:noFill/>
                    </a:lnT>
                    <a:lnB>
                      <a:noFill/>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a:noFill/>
                    </a:lnB>
                    <a:noFill/>
                  </a:tcPr>
                </a:tc>
                <a:tc>
                  <a:txBody>
                    <a:bodyPr/>
                    <a:lstStyle/>
                    <a:p>
                      <a:pPr algn="l"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CHO </a:t>
                      </a:r>
                      <a:r>
                        <a:rPr lang="en" sz="8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800" b="0" i="0" u="none" strike="noStrike" dirty="0">
                          <a:solidFill>
                            <a:srgbClr val="000000"/>
                          </a:solidFill>
                          <a:effectLst/>
                          <a:latin typeface="Arial" panose="020B0604020202020204" pitchFamily="34" charset="0"/>
                          <a:ea typeface="游ゴシック" panose="020B0400000000000000" pitchFamily="34" charset="-128"/>
                        </a:rPr>
                        <a:t>-MAC #31</a:t>
                      </a:r>
                    </a:p>
                  </a:txBody>
                  <a:tcPr marL="8770" marR="8770" marT="8770" marB="0" anchor="ctr">
                    <a:lnL>
                      <a:noFill/>
                    </a:lnL>
                    <a:lnR>
                      <a:noFill/>
                    </a:lnR>
                    <a:lnT>
                      <a:noFill/>
                    </a:lnT>
                    <a:lnB>
                      <a:noFill/>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a:noFill/>
                    </a:lnB>
                    <a:noFill/>
                  </a:tcPr>
                </a:tc>
                <a:extLst>
                  <a:ext uri="{0D108BD9-81ED-4DB2-BD59-A6C34878D82A}">
                    <a16:rowId xmlns:a16="http://schemas.microsoft.com/office/drawing/2014/main" val="1811098072"/>
                  </a:ext>
                </a:extLst>
              </a:tr>
              <a:tr h="142609">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6</a:t>
                      </a:r>
                    </a:p>
                  </a:txBody>
                  <a:tcPr marL="8770" marR="8770" marT="8770" marB="0" anchor="ctr">
                    <a:lnL>
                      <a:noFill/>
                    </a:lnL>
                    <a:lnR>
                      <a:noFill/>
                    </a:lnR>
                    <a:lnT>
                      <a:noFill/>
                    </a:lnT>
                    <a:lnB>
                      <a:noFill/>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a:noFill/>
                    </a:lnB>
                    <a:noFill/>
                  </a:tcPr>
                </a:tc>
                <a:tc>
                  <a:txBody>
                    <a:bodyPr/>
                    <a:lstStyle/>
                    <a:p>
                      <a:pPr algn="l"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CHO </a:t>
                      </a:r>
                      <a:r>
                        <a:rPr lang="en" sz="8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800" b="0" i="0" u="none" strike="noStrike" dirty="0">
                          <a:solidFill>
                            <a:srgbClr val="000000"/>
                          </a:solidFill>
                          <a:effectLst/>
                          <a:latin typeface="Arial" panose="020B0604020202020204" pitchFamily="34" charset="0"/>
                          <a:ea typeface="游ゴシック" panose="020B0400000000000000" pitchFamily="34" charset="-128"/>
                        </a:rPr>
                        <a:t>-MAC #32</a:t>
                      </a:r>
                    </a:p>
                  </a:txBody>
                  <a:tcPr marL="8770" marR="8770" marT="8770" marB="0" anchor="ctr">
                    <a:lnL>
                      <a:noFill/>
                    </a:lnL>
                    <a:lnR>
                      <a:noFill/>
                    </a:lnR>
                    <a:lnT>
                      <a:noFill/>
                    </a:lnT>
                    <a:lnB>
                      <a:noFill/>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a:noFill/>
                    </a:lnB>
                    <a:noFill/>
                  </a:tcPr>
                </a:tc>
                <a:extLst>
                  <a:ext uri="{0D108BD9-81ED-4DB2-BD59-A6C34878D82A}">
                    <a16:rowId xmlns:a16="http://schemas.microsoft.com/office/drawing/2014/main" val="2845000237"/>
                  </a:ext>
                </a:extLst>
              </a:tr>
              <a:tr h="142609">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7</a:t>
                      </a:r>
                    </a:p>
                  </a:txBody>
                  <a:tcPr marL="8770" marR="8770" marT="8770" marB="0" anchor="ctr">
                    <a:lnL>
                      <a:noFill/>
                    </a:lnL>
                    <a:lnR>
                      <a:noFill/>
                    </a:lnR>
                    <a:lnT>
                      <a:noFill/>
                    </a:lnT>
                    <a:lnB>
                      <a:noFill/>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CHO </a:t>
                      </a:r>
                      <a:r>
                        <a:rPr lang="en" sz="8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800" b="0" i="0" u="none" strike="noStrike" dirty="0">
                          <a:solidFill>
                            <a:srgbClr val="000000"/>
                          </a:solidFill>
                          <a:effectLst/>
                          <a:latin typeface="Arial" panose="020B0604020202020204" pitchFamily="34" charset="0"/>
                          <a:ea typeface="游ゴシック" panose="020B0400000000000000" pitchFamily="34" charset="-128"/>
                        </a:rPr>
                        <a:t>-MAC #33</a:t>
                      </a:r>
                    </a:p>
                  </a:txBody>
                  <a:tcPr marL="8770" marR="8770" marT="8770" marB="0" anchor="ctr">
                    <a:lnL>
                      <a:noFill/>
                    </a:lnL>
                    <a:lnR>
                      <a:noFill/>
                    </a:lnR>
                    <a:lnT>
                      <a:noFill/>
                    </a:lnT>
                    <a:lnB w="6350" cap="flat" cmpd="sng" algn="ctr">
                      <a:solidFill>
                        <a:srgbClr val="000000"/>
                      </a:solidFill>
                      <a:prstDash val="solid"/>
                      <a:round/>
                      <a:headEnd type="none" w="med" len="med"/>
                      <a:tailEnd type="none" w="med" len="med"/>
                    </a:lnB>
                    <a:noFill/>
                  </a:tcPr>
                </a:tc>
                <a:tc vMerge="1">
                  <a:txBody>
                    <a:bodyPr/>
                    <a:lstStyle/>
                    <a:p>
                      <a:pPr algn="ctr" rtl="0"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8770" marR="8770" marT="8770"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54412899"/>
                  </a:ext>
                </a:extLst>
              </a:tr>
              <a:tr h="142609">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8</a:t>
                      </a:r>
                    </a:p>
                  </a:txBody>
                  <a:tcPr marL="8770" marR="8770" marT="8770" marB="0" anchor="ctr">
                    <a:lnL>
                      <a:noFill/>
                    </a:lnL>
                    <a:lnR>
                      <a:noFill/>
                    </a:lnR>
                    <a:lnT>
                      <a:noFill/>
                    </a:lnT>
                    <a:lnB>
                      <a:noFill/>
                    </a:lnB>
                    <a:noFill/>
                  </a:tcPr>
                </a:tc>
                <a:tc>
                  <a:txBody>
                    <a:bodyPr/>
                    <a:lstStyle/>
                    <a:p>
                      <a:pPr algn="ctr"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NC</a:t>
                      </a:r>
                    </a:p>
                  </a:txBody>
                  <a:tcPr marL="8770" marR="8770" marT="877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CHO MAC</a:t>
                      </a:r>
                    </a:p>
                  </a:txBody>
                  <a:tcPr marL="8770" marR="8770" marT="877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rtl="0" fontAlgn="b"/>
                      <a:r>
                        <a:rPr lang="en-US" altLang="ja-JP" sz="800" b="0" i="0" u="none" strike="noStrike">
                          <a:solidFill>
                            <a:srgbClr val="000000"/>
                          </a:solidFill>
                          <a:effectLst/>
                          <a:latin typeface="Arial" panose="020B0604020202020204" pitchFamily="34" charset="0"/>
                          <a:ea typeface="游ゴシック" panose="020B0400000000000000" pitchFamily="34" charset="-128"/>
                        </a:rPr>
                        <a:t>-</a:t>
                      </a:r>
                    </a:p>
                  </a:txBody>
                  <a:tcPr marL="8770" marR="8770" marT="877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061741996"/>
                  </a:ext>
                </a:extLst>
              </a:tr>
              <a:tr h="181503">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9</a:t>
                      </a:r>
                    </a:p>
                  </a:txBody>
                  <a:tcPr marL="8770" marR="8770" marT="8770" marB="0" anchor="ctr">
                    <a:lnL>
                      <a:noFill/>
                    </a:lnL>
                    <a:lnR>
                      <a:noFill/>
                    </a:lnR>
                    <a:lnT>
                      <a:noFill/>
                    </a:lnT>
                    <a:lnB>
                      <a:noFill/>
                    </a:lnB>
                    <a:noFill/>
                  </a:tcPr>
                </a:tc>
                <a:tc>
                  <a:txBody>
                    <a:bodyPr/>
                    <a:lstStyle/>
                    <a:p>
                      <a:pPr algn="ctr"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PC</a:t>
                      </a:r>
                    </a:p>
                  </a:txBody>
                  <a:tcPr marL="8770" marR="8770" marT="877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BAC HLA-A</a:t>
                      </a:r>
                    </a:p>
                  </a:txBody>
                  <a:tcPr marL="8770" marR="8770" marT="877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b"/>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569</a:t>
                      </a:r>
                    </a:p>
                  </a:txBody>
                  <a:tcPr marL="8770" marR="8770" marT="877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2662419"/>
                  </a:ext>
                </a:extLst>
              </a:tr>
              <a:tr h="142609">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10</a:t>
                      </a:r>
                    </a:p>
                  </a:txBody>
                  <a:tcPr marL="8770" marR="8770" marT="877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Marker</a:t>
                      </a:r>
                    </a:p>
                  </a:txBody>
                  <a:tcPr marL="8770" marR="8770" marT="87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rtl="0" fontAlgn="b"/>
                      <a:r>
                        <a:rPr lang="en" sz="800" b="0" i="0" u="none" strike="noStrike">
                          <a:solidFill>
                            <a:srgbClr val="000000"/>
                          </a:solidFill>
                          <a:effectLst/>
                          <a:latin typeface="Arial" panose="020B0604020202020204" pitchFamily="34" charset="0"/>
                          <a:ea typeface="游ゴシック" panose="020B0400000000000000" pitchFamily="34" charset="-128"/>
                        </a:rPr>
                        <a:t>GeneRuler 1kb DNA Ladder</a:t>
                      </a:r>
                    </a:p>
                  </a:txBody>
                  <a:tcPr marL="8770" marR="8770" marT="8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ja-JP" altLang="en-US" sz="800" b="0" i="0" u="none" strike="noStrike">
                          <a:solidFill>
                            <a:srgbClr val="000000"/>
                          </a:solidFill>
                          <a:effectLst/>
                          <a:latin typeface="Yu Gothic" panose="020B0400000000000000" pitchFamily="34" charset="-128"/>
                          <a:ea typeface="Yu Gothic" panose="020B0400000000000000" pitchFamily="34" charset="-128"/>
                        </a:rPr>
                        <a:t>　</a:t>
                      </a:r>
                    </a:p>
                  </a:txBody>
                  <a:tcPr marL="8770" marR="8770" marT="877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81402627"/>
                  </a:ext>
                </a:extLst>
              </a:tr>
            </a:tbl>
          </a:graphicData>
        </a:graphic>
      </p:graphicFrame>
      <p:sp>
        <p:nvSpPr>
          <p:cNvPr id="11" name="テキスト ボックス 10">
            <a:extLst>
              <a:ext uri="{FF2B5EF4-FFF2-40B4-BE49-F238E27FC236}">
                <a16:creationId xmlns:a16="http://schemas.microsoft.com/office/drawing/2014/main" id="{AA4D6953-429C-C848-15BC-CC8F1DAB2ABD}"/>
              </a:ext>
            </a:extLst>
          </p:cNvPr>
          <p:cNvSpPr txBox="1"/>
          <p:nvPr/>
        </p:nvSpPr>
        <p:spPr>
          <a:xfrm>
            <a:off x="483834" y="3749076"/>
            <a:ext cx="569387" cy="261610"/>
          </a:xfrm>
          <a:prstGeom prst="rect">
            <a:avLst/>
          </a:prstGeom>
          <a:noFill/>
        </p:spPr>
        <p:txBody>
          <a:bodyPr wrap="none" rtlCol="0">
            <a:spAutoFit/>
          </a:bodyPr>
          <a:lstStyle/>
          <a:p>
            <a:pPr algn="l"/>
            <a:r>
              <a:rPr kumimoji="1" lang="en-US" altLang="ja-JP" sz="1050" dirty="0">
                <a:latin typeface="Arial" panose="020B0604020202020204" pitchFamily="34" charset="0"/>
                <a:cs typeface="Arial" panose="020B0604020202020204" pitchFamily="34" charset="0"/>
              </a:rPr>
              <a:t>Upper</a:t>
            </a:r>
            <a:endParaRPr kumimoji="1" lang="ja-JP" altLang="en-US" sz="105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F4DF098D-A227-E6BB-D1A9-0DECB381EA41}"/>
              </a:ext>
            </a:extLst>
          </p:cNvPr>
          <p:cNvSpPr txBox="1"/>
          <p:nvPr/>
        </p:nvSpPr>
        <p:spPr>
          <a:xfrm>
            <a:off x="3468443" y="3749076"/>
            <a:ext cx="553357" cy="253916"/>
          </a:xfrm>
          <a:prstGeom prst="rect">
            <a:avLst/>
          </a:prstGeom>
          <a:noFill/>
        </p:spPr>
        <p:txBody>
          <a:bodyPr wrap="none" rtlCol="0">
            <a:spAutoFit/>
          </a:bodyPr>
          <a:lstStyle/>
          <a:p>
            <a:pPr algn="l"/>
            <a:r>
              <a:rPr kumimoji="1" lang="en-US" altLang="ja-JP" sz="1050" dirty="0">
                <a:latin typeface="Arial" panose="020B0604020202020204" pitchFamily="34" charset="0"/>
                <a:cs typeface="Arial" panose="020B0604020202020204" pitchFamily="34" charset="0"/>
              </a:rPr>
              <a:t>Lower</a:t>
            </a:r>
            <a:endParaRPr kumimoji="1" lang="ja-JP" altLang="en-US" sz="1050" dirty="0">
              <a:latin typeface="Arial" panose="020B0604020202020204" pitchFamily="34" charset="0"/>
              <a:cs typeface="Arial" panose="020B0604020202020204" pitchFamily="34" charset="0"/>
            </a:endParaRPr>
          </a:p>
        </p:txBody>
      </p:sp>
      <p:sp>
        <p:nvSpPr>
          <p:cNvPr id="14" name="正方形/長方形 13">
            <a:extLst>
              <a:ext uri="{FF2B5EF4-FFF2-40B4-BE49-F238E27FC236}">
                <a16:creationId xmlns:a16="http://schemas.microsoft.com/office/drawing/2014/main" id="{00C13931-64C8-8679-1B6B-FF7BE9121214}"/>
              </a:ext>
            </a:extLst>
          </p:cNvPr>
          <p:cNvSpPr/>
          <p:nvPr/>
        </p:nvSpPr>
        <p:spPr>
          <a:xfrm>
            <a:off x="1544388" y="1652194"/>
            <a:ext cx="3328554" cy="211330"/>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A18C0445-7766-4C1A-5509-DD10C35F5C0E}"/>
              </a:ext>
            </a:extLst>
          </p:cNvPr>
          <p:cNvSpPr/>
          <p:nvPr/>
        </p:nvSpPr>
        <p:spPr>
          <a:xfrm>
            <a:off x="1544388" y="2577817"/>
            <a:ext cx="1384007" cy="211330"/>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3205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a:extLst>
              <a:ext uri="{FF2B5EF4-FFF2-40B4-BE49-F238E27FC236}">
                <a16:creationId xmlns:a16="http://schemas.microsoft.com/office/drawing/2014/main" id="{6F3E76DF-AC73-2372-41BD-5068341C100D}"/>
              </a:ext>
            </a:extLst>
          </p:cNvPr>
          <p:cNvSpPr txBox="1"/>
          <p:nvPr/>
        </p:nvSpPr>
        <p:spPr>
          <a:xfrm>
            <a:off x="0" y="0"/>
            <a:ext cx="3672800"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S14</a:t>
            </a:r>
            <a:endParaRPr kumimoji="1" lang="ja-JP" altLang="en-US" sz="1600" dirty="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AEBDDE28-245E-3653-23F8-8E0A5C90CD88}"/>
              </a:ext>
            </a:extLst>
          </p:cNvPr>
          <p:cNvSpPr txBox="1"/>
          <p:nvPr/>
        </p:nvSpPr>
        <p:spPr>
          <a:xfrm>
            <a:off x="240665" y="7864936"/>
            <a:ext cx="6455557" cy="1384995"/>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S14. Genomic PCR analysis of the </a:t>
            </a:r>
            <a:r>
              <a:rPr kumimoji="1" lang="en-US" altLang="ja-JP" sz="1200" b="1" i="1" dirty="0">
                <a:latin typeface="Arial" panose="020B0604020202020204" pitchFamily="34" charset="0"/>
                <a:ea typeface="MS PGothic" panose="020B0600070205080204" pitchFamily="34" charset="-128"/>
                <a:cs typeface="Arial" panose="020B0604020202020204" pitchFamily="34" charset="0"/>
              </a:rPr>
              <a:t>HPRT</a:t>
            </a:r>
            <a:r>
              <a:rPr kumimoji="1" lang="en-US" altLang="ja-JP" sz="1200" b="1" dirty="0">
                <a:latin typeface="Arial" panose="020B0604020202020204" pitchFamily="34" charset="0"/>
                <a:ea typeface="MS PGothic" panose="020B0600070205080204" pitchFamily="34" charset="-128"/>
                <a:cs typeface="Arial" panose="020B0604020202020204" pitchFamily="34" charset="0"/>
              </a:rPr>
              <a:t> junction in CHO </a:t>
            </a:r>
            <a:r>
              <a:rPr kumimoji="1" lang="en-US" altLang="ja-JP" sz="1200" b="1" dirty="0" err="1">
                <a:latin typeface="Arial" panose="020B0604020202020204" pitchFamily="34" charset="0"/>
                <a:ea typeface="MS PGothic" panose="020B0600070205080204" pitchFamily="34" charset="-128"/>
                <a:cs typeface="Arial" panose="020B0604020202020204" pitchFamily="34" charset="0"/>
              </a:rPr>
              <a:t>HLAcl</a:t>
            </a:r>
            <a:r>
              <a:rPr kumimoji="1" lang="en-US" altLang="ja-JP" sz="1200" b="1" dirty="0">
                <a:latin typeface="Arial" panose="020B0604020202020204" pitchFamily="34" charset="0"/>
                <a:ea typeface="MS PGothic" panose="020B0600070205080204" pitchFamily="34" charset="-128"/>
                <a:cs typeface="Arial" panose="020B0604020202020204" pitchFamily="34" charset="0"/>
              </a:rPr>
              <a:t>-MAC clones.</a:t>
            </a:r>
          </a:p>
          <a:p>
            <a:pPr algn="just"/>
            <a:r>
              <a:rPr lang="en" altLang="ja-JP" sz="1200" b="0" i="0" dirty="0">
                <a:solidFill>
                  <a:srgbClr val="222222"/>
                </a:solidFill>
                <a:effectLst/>
                <a:latin typeface="Arial" panose="020B0604020202020204" pitchFamily="34" charset="0"/>
                <a:cs typeface="Arial" panose="020B0604020202020204" pitchFamily="34" charset="0"/>
              </a:rPr>
              <a:t>(a) Genomic PCR analysis </a:t>
            </a:r>
            <a:r>
              <a:rPr lang="en-US" altLang="ja-JP" sz="1200" b="0" i="0" dirty="0">
                <a:solidFill>
                  <a:srgbClr val="222222"/>
                </a:solidFill>
                <a:effectLst/>
                <a:latin typeface="Arial" panose="020B0604020202020204" pitchFamily="34" charset="0"/>
                <a:cs typeface="Arial" panose="020B0604020202020204" pitchFamily="34" charset="0"/>
              </a:rPr>
              <a:t>of </a:t>
            </a:r>
            <a:r>
              <a:rPr lang="en-US" altLang="ja-JP" sz="1200" dirty="0">
                <a:solidFill>
                  <a:srgbClr val="222222"/>
                </a:solidFill>
                <a:latin typeface="Arial" panose="020B0604020202020204" pitchFamily="34" charset="0"/>
                <a:cs typeface="Arial" panose="020B0604020202020204" pitchFamily="34" charset="0"/>
              </a:rPr>
              <a:t>the </a:t>
            </a:r>
            <a:r>
              <a:rPr lang="en" altLang="ja-JP" sz="1200" i="1" dirty="0">
                <a:solidFill>
                  <a:srgbClr val="222222"/>
                </a:solidFill>
                <a:latin typeface="Arial" panose="020B0604020202020204" pitchFamily="34" charset="0"/>
                <a:cs typeface="Arial" panose="020B0604020202020204" pitchFamily="34" charset="0"/>
              </a:rPr>
              <a:t>HPRT</a:t>
            </a:r>
            <a:r>
              <a:rPr lang="en" altLang="ja-JP" sz="1200" dirty="0">
                <a:solidFill>
                  <a:srgbClr val="222222"/>
                </a:solidFill>
                <a:latin typeface="Arial" panose="020B0604020202020204" pitchFamily="34" charset="0"/>
                <a:cs typeface="Arial" panose="020B0604020202020204" pitchFamily="34" charset="0"/>
              </a:rPr>
              <a:t> junction </a:t>
            </a:r>
            <a:r>
              <a:rPr lang="en" altLang="ja-JP" sz="1200" b="0" i="0" dirty="0">
                <a:solidFill>
                  <a:srgbClr val="222222"/>
                </a:solidFill>
                <a:effectLst/>
                <a:latin typeface="Arial" panose="020B0604020202020204" pitchFamily="34" charset="0"/>
                <a:cs typeface="Arial" panose="020B0604020202020204" pitchFamily="34" charset="0"/>
              </a:rPr>
              <a:t>on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-MAC in CHO cells. Uncropped images of genomic</a:t>
            </a:r>
            <a:r>
              <a:rPr lang="en-US" altLang="ja-JP" sz="1200" b="0" i="0" dirty="0">
                <a:solidFill>
                  <a:srgbClr val="222222"/>
                </a:solidFill>
                <a:effectLst/>
                <a:latin typeface="Arial" panose="020B0604020202020204" pitchFamily="34" charset="0"/>
                <a:cs typeface="Arial" panose="020B0604020202020204" pitchFamily="34" charset="0"/>
              </a:rPr>
              <a:t> </a:t>
            </a:r>
            <a:r>
              <a:rPr lang="en" altLang="ja-JP" sz="1200" b="0" i="0" dirty="0">
                <a:solidFill>
                  <a:srgbClr val="222222"/>
                </a:solidFill>
                <a:effectLst/>
                <a:latin typeface="Arial" panose="020B0604020202020204" pitchFamily="34" charset="0"/>
                <a:cs typeface="Arial" panose="020B0604020202020204" pitchFamily="34" charset="0"/>
              </a:rPr>
              <a:t>PCR products of all CHO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-MAC clones and the sample order used </a:t>
            </a:r>
            <a:r>
              <a:rPr lang="en" altLang="ja-JP" sz="1200" dirty="0">
                <a:solidFill>
                  <a:srgbClr val="222222"/>
                </a:solidFill>
                <a:latin typeface="Arial" panose="020B0604020202020204" pitchFamily="34" charset="0"/>
                <a:cs typeface="Arial" panose="020B0604020202020204" pitchFamily="34" charset="0"/>
              </a:rPr>
              <a:t>for </a:t>
            </a:r>
            <a:r>
              <a:rPr lang="en" altLang="ja-JP" sz="1200" b="0" i="0" dirty="0">
                <a:solidFill>
                  <a:srgbClr val="222222"/>
                </a:solidFill>
                <a:effectLst/>
                <a:latin typeface="Arial" panose="020B0604020202020204" pitchFamily="34" charset="0"/>
                <a:cs typeface="Arial" panose="020B0604020202020204" pitchFamily="34" charset="0"/>
              </a:rPr>
              <a:t>electrophoresis. The representative data indicated by dashed lines are presented in Supplementary </a:t>
            </a:r>
            <a:r>
              <a:rPr lang="en" altLang="ja-JP" sz="1200" dirty="0">
                <a:solidFill>
                  <a:srgbClr val="222222"/>
                </a:solidFill>
                <a:latin typeface="Arial" panose="020B0604020202020204" pitchFamily="34" charset="0"/>
                <a:cs typeface="Arial" panose="020B0604020202020204" pitchFamily="34" charset="0"/>
              </a:rPr>
              <a:t>Fig. S5a</a:t>
            </a:r>
            <a:r>
              <a:rPr lang="en" altLang="ja-JP" sz="1200" b="0" i="0" dirty="0">
                <a:solidFill>
                  <a:srgbClr val="222222"/>
                </a:solidFill>
                <a:effectLst/>
                <a:latin typeface="Arial" panose="020B0604020202020204" pitchFamily="34" charset="0"/>
                <a:cs typeface="Arial" panose="020B0604020202020204" pitchFamily="34" charset="0"/>
              </a:rPr>
              <a:t>.</a:t>
            </a:r>
            <a:r>
              <a:rPr lang="en-US" altLang="ja-JP" sz="1200" dirty="0">
                <a:solidFill>
                  <a:srgbClr val="222222"/>
                </a:solidFill>
                <a:latin typeface="Arial" panose="020B0604020202020204" pitchFamily="34" charset="0"/>
                <a:cs typeface="Arial" panose="020B0604020202020204" pitchFamily="34" charset="0"/>
              </a:rPr>
              <a:t> </a:t>
            </a:r>
            <a:r>
              <a:rPr lang="en-US" altLang="ja-JP" sz="1200" b="0" i="0" dirty="0">
                <a:solidFill>
                  <a:srgbClr val="222222"/>
                </a:solidFill>
                <a:effectLst/>
                <a:latin typeface="Arial" panose="020B0604020202020204" pitchFamily="34" charset="0"/>
                <a:cs typeface="Arial" panose="020B0604020202020204" pitchFamily="34" charset="0"/>
              </a:rPr>
              <a:t>The PCR primer set</a:t>
            </a:r>
            <a:r>
              <a:rPr lang="ja-JP" altLang="en-US" sz="1200" dirty="0">
                <a:solidFill>
                  <a:srgbClr val="222222"/>
                </a:solidFill>
                <a:latin typeface="Arial" panose="020B0604020202020204" pitchFamily="34" charset="0"/>
                <a:cs typeface="Arial" panose="020B0604020202020204" pitchFamily="34" charset="0"/>
              </a:rPr>
              <a:t> </a:t>
            </a:r>
            <a:r>
              <a:rPr lang="en-US" altLang="ja-JP" sz="1200" dirty="0">
                <a:solidFill>
                  <a:srgbClr val="222222"/>
                </a:solidFill>
                <a:latin typeface="Arial" panose="020B0604020202020204" pitchFamily="34" charset="0"/>
                <a:cs typeface="Arial" panose="020B0604020202020204" pitchFamily="34" charset="0"/>
              </a:rPr>
              <a:t>(Trans LR) </a:t>
            </a:r>
            <a:r>
              <a:rPr lang="en-US" altLang="ja-JP" sz="1200" b="0" i="0" dirty="0">
                <a:solidFill>
                  <a:srgbClr val="222222"/>
                </a:solidFill>
                <a:effectLst/>
                <a:latin typeface="Arial" panose="020B0604020202020204" pitchFamily="34" charset="0"/>
                <a:cs typeface="Arial" panose="020B0604020202020204" pitchFamily="34" charset="0"/>
              </a:rPr>
              <a:t>is shown in Supplementary Table S1. </a:t>
            </a:r>
            <a:endParaRPr kumimoji="1" lang="ja-JP" altLang="en-US" sz="1200" dirty="0">
              <a:latin typeface="Arial" panose="020B0604020202020204" pitchFamily="34" charset="0"/>
              <a:cs typeface="Arial" panose="020B0604020202020204" pitchFamily="34" charset="0"/>
            </a:endParaRPr>
          </a:p>
        </p:txBody>
      </p:sp>
      <p:pic>
        <p:nvPicPr>
          <p:cNvPr id="4" name="図 3" descr="屋内, 座る, コンピュータ, ノートパソコン が含まれている画像&#10;&#10;自動的に生成された説明">
            <a:extLst>
              <a:ext uri="{FF2B5EF4-FFF2-40B4-BE49-F238E27FC236}">
                <a16:creationId xmlns:a16="http://schemas.microsoft.com/office/drawing/2014/main" id="{8D2A0CED-C6BE-72A8-D022-8E2BE0EC78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843" y="986725"/>
            <a:ext cx="2756265" cy="2067199"/>
          </a:xfrm>
          <a:prstGeom prst="rect">
            <a:avLst/>
          </a:prstGeom>
        </p:spPr>
      </p:pic>
      <p:pic>
        <p:nvPicPr>
          <p:cNvPr id="5" name="図 4" descr="屋内, 座る, モニター, コンピュータ が含まれている画像&#10;&#10;自動的に生成された説明">
            <a:extLst>
              <a:ext uri="{FF2B5EF4-FFF2-40B4-BE49-F238E27FC236}">
                <a16:creationId xmlns:a16="http://schemas.microsoft.com/office/drawing/2014/main" id="{F11730FE-2A99-25A2-1083-4E18BD93F8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9893" y="986725"/>
            <a:ext cx="2756265" cy="2067199"/>
          </a:xfrm>
          <a:prstGeom prst="rect">
            <a:avLst/>
          </a:prstGeom>
        </p:spPr>
      </p:pic>
      <p:sp>
        <p:nvSpPr>
          <p:cNvPr id="6" name="正方形/長方形 5">
            <a:extLst>
              <a:ext uri="{FF2B5EF4-FFF2-40B4-BE49-F238E27FC236}">
                <a16:creationId xmlns:a16="http://schemas.microsoft.com/office/drawing/2014/main" id="{CF1E63ED-8E32-8FD8-9C8D-F8AD5B1B7059}"/>
              </a:ext>
            </a:extLst>
          </p:cNvPr>
          <p:cNvSpPr/>
          <p:nvPr/>
        </p:nvSpPr>
        <p:spPr>
          <a:xfrm>
            <a:off x="606839" y="1870793"/>
            <a:ext cx="2564623" cy="181335"/>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1ADD36F-CE77-279E-C1E8-3541CCA4CBD8}"/>
              </a:ext>
            </a:extLst>
          </p:cNvPr>
          <p:cNvSpPr/>
          <p:nvPr/>
        </p:nvSpPr>
        <p:spPr>
          <a:xfrm>
            <a:off x="3633694" y="1929656"/>
            <a:ext cx="1909414" cy="334870"/>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a:extLst>
              <a:ext uri="{FF2B5EF4-FFF2-40B4-BE49-F238E27FC236}">
                <a16:creationId xmlns:a16="http://schemas.microsoft.com/office/drawing/2014/main" id="{0D6418CD-A4DE-08BC-755B-45ACBB9214DE}"/>
              </a:ext>
            </a:extLst>
          </p:cNvPr>
          <p:cNvGraphicFramePr>
            <a:graphicFrameLocks noGrp="1"/>
          </p:cNvGraphicFramePr>
          <p:nvPr>
            <p:extLst>
              <p:ext uri="{D42A27DB-BD31-4B8C-83A1-F6EECF244321}">
                <p14:modId xmlns:p14="http://schemas.microsoft.com/office/powerpoint/2010/main" val="3946555489"/>
              </p:ext>
            </p:extLst>
          </p:nvPr>
        </p:nvGraphicFramePr>
        <p:xfrm>
          <a:off x="521843" y="3544672"/>
          <a:ext cx="2785329" cy="3931097"/>
        </p:xfrm>
        <a:graphic>
          <a:graphicData uri="http://schemas.openxmlformats.org/drawingml/2006/table">
            <a:tbl>
              <a:tblPr/>
              <a:tblGrid>
                <a:gridCol w="315724">
                  <a:extLst>
                    <a:ext uri="{9D8B030D-6E8A-4147-A177-3AD203B41FA5}">
                      <a16:colId xmlns:a16="http://schemas.microsoft.com/office/drawing/2014/main" val="2376292553"/>
                    </a:ext>
                  </a:extLst>
                </a:gridCol>
                <a:gridCol w="531852">
                  <a:extLst>
                    <a:ext uri="{9D8B030D-6E8A-4147-A177-3AD203B41FA5}">
                      <a16:colId xmlns:a16="http://schemas.microsoft.com/office/drawing/2014/main" val="781888047"/>
                    </a:ext>
                  </a:extLst>
                </a:gridCol>
                <a:gridCol w="1479954">
                  <a:extLst>
                    <a:ext uri="{9D8B030D-6E8A-4147-A177-3AD203B41FA5}">
                      <a16:colId xmlns:a16="http://schemas.microsoft.com/office/drawing/2014/main" val="2395486376"/>
                    </a:ext>
                  </a:extLst>
                </a:gridCol>
                <a:gridCol w="457799">
                  <a:extLst>
                    <a:ext uri="{9D8B030D-6E8A-4147-A177-3AD203B41FA5}">
                      <a16:colId xmlns:a16="http://schemas.microsoft.com/office/drawing/2014/main" val="4194142730"/>
                    </a:ext>
                  </a:extLst>
                </a:gridCol>
              </a:tblGrid>
              <a:tr h="170696">
                <a:tc>
                  <a:txBody>
                    <a:bodyPr/>
                    <a:lstStyle/>
                    <a:p>
                      <a:pPr algn="ctr" fontAlgn="ctr"/>
                      <a:r>
                        <a:rPr lang="en" sz="800" b="0" i="0" u="none" strike="noStrike" dirty="0">
                          <a:solidFill>
                            <a:srgbClr val="000000"/>
                          </a:solidFill>
                          <a:effectLst/>
                          <a:latin typeface="Arial" panose="020B0604020202020204" pitchFamily="34" charset="0"/>
                          <a:ea typeface="Yu Gothic" panose="020B0400000000000000" pitchFamily="34" charset="-128"/>
                        </a:rPr>
                        <a:t>Lane</a:t>
                      </a:r>
                    </a:p>
                  </a:txBody>
                  <a:tcPr marL="6865" marR="6865" marT="68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 sz="800" b="0" i="0" u="none" strike="noStrike" dirty="0">
                          <a:solidFill>
                            <a:srgbClr val="000000"/>
                          </a:solidFill>
                          <a:effectLst/>
                          <a:latin typeface="Arial" panose="020B0604020202020204" pitchFamily="34" charset="0"/>
                          <a:ea typeface="Yu Gothic" panose="020B0400000000000000" pitchFamily="34" charset="-128"/>
                        </a:rPr>
                        <a:t>sample</a:t>
                      </a:r>
                    </a:p>
                  </a:txBody>
                  <a:tcPr marL="65901" marR="65901" marT="32951" marB="32951" anchor="ctr">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b"/>
                      <a:r>
                        <a:rPr lang="en" sz="800" b="0" i="0" u="none" strike="noStrike" dirty="0">
                          <a:solidFill>
                            <a:srgbClr val="000000"/>
                          </a:solidFill>
                          <a:effectLst/>
                          <a:latin typeface="Arial" panose="020B0604020202020204" pitchFamily="34" charset="0"/>
                          <a:ea typeface="Yu Gothic" panose="020B0400000000000000" pitchFamily="34" charset="-128"/>
                        </a:rPr>
                        <a:t>size(bp)</a:t>
                      </a:r>
                    </a:p>
                  </a:txBody>
                  <a:tcPr marL="6865" marR="6865" marT="6865" marB="0" anchor="b">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8378775"/>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a:t>
                      </a:r>
                    </a:p>
                  </a:txBody>
                  <a:tcPr marL="6865" marR="6865" marT="686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Yu Gothic" panose="020B0400000000000000" pitchFamily="34" charset="-128"/>
                        </a:rPr>
                        <a:t>Marker</a:t>
                      </a:r>
                    </a:p>
                  </a:txBody>
                  <a:tcPr marL="6865" marR="6865" marT="68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800" b="0" i="0" u="none" strike="noStrike">
                          <a:solidFill>
                            <a:srgbClr val="000000"/>
                          </a:solidFill>
                          <a:effectLst/>
                          <a:latin typeface="Arial" panose="020B0604020202020204" pitchFamily="34" charset="0"/>
                          <a:ea typeface="Yu Gothic" panose="020B0400000000000000" pitchFamily="34" charset="-128"/>
                        </a:rPr>
                        <a:t>GeneRuler 1kb DNA Ladder</a:t>
                      </a:r>
                    </a:p>
                  </a:txBody>
                  <a:tcPr marL="6865" marR="6865" marT="68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ja-JP" altLang="en-US" sz="800" b="0" i="0" u="none" strike="noStrike">
                        <a:solidFill>
                          <a:srgbClr val="000000"/>
                        </a:solidFill>
                        <a:effectLst/>
                        <a:latin typeface="Yu Gothic" panose="020B0400000000000000" pitchFamily="34" charset="-128"/>
                        <a:ea typeface="Yu Gothic" panose="020B0400000000000000" pitchFamily="34" charset="-128"/>
                      </a:endParaRPr>
                    </a:p>
                  </a:txBody>
                  <a:tcPr marL="6865" marR="6865" marT="68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519676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a:t>
                      </a:r>
                    </a:p>
                  </a:txBody>
                  <a:tcPr marL="6865" marR="6865" marT="6865" marB="0" anchor="ctr">
                    <a:lnL>
                      <a:noFill/>
                    </a:lnL>
                    <a:lnR>
                      <a:noFill/>
                    </a:lnR>
                    <a:lnT>
                      <a:noFill/>
                    </a:lnT>
                    <a:lnB>
                      <a:noFill/>
                    </a:lnB>
                    <a:solidFill>
                      <a:srgbClr val="FFFFFF"/>
                    </a:solidFill>
                  </a:tcPr>
                </a:tc>
                <a:tc rowSpan="23">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sample</a:t>
                      </a:r>
                    </a:p>
                  </a:txBody>
                  <a:tcPr marL="65901" marR="65901" marT="32951" marB="32951"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a:t>
                      </a:r>
                    </a:p>
                  </a:txBody>
                  <a:tcPr marL="6865" marR="6865" marT="686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23">
                  <a:txBody>
                    <a:bodyPr/>
                    <a:lstStyle/>
                    <a:p>
                      <a:pPr algn="ctr" fontAlgn="ctr"/>
                      <a:r>
                        <a:rPr lang="en-US" altLang="ja-JP" sz="800" b="0" i="0" u="none" strike="noStrike" dirty="0">
                          <a:solidFill>
                            <a:srgbClr val="000000"/>
                          </a:solidFill>
                          <a:effectLst/>
                          <a:latin typeface="Arial" panose="020B0604020202020204" pitchFamily="34" charset="0"/>
                          <a:ea typeface="Yu Gothic" panose="020B0400000000000000" pitchFamily="34" charset="-128"/>
                        </a:rPr>
                        <a:t>680</a:t>
                      </a:r>
                    </a:p>
                  </a:txBody>
                  <a:tcPr marL="65901" marR="65901" marT="32951" marB="32951"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8230608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236675749"/>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188755266"/>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5</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866203744"/>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6</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#5</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93062824"/>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7</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#6</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298690366"/>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8</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#7</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719570732"/>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9</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#8</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230011888"/>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10</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#9</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47276992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11</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#10</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500755727"/>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12</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#11</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27688074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#12</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145873959"/>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615991768"/>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15</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2270294633"/>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16</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#15</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235029710"/>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17</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#16</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965531038"/>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18</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#17</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527081677"/>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19</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#18</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557066059"/>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20</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#19</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401635205"/>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21</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#20</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353493804"/>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22</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#21</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121667112"/>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23</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#22</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453431683"/>
                  </a:ext>
                </a:extLst>
              </a:tr>
              <a:tr h="149731">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rPr>
                        <a:t>24</a:t>
                      </a:r>
                    </a:p>
                  </a:txBody>
                  <a:tcPr marL="6865" marR="6865" marT="686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rPr>
                        <a:t>CHO </a:t>
                      </a:r>
                      <a:r>
                        <a:rPr lang="en" sz="800" b="0" i="0" u="none" strike="noStrike" dirty="0" err="1">
                          <a:solidFill>
                            <a:srgbClr val="000000"/>
                          </a:solidFill>
                          <a:effectLst/>
                          <a:latin typeface="Arial" panose="020B0604020202020204" pitchFamily="34" charset="0"/>
                          <a:ea typeface="Yu Gothic" panose="020B0400000000000000" pitchFamily="34" charset="-128"/>
                        </a:rPr>
                        <a:t>HLAcl</a:t>
                      </a:r>
                      <a:r>
                        <a:rPr lang="en" sz="800" b="0" i="0" u="none" strike="noStrike" dirty="0">
                          <a:solidFill>
                            <a:srgbClr val="000000"/>
                          </a:solidFill>
                          <a:effectLst/>
                          <a:latin typeface="Arial" panose="020B0604020202020204" pitchFamily="34" charset="0"/>
                          <a:ea typeface="Yu Gothic" panose="020B0400000000000000" pitchFamily="34" charset="-128"/>
                        </a:rPr>
                        <a:t>-MAC #23</a:t>
                      </a:r>
                    </a:p>
                  </a:txBody>
                  <a:tcPr marL="6865" marR="6865" marT="686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extLst>
                  <a:ext uri="{0D108BD9-81ED-4DB2-BD59-A6C34878D82A}">
                    <a16:rowId xmlns:a16="http://schemas.microsoft.com/office/drawing/2014/main" val="942995995"/>
                  </a:ext>
                </a:extLst>
              </a:tr>
              <a:tr h="149731">
                <a:tc>
                  <a:txBody>
                    <a:bodyPr/>
                    <a:lstStyle/>
                    <a:p>
                      <a:pPr algn="ctr" fontAlgn="ctr"/>
                      <a:r>
                        <a:rPr lang="en-US" altLang="ja-JP" sz="800" b="0" i="0" u="none" strike="noStrike" dirty="0">
                          <a:solidFill>
                            <a:srgbClr val="000000"/>
                          </a:solidFill>
                          <a:effectLst/>
                          <a:latin typeface="Arial" panose="020B0604020202020204" pitchFamily="34" charset="0"/>
                          <a:ea typeface="Yu Gothic" panose="020B0400000000000000" pitchFamily="34" charset="-128"/>
                        </a:rPr>
                        <a:t>25</a:t>
                      </a:r>
                    </a:p>
                  </a:txBody>
                  <a:tcPr marL="6865" marR="6865" marT="686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Yu Gothic" panose="020B0400000000000000" pitchFamily="34" charset="-128"/>
                        </a:rPr>
                        <a:t>Marker</a:t>
                      </a:r>
                    </a:p>
                  </a:txBody>
                  <a:tcPr marL="6865" marR="6865" marT="686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800" b="0" i="0" u="none" strike="noStrike">
                          <a:solidFill>
                            <a:srgbClr val="000000"/>
                          </a:solidFill>
                          <a:effectLst/>
                          <a:latin typeface="Arial" panose="020B0604020202020204" pitchFamily="34" charset="0"/>
                          <a:ea typeface="Yu Gothic" panose="020B0400000000000000" pitchFamily="34" charset="-128"/>
                        </a:rPr>
                        <a:t>GeneRuler 1kb DNA Ladder</a:t>
                      </a:r>
                    </a:p>
                  </a:txBody>
                  <a:tcPr marL="6865" marR="6865" marT="68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ja-JP" altLang="en-US" sz="800" b="0" i="0" u="none" strike="noStrike">
                          <a:solidFill>
                            <a:srgbClr val="000000"/>
                          </a:solidFill>
                          <a:effectLst/>
                          <a:latin typeface="Arial" panose="020B0604020202020204" pitchFamily="34" charset="0"/>
                          <a:ea typeface="Yu Gothic" panose="020B0400000000000000" pitchFamily="34" charset="-128"/>
                        </a:rPr>
                        <a:t>　</a:t>
                      </a:r>
                    </a:p>
                  </a:txBody>
                  <a:tcPr marL="6865" marR="6865" marT="686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66082426"/>
                  </a:ext>
                </a:extLst>
              </a:tr>
            </a:tbl>
          </a:graphicData>
        </a:graphic>
      </p:graphicFrame>
      <p:graphicFrame>
        <p:nvGraphicFramePr>
          <p:cNvPr id="10" name="表 9">
            <a:extLst>
              <a:ext uri="{FF2B5EF4-FFF2-40B4-BE49-F238E27FC236}">
                <a16:creationId xmlns:a16="http://schemas.microsoft.com/office/drawing/2014/main" id="{C428137D-5A0B-08EE-77FF-4DB06EFA669F}"/>
              </a:ext>
            </a:extLst>
          </p:cNvPr>
          <p:cNvGraphicFramePr>
            <a:graphicFrameLocks noGrp="1"/>
          </p:cNvGraphicFramePr>
          <p:nvPr>
            <p:extLst>
              <p:ext uri="{D42A27DB-BD31-4B8C-83A1-F6EECF244321}">
                <p14:modId xmlns:p14="http://schemas.microsoft.com/office/powerpoint/2010/main" val="3578739751"/>
              </p:ext>
            </p:extLst>
          </p:nvPr>
        </p:nvGraphicFramePr>
        <p:xfrm>
          <a:off x="3468443" y="3736881"/>
          <a:ext cx="3206130" cy="2690280"/>
        </p:xfrm>
        <a:graphic>
          <a:graphicData uri="http://schemas.openxmlformats.org/drawingml/2006/table">
            <a:tbl>
              <a:tblPr/>
              <a:tblGrid>
                <a:gridCol w="387504">
                  <a:extLst>
                    <a:ext uri="{9D8B030D-6E8A-4147-A177-3AD203B41FA5}">
                      <a16:colId xmlns:a16="http://schemas.microsoft.com/office/drawing/2014/main" val="2395927647"/>
                    </a:ext>
                  </a:extLst>
                </a:gridCol>
                <a:gridCol w="419100">
                  <a:extLst>
                    <a:ext uri="{9D8B030D-6E8A-4147-A177-3AD203B41FA5}">
                      <a16:colId xmlns:a16="http://schemas.microsoft.com/office/drawing/2014/main" val="3502840906"/>
                    </a:ext>
                  </a:extLst>
                </a:gridCol>
                <a:gridCol w="1960563">
                  <a:extLst>
                    <a:ext uri="{9D8B030D-6E8A-4147-A177-3AD203B41FA5}">
                      <a16:colId xmlns:a16="http://schemas.microsoft.com/office/drawing/2014/main" val="3272165520"/>
                    </a:ext>
                  </a:extLst>
                </a:gridCol>
                <a:gridCol w="438963">
                  <a:extLst>
                    <a:ext uri="{9D8B030D-6E8A-4147-A177-3AD203B41FA5}">
                      <a16:colId xmlns:a16="http://schemas.microsoft.com/office/drawing/2014/main" val="14193246"/>
                    </a:ext>
                  </a:extLst>
                </a:gridCol>
              </a:tblGrid>
              <a:tr h="140662">
                <a:tc>
                  <a:txBody>
                    <a:bodyPr/>
                    <a:lstStyle/>
                    <a:p>
                      <a:pPr algn="ctr"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Lane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ctr"/>
                      <a:r>
                        <a:rPr lang="en"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sample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ctr" fontAlgn="b"/>
                      <a:r>
                        <a:rPr lang="en"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size(bp)</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07055043"/>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Marker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GeneRuler 1kb DNA Ladder</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66024156"/>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2</a:t>
                      </a:r>
                    </a:p>
                  </a:txBody>
                  <a:tcPr marL="9525" marR="9525" marT="9525" marB="0" anchor="ctr">
                    <a:lnL>
                      <a:noFill/>
                    </a:lnL>
                    <a:lnR>
                      <a:noFill/>
                    </a:lnR>
                    <a:lnT>
                      <a:noFill/>
                    </a:lnT>
                    <a:lnB>
                      <a:noFill/>
                    </a:lnB>
                    <a:solidFill>
                      <a:srgbClr val="FFFFFF"/>
                    </a:solidFill>
                  </a:tcPr>
                </a:tc>
                <a:tc rowSpan="10">
                  <a:txBody>
                    <a:bodyPr/>
                    <a:lstStyle/>
                    <a:p>
                      <a:pPr algn="ctr"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sample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#24</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10">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680</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77706143"/>
                  </a:ext>
                </a:extLst>
              </a:tr>
              <a:tr h="140662">
                <a:tc>
                  <a:txBody>
                    <a:bodyPr/>
                    <a:lstStyle/>
                    <a:p>
                      <a:pPr algn="ctr" fontAlgn="ctr"/>
                      <a:r>
                        <a:rPr lang="en-US" altLang="ja-JP"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3</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#25</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11122848"/>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4</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#26</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872391318"/>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5</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#27</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1555466629"/>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6</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#28</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278008065"/>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7</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#29</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378685771"/>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8</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#30</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3066731218"/>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9</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#31</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2284971629"/>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10</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#32</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extLst>
                  <a:ext uri="{0D108BD9-81ED-4DB2-BD59-A6C34878D82A}">
                    <a16:rowId xmlns:a16="http://schemas.microsoft.com/office/drawing/2014/main" val="4098139716"/>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11</a:t>
                      </a:r>
                    </a:p>
                  </a:txBody>
                  <a:tcPr marL="9525" marR="9525" marT="9525"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8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#33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endParaRPr kumimoji="1" lang="ja-JP" altLang="en-US"/>
                    </a:p>
                  </a:txBody>
                  <a:tcPr/>
                </a:tc>
                <a:extLst>
                  <a:ext uri="{0D108BD9-81ED-4DB2-BD59-A6C34878D82A}">
                    <a16:rowId xmlns:a16="http://schemas.microsoft.com/office/drawing/2014/main" val="3412479576"/>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12</a:t>
                      </a:r>
                    </a:p>
                  </a:txBody>
                  <a:tcPr marL="9525" marR="9525" marT="9525"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　</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ja-JP" altLang="en-US"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50121554"/>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13</a:t>
                      </a:r>
                    </a:p>
                  </a:txBody>
                  <a:tcPr marL="9525" marR="9525" marT="9525"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　</a:t>
                      </a:r>
                    </a:p>
                  </a:txBody>
                  <a:tcPr marL="9525" marR="9525" marT="9525" marB="0" anchor="ctr">
                    <a:lnL>
                      <a:noFill/>
                    </a:lnL>
                    <a:lnR>
                      <a:noFill/>
                    </a:lnR>
                    <a:lnT>
                      <a:noFill/>
                    </a:lnT>
                    <a:lnB>
                      <a:noFill/>
                    </a:lnB>
                    <a:solidFill>
                      <a:srgbClr val="FFFFFF"/>
                    </a:solidFill>
                  </a:tcPr>
                </a:tc>
                <a:tc>
                  <a:txBody>
                    <a:bodyPr/>
                    <a:lstStyle/>
                    <a:p>
                      <a:pPr algn="l"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a:t>
                      </a:r>
                    </a:p>
                  </a:txBody>
                  <a:tcPr marL="9525" marR="9525" marT="9525" marB="0" anchor="ctr">
                    <a:lnL>
                      <a:noFill/>
                    </a:lnL>
                    <a:lnR>
                      <a:noFill/>
                    </a:lnR>
                    <a:lnT>
                      <a:noFill/>
                    </a:lnT>
                    <a:lnB>
                      <a:noFill/>
                    </a:lnB>
                    <a:solidFill>
                      <a:srgbClr val="FFFFFF"/>
                    </a:solidFill>
                  </a:tcPr>
                </a:tc>
                <a:tc>
                  <a:txBody>
                    <a:bodyPr/>
                    <a:lstStyle/>
                    <a:p>
                      <a:pPr algn="ctr" fontAlgn="b"/>
                      <a:r>
                        <a:rPr lang="ja-JP" altLang="en-US"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246035044"/>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14</a:t>
                      </a:r>
                    </a:p>
                  </a:txBody>
                  <a:tcPr marL="9525" marR="9525" marT="9525"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　</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5564570"/>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15</a:t>
                      </a:r>
                    </a:p>
                  </a:txBody>
                  <a:tcPr marL="9525" marR="9525" marT="9525" marB="0" anchor="ctr">
                    <a:lnL>
                      <a:noFill/>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NC1</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CHO MAC</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528768676"/>
                  </a:ext>
                </a:extLst>
              </a:tr>
              <a:tr h="140662">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16</a:t>
                      </a:r>
                    </a:p>
                  </a:txBody>
                  <a:tcPr marL="9525" marR="9525" marT="9525" marB="0" anchor="ctr">
                    <a:lnL>
                      <a:noFill/>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NC2</a:t>
                      </a:r>
                    </a:p>
                  </a:txBody>
                  <a:tcPr marL="9525" marR="9525" marT="9525" marB="0" anchor="ctr">
                    <a:lnL>
                      <a:noFill/>
                    </a:lnL>
                    <a:lnR>
                      <a:noFill/>
                    </a:lnR>
                    <a:lnT>
                      <a:noFill/>
                    </a:lnT>
                    <a:lnB>
                      <a:noFill/>
                    </a:lnB>
                    <a:solidFill>
                      <a:srgbClr val="FFFFFF"/>
                    </a:solidFill>
                  </a:tcPr>
                </a:tc>
                <a:tc>
                  <a:txBody>
                    <a:bodyPr/>
                    <a:lstStyle/>
                    <a:p>
                      <a:pPr algn="l" fontAlgn="ctr"/>
                      <a:r>
                        <a:rPr lang="en-US" altLang="ja-JP"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a:t>
                      </a:r>
                    </a:p>
                  </a:txBody>
                  <a:tcPr marL="9525" marR="9525" marT="9525" marB="0" anchor="ctr">
                    <a:lnL>
                      <a:noFill/>
                    </a:lnL>
                    <a:lnR>
                      <a:noFill/>
                    </a:lnR>
                    <a:lnT>
                      <a:noFill/>
                    </a:lnT>
                    <a:lnB>
                      <a:noFill/>
                    </a:lnB>
                    <a:solidFill>
                      <a:srgbClr val="FFFFFF"/>
                    </a:solidFill>
                  </a:tcPr>
                </a:tc>
                <a:tc>
                  <a:txBody>
                    <a:bodyPr/>
                    <a:lstStyle/>
                    <a:p>
                      <a:pPr algn="ctr" fontAlgn="b"/>
                      <a:r>
                        <a:rPr lang="ja-JP" altLang="en-US"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　</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1296609583"/>
                  </a:ext>
                </a:extLst>
              </a:tr>
              <a:tr h="158364">
                <a:tc>
                  <a:txBody>
                    <a:bodyPr/>
                    <a:lstStyle/>
                    <a:p>
                      <a:pPr algn="ctr" fontAlgn="ctr"/>
                      <a:r>
                        <a:rPr lang="en-US" altLang="ja-JP"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17</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PC</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MAC HPRT-junction positive clone</a:t>
                      </a:r>
                      <a:r>
                        <a:rPr lang="en" sz="800" b="0" i="0" u="none" strike="noStrike" baseline="30000"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10</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altLang="ja-JP"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413</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2562925"/>
                  </a:ext>
                </a:extLst>
              </a:tr>
              <a:tr h="140662">
                <a:tc>
                  <a:txBody>
                    <a:bodyPr/>
                    <a:lstStyle/>
                    <a:p>
                      <a:pPr algn="ctr" fontAlgn="ctr"/>
                      <a:r>
                        <a:rPr lang="en-US" altLang="ja-JP" sz="8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Marker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GeneRuler 1kb DNA Ladder</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8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22204781"/>
                  </a:ext>
                </a:extLst>
              </a:tr>
            </a:tbl>
          </a:graphicData>
        </a:graphic>
      </p:graphicFrame>
    </p:spTree>
    <p:extLst>
      <p:ext uri="{BB962C8B-B14F-4D97-AF65-F5344CB8AC3E}">
        <p14:creationId xmlns:p14="http://schemas.microsoft.com/office/powerpoint/2010/main" val="1735819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92534A03-7124-9A41-558F-A2EB83B27F70}"/>
              </a:ext>
            </a:extLst>
          </p:cNvPr>
          <p:cNvGraphicFramePr>
            <a:graphicFrameLocks noGrp="1"/>
          </p:cNvGraphicFramePr>
          <p:nvPr>
            <p:extLst>
              <p:ext uri="{D42A27DB-BD31-4B8C-83A1-F6EECF244321}">
                <p14:modId xmlns:p14="http://schemas.microsoft.com/office/powerpoint/2010/main" val="2585866154"/>
              </p:ext>
            </p:extLst>
          </p:nvPr>
        </p:nvGraphicFramePr>
        <p:xfrm>
          <a:off x="192278" y="516725"/>
          <a:ext cx="6487730" cy="4859535"/>
        </p:xfrm>
        <a:graphic>
          <a:graphicData uri="http://schemas.openxmlformats.org/drawingml/2006/table">
            <a:tbl>
              <a:tblPr/>
              <a:tblGrid>
                <a:gridCol w="1117410">
                  <a:extLst>
                    <a:ext uri="{9D8B030D-6E8A-4147-A177-3AD203B41FA5}">
                      <a16:colId xmlns:a16="http://schemas.microsoft.com/office/drawing/2014/main" val="2892103296"/>
                    </a:ext>
                  </a:extLst>
                </a:gridCol>
                <a:gridCol w="846138">
                  <a:extLst>
                    <a:ext uri="{9D8B030D-6E8A-4147-A177-3AD203B41FA5}">
                      <a16:colId xmlns:a16="http://schemas.microsoft.com/office/drawing/2014/main" val="2772260021"/>
                    </a:ext>
                  </a:extLst>
                </a:gridCol>
                <a:gridCol w="632301">
                  <a:extLst>
                    <a:ext uri="{9D8B030D-6E8A-4147-A177-3AD203B41FA5}">
                      <a16:colId xmlns:a16="http://schemas.microsoft.com/office/drawing/2014/main" val="2524397343"/>
                    </a:ext>
                  </a:extLst>
                </a:gridCol>
                <a:gridCol w="2554239">
                  <a:extLst>
                    <a:ext uri="{9D8B030D-6E8A-4147-A177-3AD203B41FA5}">
                      <a16:colId xmlns:a16="http://schemas.microsoft.com/office/drawing/2014/main" val="2877818923"/>
                    </a:ext>
                  </a:extLst>
                </a:gridCol>
                <a:gridCol w="245222">
                  <a:extLst>
                    <a:ext uri="{9D8B030D-6E8A-4147-A177-3AD203B41FA5}">
                      <a16:colId xmlns:a16="http://schemas.microsoft.com/office/drawing/2014/main" val="3957711447"/>
                    </a:ext>
                  </a:extLst>
                </a:gridCol>
                <a:gridCol w="243840">
                  <a:extLst>
                    <a:ext uri="{9D8B030D-6E8A-4147-A177-3AD203B41FA5}">
                      <a16:colId xmlns:a16="http://schemas.microsoft.com/office/drawing/2014/main" val="2647374934"/>
                    </a:ext>
                  </a:extLst>
                </a:gridCol>
                <a:gridCol w="522715">
                  <a:extLst>
                    <a:ext uri="{9D8B030D-6E8A-4147-A177-3AD203B41FA5}">
                      <a16:colId xmlns:a16="http://schemas.microsoft.com/office/drawing/2014/main" val="4057309685"/>
                    </a:ext>
                  </a:extLst>
                </a:gridCol>
                <a:gridCol w="325865">
                  <a:extLst>
                    <a:ext uri="{9D8B030D-6E8A-4147-A177-3AD203B41FA5}">
                      <a16:colId xmlns:a16="http://schemas.microsoft.com/office/drawing/2014/main" val="3561929413"/>
                    </a:ext>
                  </a:extLst>
                </a:gridCol>
              </a:tblGrid>
              <a:tr h="0">
                <a:tc>
                  <a:txBody>
                    <a:bodyPr/>
                    <a:lstStyle/>
                    <a:p>
                      <a:pPr algn="l" fontAlgn="ctr"/>
                      <a:r>
                        <a:rPr lang="en" altLang="ja-JP" sz="700" b="1" i="0" u="none" strike="noStrike" dirty="0">
                          <a:solidFill>
                            <a:srgbClr val="000000"/>
                          </a:solidFill>
                          <a:effectLst/>
                          <a:latin typeface="Arial" panose="020B0604020202020204" pitchFamily="34" charset="0"/>
                          <a:ea typeface="+mn-ea"/>
                        </a:rPr>
                        <a:t>Supplementary Table S1</a:t>
                      </a:r>
                    </a:p>
                  </a:txBody>
                  <a:tcPr marL="6013" marR="54122" marT="6013" marB="0" anchor="ctr">
                    <a:lnL>
                      <a:noFill/>
                    </a:lnL>
                    <a:lnR>
                      <a:noFill/>
                    </a:lnR>
                    <a:lnT>
                      <a:noFill/>
                    </a:lnT>
                    <a:lnB w="6350" cap="flat" cmpd="sng" algn="ctr">
                      <a:solidFill>
                        <a:srgbClr val="000000"/>
                      </a:solidFill>
                      <a:prstDash val="solid"/>
                      <a:round/>
                      <a:headEnd type="none" w="med" len="med"/>
                      <a:tailEnd type="none" w="med" len="med"/>
                    </a:lnB>
                    <a:noFill/>
                  </a:tcPr>
                </a:tc>
                <a:tc gridSpan="3">
                  <a:txBody>
                    <a:bodyPr/>
                    <a:lstStyle/>
                    <a:p>
                      <a:pPr algn="l" fontAlgn="ctr"/>
                      <a:r>
                        <a:rPr lang="en" sz="700" b="1" i="0" u="none" strike="noStrike" dirty="0">
                          <a:solidFill>
                            <a:srgbClr val="000000"/>
                          </a:solidFill>
                          <a:effectLst/>
                          <a:latin typeface="Arial" panose="020B0604020202020204" pitchFamily="34" charset="0"/>
                          <a:ea typeface="游ゴシック" panose="020B0400000000000000" pitchFamily="34" charset="-128"/>
                        </a:rPr>
                        <a:t>Sequences of primers used in genomic PCR and reverse transcription (RT)-PCR analyses.</a:t>
                      </a:r>
                    </a:p>
                  </a:txBody>
                  <a:tcPr marL="101020" marR="101020" marT="50510" marB="50510" anchor="ctr">
                    <a:lnL>
                      <a:noFill/>
                    </a:lnL>
                    <a:lnR>
                      <a:noFill/>
                    </a:lnR>
                    <a:lnT>
                      <a:noFill/>
                    </a:lnT>
                    <a:lnB w="635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4446418"/>
                  </a:ext>
                </a:extLst>
              </a:tr>
              <a:tr h="144326">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Name</a:t>
                      </a:r>
                    </a:p>
                  </a:txBody>
                  <a:tcPr marL="6013" marR="6013" marT="6013" marB="0" anchor="ctr">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len</a:t>
                      </a:r>
                    </a:p>
                  </a:txBody>
                  <a:tcPr marL="6013" marR="6013" marT="6013" marB="0" anchor="ctr">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sequence</a:t>
                      </a:r>
                      <a:r>
                        <a:rPr lang="en" sz="700" b="0" i="0" u="none" strike="noStrike">
                          <a:solidFill>
                            <a:srgbClr val="000000"/>
                          </a:solidFill>
                          <a:effectLst/>
                          <a:latin typeface="游ゴシック" panose="020B0400000000000000" pitchFamily="34" charset="-128"/>
                          <a:ea typeface="游ゴシック" panose="020B0400000000000000" pitchFamily="34" charset="-128"/>
                        </a:rPr>
                        <a:t>（</a:t>
                      </a:r>
                      <a:r>
                        <a:rPr lang="en" sz="700" b="0" i="0" u="none" strike="noStrike">
                          <a:solidFill>
                            <a:srgbClr val="000000"/>
                          </a:solidFill>
                          <a:effectLst/>
                          <a:latin typeface="Arial" panose="020B0604020202020204" pitchFamily="34" charset="0"/>
                          <a:ea typeface="游ゴシック" panose="020B0400000000000000" pitchFamily="34" charset="-128"/>
                        </a:rPr>
                        <a:t>5' -&gt; 3'</a:t>
                      </a:r>
                      <a:r>
                        <a:rPr lang="en" sz="700" b="0" i="0" u="none" strike="noStrike">
                          <a:solidFill>
                            <a:srgbClr val="000000"/>
                          </a:solidFill>
                          <a:effectLst/>
                          <a:latin typeface="游ゴシック" panose="020B0400000000000000" pitchFamily="34" charset="-128"/>
                          <a:ea typeface="游ゴシック" panose="020B0400000000000000" pitchFamily="34" charset="-128"/>
                        </a:rPr>
                        <a:t>）</a:t>
                      </a:r>
                      <a:endParaRPr lang="en" sz="700" b="0" i="0" u="none" strike="noStrike">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w="63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tm</a:t>
                      </a:r>
                    </a:p>
                  </a:txBody>
                  <a:tcPr marL="6013" marR="6013" marT="601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gc%</a:t>
                      </a:r>
                    </a:p>
                  </a:txBody>
                  <a:tcPr marL="6013" marR="6013" marT="601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size</a:t>
                      </a:r>
                    </a:p>
                  </a:txBody>
                  <a:tcPr marL="6013" marR="6013" marT="6013"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ref.</a:t>
                      </a:r>
                      <a:endParaRPr lang="ja-JP" altLang="en-US" sz="700" b="0" i="0" u="none" strike="noStrike">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0418904"/>
                  </a:ext>
                </a:extLst>
              </a:tr>
              <a:tr h="112254">
                <a:tc rowSpan="26">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Genome-PCR</a:t>
                      </a:r>
                    </a:p>
                  </a:txBody>
                  <a:tcPr marL="101020" marR="101020" marT="50510" marB="50510" anchor="ctr">
                    <a:lnL>
                      <a:noFill/>
                    </a:lnL>
                    <a:lnR>
                      <a:noFill/>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TRANS L1</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tggaggccataaacaagaagac</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65.4</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60%</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rowSpan="2">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680bp</a:t>
                      </a:r>
                    </a:p>
                  </a:txBody>
                  <a:tcPr marL="101020" marR="101020" marT="50510" marB="5051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280092198"/>
                  </a:ext>
                </a:extLst>
              </a:tr>
              <a:tr h="12467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TRANS R1</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ccccttgacccagaaattcca</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65.6</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65%</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1187469"/>
                  </a:ext>
                </a:extLst>
              </a:tr>
              <a:tr h="112254">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a:t>
                      </a:r>
                      <a:r>
                        <a:rPr lang="en" sz="700" b="0" i="0" u="none" strike="noStrike" dirty="0" err="1">
                          <a:solidFill>
                            <a:srgbClr val="000000"/>
                          </a:solidFill>
                          <a:effectLst/>
                          <a:latin typeface="Arial" panose="020B0604020202020204" pitchFamily="34" charset="0"/>
                          <a:ea typeface="游ゴシック" panose="020B0400000000000000" pitchFamily="34" charset="-128"/>
                        </a:rPr>
                        <a:t>A_long_F</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w="12700" cmpd="sng">
                      <a:noFill/>
                      <a:prstDash val="solid"/>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25</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gtggctctcagagtctcaggccccg</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77.4</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68%</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rowSpan="2">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3864bp</a:t>
                      </a:r>
                    </a:p>
                  </a:txBody>
                  <a:tcPr marL="101020" marR="101020" marT="50510" marB="5051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486250462"/>
                  </a:ext>
                </a:extLst>
              </a:tr>
              <a:tr h="121825">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a:t>
                      </a:r>
                      <a:r>
                        <a:rPr lang="en" sz="700" b="0" i="0" u="none" strike="noStrike" dirty="0" err="1">
                          <a:solidFill>
                            <a:srgbClr val="000000"/>
                          </a:solidFill>
                          <a:effectLst/>
                          <a:latin typeface="Arial" panose="020B0604020202020204" pitchFamily="34" charset="0"/>
                          <a:ea typeface="游ゴシック" panose="020B0400000000000000" pitchFamily="34" charset="-128"/>
                        </a:rPr>
                        <a:t>A_long_R</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25</a:t>
                      </a:r>
                    </a:p>
                  </a:txBody>
                  <a:tcPr marL="6013" marR="6013" marT="6013" marB="0" anchor="ctr">
                    <a:lnL>
                      <a:noFill/>
                    </a:lnL>
                    <a:lnR>
                      <a:noFill/>
                    </a:lnR>
                    <a:lnT>
                      <a:noFill/>
                    </a:lnT>
                    <a:lnB>
                      <a:noFill/>
                    </a:lnB>
                    <a:no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gccctgggaggaaggcaagacctgg</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78.9</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68%</a:t>
                      </a:r>
                    </a:p>
                  </a:txBody>
                  <a:tcPr marL="6013" marR="6013" marT="6013" marB="0" anchor="ctr">
                    <a:lnL>
                      <a:noFill/>
                    </a:lnL>
                    <a:lnR>
                      <a:noFill/>
                    </a:lnR>
                    <a:lnT>
                      <a:noFill/>
                    </a:lnT>
                    <a:lnB>
                      <a:noFill/>
                    </a:lnB>
                    <a:noFill/>
                  </a:tcPr>
                </a:tc>
                <a:tc v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3745352631"/>
                  </a:ext>
                </a:extLst>
              </a:tr>
              <a:tr h="112254">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HLA-A_F</a:t>
                      </a:r>
                    </a:p>
                  </a:txBody>
                  <a:tcPr marL="6013" marR="6013" marT="6013" marB="0" anchor="ctr">
                    <a:lnL w="12700" cmpd="sng">
                      <a:noFill/>
                      <a:prstDash val="solid"/>
                    </a:lnL>
                    <a:lnR>
                      <a:noFill/>
                    </a:lnR>
                    <a:lnT>
                      <a:noFill/>
                    </a:lnT>
                    <a:lnB>
                      <a:noFill/>
                    </a:lnB>
                    <a:lnTlToBr w="12700" cmpd="sng">
                      <a:noFill/>
                      <a:prstDash val="solid"/>
                    </a:lnTlToBr>
                    <a:lnBlToTr w="12700" cmpd="sng">
                      <a:noFill/>
                      <a:prstDash val="solid"/>
                    </a:lnBlToTr>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caagtcacaggggaaggtcc</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65.8</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60%</a:t>
                      </a:r>
                    </a:p>
                  </a:txBody>
                  <a:tcPr marL="6013" marR="6013" marT="6013" marB="0" anchor="ctr">
                    <a:lnL>
                      <a:noFill/>
                    </a:lnL>
                    <a:lnR>
                      <a:noFill/>
                    </a:lnR>
                    <a:lnT>
                      <a:noFill/>
                    </a:lnT>
                    <a:lnB>
                      <a:noFill/>
                    </a:lnB>
                    <a:noFill/>
                  </a:tcPr>
                </a:tc>
                <a:tc rowSpan="2">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569bp</a:t>
                      </a:r>
                    </a:p>
                  </a:txBody>
                  <a:tcPr marL="101020" marR="101020" marT="50510" marB="5051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3002044669"/>
                  </a:ext>
                </a:extLst>
              </a:tr>
              <a:tr h="11225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HLA-A_R</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ccatcacagtgaggggtcac</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65.7</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60%</a:t>
                      </a:r>
                    </a:p>
                  </a:txBody>
                  <a:tcPr marL="6013" marR="6013" marT="6013" marB="0" anchor="ctr">
                    <a:lnL>
                      <a:noFill/>
                    </a:lnL>
                    <a:lnR>
                      <a:noFill/>
                    </a:lnR>
                    <a:lnT>
                      <a:noFill/>
                    </a:lnT>
                    <a:lnB>
                      <a:noFill/>
                    </a:lnB>
                    <a:noFill/>
                  </a:tcPr>
                </a:tc>
                <a:tc v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3336420756"/>
                  </a:ext>
                </a:extLst>
              </a:tr>
              <a:tr h="112254">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a:t>
                      </a:r>
                      <a:r>
                        <a:rPr lang="en" sz="700" b="0" i="0" u="none" strike="noStrike" dirty="0" err="1">
                          <a:solidFill>
                            <a:srgbClr val="000000"/>
                          </a:solidFill>
                          <a:effectLst/>
                          <a:latin typeface="Arial" panose="020B0604020202020204" pitchFamily="34" charset="0"/>
                          <a:ea typeface="游ゴシック" panose="020B0400000000000000" pitchFamily="34" charset="-128"/>
                        </a:rPr>
                        <a:t>C_long_F</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w="12700" cmpd="sng">
                      <a:noFill/>
                      <a:prstDash val="solid"/>
                    </a:lnL>
                    <a:lnR>
                      <a:noFill/>
                    </a:lnR>
                    <a:lnT>
                      <a:noFill/>
                    </a:lnT>
                    <a:lnB>
                      <a:noFill/>
                    </a:lnB>
                    <a:lnTlToBr w="12700" cmpd="sng">
                      <a:noFill/>
                      <a:prstDash val="solid"/>
                    </a:lnTlToBr>
                    <a:lnBlToTr w="12700" cmpd="sng">
                      <a:noFill/>
                      <a:prstDash val="solid"/>
                    </a:lnBlToTr>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25</a:t>
                      </a:r>
                    </a:p>
                  </a:txBody>
                  <a:tcPr marL="6013" marR="6013" marT="6013" marB="0" anchor="ctr">
                    <a:lnL>
                      <a:noFill/>
                    </a:lnL>
                    <a:lnR>
                      <a:noFill/>
                    </a:lnR>
                    <a:lnT>
                      <a:noFill/>
                    </a:lnT>
                    <a:lnB>
                      <a:noFill/>
                    </a:lnB>
                    <a:no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ttgtggcagctgcagcacaaggtcc</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78.4</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60%</a:t>
                      </a:r>
                    </a:p>
                  </a:txBody>
                  <a:tcPr marL="6013" marR="6013" marT="6013" marB="0" anchor="ctr">
                    <a:lnL>
                      <a:noFill/>
                    </a:lnL>
                    <a:lnR>
                      <a:noFill/>
                    </a:lnR>
                    <a:lnT>
                      <a:noFill/>
                    </a:lnT>
                    <a:lnB>
                      <a:noFill/>
                    </a:lnB>
                    <a:no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4518bp</a:t>
                      </a:r>
                    </a:p>
                  </a:txBody>
                  <a:tcPr marL="6013" marR="6013" marT="6013" marB="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66426355"/>
                  </a:ext>
                </a:extLst>
              </a:tr>
              <a:tr h="11225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a:t>
                      </a:r>
                      <a:r>
                        <a:rPr lang="en" sz="700" b="0" i="0" u="none" strike="noStrike" dirty="0" err="1">
                          <a:solidFill>
                            <a:srgbClr val="000000"/>
                          </a:solidFill>
                          <a:effectLst/>
                          <a:latin typeface="Arial" panose="020B0604020202020204" pitchFamily="34" charset="0"/>
                          <a:ea typeface="游ゴシック" panose="020B0400000000000000" pitchFamily="34" charset="-128"/>
                        </a:rPr>
                        <a:t>C_long_R</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25</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ttcccagggcgagctcactgtctgg</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78.4</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64%</a:t>
                      </a:r>
                    </a:p>
                  </a:txBody>
                  <a:tcPr marL="6013" marR="6013" marT="6013" marB="0" anchor="ctr">
                    <a:lnL>
                      <a:noFill/>
                    </a:lnL>
                    <a:lnR>
                      <a:noFill/>
                    </a:lnR>
                    <a:lnT>
                      <a:noFill/>
                    </a:lnT>
                    <a:lnB>
                      <a:noFill/>
                    </a:lnB>
                    <a:noFill/>
                  </a:tcPr>
                </a:tc>
                <a:tc>
                  <a:txBody>
                    <a:bodyPr/>
                    <a:lstStyle/>
                    <a:p>
                      <a:pPr algn="ctr"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2421244259"/>
                  </a:ext>
                </a:extLst>
              </a:tr>
              <a:tr h="11225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HLA-C_F</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ggagtaggtgagctcctcca</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63.4</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60%</a:t>
                      </a:r>
                    </a:p>
                  </a:txBody>
                  <a:tcPr marL="6013" marR="6013" marT="6013" marB="0" anchor="ctr">
                    <a:lnL>
                      <a:noFill/>
                    </a:lnL>
                    <a:lnR>
                      <a:noFill/>
                    </a:lnR>
                    <a:lnT>
                      <a:noFill/>
                    </a:lnT>
                    <a:lnB>
                      <a:noFill/>
                    </a:lnB>
                    <a:no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524bp</a:t>
                      </a:r>
                    </a:p>
                  </a:txBody>
                  <a:tcPr marL="6013" marR="6013" marT="6013" marB="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2836491803"/>
                  </a:ext>
                </a:extLst>
              </a:tr>
              <a:tr h="11225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HLA-C_R</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agagctcaggtagggaaggg</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63.6</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60%</a:t>
                      </a:r>
                    </a:p>
                  </a:txBody>
                  <a:tcPr marL="6013" marR="6013" marT="6013" marB="0" anchor="ctr">
                    <a:lnL>
                      <a:noFill/>
                    </a:lnL>
                    <a:lnR>
                      <a:noFill/>
                    </a:lnR>
                    <a:lnT>
                      <a:noFill/>
                    </a:lnT>
                    <a:lnB>
                      <a:noFill/>
                    </a:lnB>
                    <a:noFill/>
                  </a:tcPr>
                </a:tc>
                <a:tc>
                  <a:txBody>
                    <a:bodyPr/>
                    <a:lstStyle/>
                    <a:p>
                      <a:pPr algn="ctr"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4193157334"/>
                  </a:ext>
                </a:extLst>
              </a:tr>
              <a:tr h="112254">
                <a:tc vMerge="1">
                  <a:txBody>
                    <a:bodyPr/>
                    <a:lstStyle/>
                    <a:p>
                      <a:endParaRPr kumimoji="1" lang="ja-JP" altLang="en-US"/>
                    </a:p>
                  </a:txBody>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HLA-B_long_F</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agggagagagggcagaagag</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64.0</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60%</a:t>
                      </a:r>
                    </a:p>
                  </a:txBody>
                  <a:tcPr marL="6013" marR="6013" marT="6013" marB="0" anchor="ctr">
                    <a:lnL>
                      <a:noFill/>
                    </a:lnL>
                    <a:lnR>
                      <a:noFill/>
                    </a:lnR>
                    <a:lnT>
                      <a:noFill/>
                    </a:lnT>
                    <a:lnB>
                      <a:noFill/>
                    </a:lnB>
                    <a:no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4623bp</a:t>
                      </a:r>
                    </a:p>
                  </a:txBody>
                  <a:tcPr marL="6013" marR="6013" marT="6013" marB="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4109687330"/>
                  </a:ext>
                </a:extLst>
              </a:tr>
              <a:tr h="112254">
                <a:tc vMerge="1">
                  <a:txBody>
                    <a:bodyPr/>
                    <a:lstStyle/>
                    <a:p>
                      <a:endParaRPr kumimoji="1" lang="ja-JP" altLang="en-US"/>
                    </a:p>
                  </a:txBody>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HLA-B_long_R</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tacgcacactgcttggatgt</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64.4</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50%</a:t>
                      </a:r>
                    </a:p>
                  </a:txBody>
                  <a:tcPr marL="6013" marR="6013" marT="6013" marB="0" anchor="ctr">
                    <a:lnL>
                      <a:noFill/>
                    </a:lnL>
                    <a:lnR>
                      <a:noFill/>
                    </a:lnR>
                    <a:lnT>
                      <a:noFill/>
                    </a:lnT>
                    <a:lnB>
                      <a:noFill/>
                    </a:lnB>
                    <a:noFill/>
                  </a:tcPr>
                </a:tc>
                <a:tc>
                  <a:txBody>
                    <a:bodyPr/>
                    <a:lstStyle/>
                    <a:p>
                      <a:pPr algn="ctr"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2762118025"/>
                  </a:ext>
                </a:extLst>
              </a:tr>
              <a:tr h="11225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HLA-B_F</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ggcaggatcaggaaacacga</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67.5</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55%</a:t>
                      </a:r>
                    </a:p>
                  </a:txBody>
                  <a:tcPr marL="6013" marR="6013" marT="6013" marB="0" anchor="ctr">
                    <a:lnL>
                      <a:noFill/>
                    </a:lnL>
                    <a:lnR>
                      <a:noFill/>
                    </a:lnR>
                    <a:lnT>
                      <a:noFill/>
                    </a:lnT>
                    <a:lnB>
                      <a:noFill/>
                    </a:lnB>
                    <a:noFill/>
                  </a:tcPr>
                </a:tc>
                <a:tc rowSpan="2">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543bp</a:t>
                      </a:r>
                    </a:p>
                  </a:txBody>
                  <a:tcPr marL="101020" marR="101020" marT="50510" marB="5051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2032058630"/>
                  </a:ext>
                </a:extLst>
              </a:tr>
              <a:tr h="11225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HLA-B_R</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tgagatggggtaaggagggg</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67.2</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60%</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06578761"/>
                  </a:ext>
                </a:extLst>
              </a:tr>
              <a:tr h="112254">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B2M_long_F</a:t>
                      </a:r>
                    </a:p>
                  </a:txBody>
                  <a:tcPr marL="6013" marR="6013" marT="6013" marB="0" anchor="ctr">
                    <a:lnL w="12700" cmpd="sng">
                      <a:noFill/>
                      <a:prstDash val="solid"/>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25</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tccgagcagttaactggctggggca</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78.1</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60%</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rowSpan="2">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7688bp</a:t>
                      </a:r>
                    </a:p>
                  </a:txBody>
                  <a:tcPr marL="101020" marR="101020" marT="50510" marB="5051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846210757"/>
                  </a:ext>
                </a:extLst>
              </a:tr>
              <a:tr h="112254">
                <a:tc vMerge="1">
                  <a:txBody>
                    <a:bodyPr/>
                    <a:lstStyle/>
                    <a:p>
                      <a:endParaRPr kumimoji="1" lang="ja-JP" altLang="en-US"/>
                    </a:p>
                  </a:txBody>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B2M_long_R</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25</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gccttccgtatccaggggctccaca</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78.2</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64%</a:t>
                      </a:r>
                    </a:p>
                  </a:txBody>
                  <a:tcPr marL="6013" marR="6013" marT="6013" marB="0" anchor="ctr">
                    <a:lnL>
                      <a:noFill/>
                    </a:lnL>
                    <a:lnR>
                      <a:noFill/>
                    </a:lnR>
                    <a:lnT>
                      <a:noFill/>
                    </a:lnT>
                    <a:lnB>
                      <a:noFill/>
                    </a:lnB>
                    <a:noFill/>
                  </a:tcPr>
                </a:tc>
                <a:tc v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2380221021"/>
                  </a:ext>
                </a:extLst>
              </a:tr>
              <a:tr h="112254">
                <a:tc vMerge="1">
                  <a:txBody>
                    <a:bodyPr/>
                    <a:lstStyle/>
                    <a:p>
                      <a:endParaRPr kumimoji="1" lang="ja-JP" altLang="en-US"/>
                    </a:p>
                  </a:txBody>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B2M_F1</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atataagtggaggcgtcgcg</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66.0</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55%</a:t>
                      </a:r>
                    </a:p>
                  </a:txBody>
                  <a:tcPr marL="6013" marR="6013" marT="6013" marB="0" anchor="ctr">
                    <a:lnL>
                      <a:noFill/>
                    </a:lnL>
                    <a:lnR>
                      <a:noFill/>
                    </a:lnR>
                    <a:lnT>
                      <a:noFill/>
                    </a:lnT>
                    <a:lnB>
                      <a:noFill/>
                    </a:lnB>
                    <a:noFill/>
                  </a:tcPr>
                </a:tc>
                <a:tc rowSpan="2">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548bp</a:t>
                      </a:r>
                    </a:p>
                  </a:txBody>
                  <a:tcPr marL="101020" marR="101020" marT="50510" marB="5051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89354561"/>
                  </a:ext>
                </a:extLst>
              </a:tr>
              <a:tr h="112254">
                <a:tc vMerge="1">
                  <a:txBody>
                    <a:bodyPr/>
                    <a:lstStyle/>
                    <a:p>
                      <a:endParaRPr kumimoji="1" lang="ja-JP" altLang="en-US"/>
                    </a:p>
                  </a:txBody>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B2M_R1</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cacgcgttcacaaacctcag</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66.8</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55%</a:t>
                      </a:r>
                    </a:p>
                  </a:txBody>
                  <a:tcPr marL="6013" marR="6013" marT="6013" marB="0" anchor="ctr">
                    <a:lnL>
                      <a:noFill/>
                    </a:lnL>
                    <a:lnR>
                      <a:noFill/>
                    </a:lnR>
                    <a:lnT>
                      <a:noFill/>
                    </a:lnT>
                    <a:lnB>
                      <a:noFill/>
                    </a:lnB>
                    <a:noFill/>
                  </a:tcPr>
                </a:tc>
                <a:tc v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3942748395"/>
                  </a:ext>
                </a:extLst>
              </a:tr>
              <a:tr h="112254">
                <a:tc vMerge="1">
                  <a:txBody>
                    <a:bodyPr/>
                    <a:lstStyle/>
                    <a:p>
                      <a:endParaRPr kumimoji="1" lang="ja-JP" altLang="en-US"/>
                    </a:p>
                  </a:txBody>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B2M_F2</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actcacgtcatccagcagag</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63.2</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55%</a:t>
                      </a:r>
                    </a:p>
                  </a:txBody>
                  <a:tcPr marL="6013" marR="6013" marT="6013" marB="0" anchor="ctr">
                    <a:lnL>
                      <a:noFill/>
                    </a:lnL>
                    <a:lnR>
                      <a:noFill/>
                    </a:lnR>
                    <a:lnT>
                      <a:noFill/>
                    </a:lnT>
                    <a:lnB>
                      <a:noFill/>
                    </a:lnB>
                    <a:noFill/>
                  </a:tcPr>
                </a:tc>
                <a:tc rowSpan="2">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501bp</a:t>
                      </a:r>
                    </a:p>
                  </a:txBody>
                  <a:tcPr marL="101020" marR="101020" marT="50510" marB="5051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3252648389"/>
                  </a:ext>
                </a:extLst>
              </a:tr>
              <a:tr h="112254">
                <a:tc vMerge="1">
                  <a:txBody>
                    <a:bodyPr/>
                    <a:lstStyle/>
                    <a:p>
                      <a:endParaRPr kumimoji="1" lang="ja-JP" altLang="en-US"/>
                    </a:p>
                  </a:txBody>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B2M_R2</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tgctcaactgcagggaaact</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64.9</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50%</a:t>
                      </a:r>
                    </a:p>
                  </a:txBody>
                  <a:tcPr marL="6013" marR="6013" marT="6013" marB="0" anchor="ctr">
                    <a:lnL>
                      <a:noFill/>
                    </a:lnL>
                    <a:lnR>
                      <a:noFill/>
                    </a:lnR>
                    <a:lnT>
                      <a:noFill/>
                    </a:lnT>
                    <a:lnB w="6350" cap="flat" cmpd="sng" algn="ctr">
                      <a:solidFill>
                        <a:srgbClr val="000000"/>
                      </a:solidFill>
                      <a:prstDash val="solid"/>
                      <a:round/>
                      <a:headEnd type="none" w="med" len="med"/>
                      <a:tailEnd type="none" w="med" len="med"/>
                    </a:lnB>
                    <a:noFill/>
                  </a:tcPr>
                </a:tc>
                <a:tc v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52768579"/>
                  </a:ext>
                </a:extLst>
              </a:tr>
              <a:tr h="11225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Furin-L</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36</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actcagagatccactgcaccaggatccaagggagg</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70.0</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57%</a:t>
                      </a:r>
                    </a:p>
                  </a:txBody>
                  <a:tcPr marL="6013" marR="6013" marT="6013" marB="0" anchor="ctr">
                    <a:lnL>
                      <a:noFill/>
                    </a:lnL>
                    <a:lnR>
                      <a:noFill/>
                    </a:lnR>
                    <a:lnT w="6350" cap="flat" cmpd="sng" algn="ctr">
                      <a:solidFill>
                        <a:srgbClr val="000000"/>
                      </a:solidFill>
                      <a:prstDash val="solid"/>
                      <a:round/>
                      <a:headEnd type="none" w="med" len="med"/>
                      <a:tailEnd type="none" w="med" len="med"/>
                    </a:lnT>
                    <a:lnB>
                      <a:noFill/>
                    </a:lnB>
                    <a:noFill/>
                  </a:tcPr>
                </a:tc>
                <a:tc rowSpan="2">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224bp</a:t>
                      </a:r>
                    </a:p>
                  </a:txBody>
                  <a:tcPr marL="101020" marR="101020" marT="50510" marB="50510" anchor="ctr">
                    <a:lnL>
                      <a:noFill/>
                    </a:lnL>
                    <a:lnR>
                      <a:noFill/>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3050454946"/>
                  </a:ext>
                </a:extLst>
              </a:tr>
              <a:tr h="11225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Furin-R</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47</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ccgctcgagcggctacaccacagacaccattgttggctactgctgcc</a:t>
                      </a:r>
                      <a:r>
                        <a:rPr lang="en" sz="700" b="0" i="0" u="none" strike="noStrike" dirty="0">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69.0</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62%</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60893503"/>
                  </a:ext>
                </a:extLst>
              </a:tr>
              <a:tr h="0">
                <a:tc vMerge="1">
                  <a:txBody>
                    <a:bodyPr/>
                    <a:lstStyle/>
                    <a:p>
                      <a:pPr algn="ctr" fontAlgn="ct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101020" marR="101020" marT="50510" marB="5051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F1 F</a:t>
                      </a:r>
                    </a:p>
                  </a:txBody>
                  <a:tcPr marL="6013" marR="6013" marT="6013" marB="0" anchor="ctr">
                    <a:lnL>
                      <a:noFill/>
                    </a:lnL>
                    <a:lnR>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23</a:t>
                      </a:r>
                    </a:p>
                  </a:txBody>
                  <a:tcPr marL="6013" marR="6013" marT="6013" marB="0" anchor="ctr">
                    <a:lnL>
                      <a:noFill/>
                    </a:lnL>
                    <a:lnR>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GCAAAATGCCGCAAAAAAGGGA</a:t>
                      </a:r>
                    </a:p>
                  </a:txBody>
                  <a:tcPr marL="6013" marR="6013" marT="6013" marB="0" anchor="ctr">
                    <a:lnL>
                      <a:noFill/>
                    </a:lnL>
                    <a:lnR>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59.0</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45%</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1042bp</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fontAlgn="ctr"/>
                      <a:endParaRPr lang="ja-JP" altLang="en-US" sz="700" b="0" i="0" u="none" strike="noStrike">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2627055628"/>
                  </a:ext>
                </a:extLst>
              </a:tr>
              <a:tr h="0">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F1 R</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27</a:t>
                      </a:r>
                    </a:p>
                  </a:txBody>
                  <a:tcPr marL="6013" marR="6013" marT="6013"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TACTTAATGTCCTTTGTTACAGGCCA</a:t>
                      </a:r>
                    </a:p>
                  </a:txBody>
                  <a:tcPr marL="6013" marR="6013" marT="6013"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58.0</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38%</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788345746"/>
                  </a:ext>
                </a:extLst>
              </a:tr>
              <a:tr h="0">
                <a:tc vMerge="1">
                  <a:txBody>
                    <a:bodyPr/>
                    <a:lstStyle/>
                    <a:p>
                      <a:pPr algn="ctr" fontAlgn="ct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101020" marR="101020" marT="50510" marB="5051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SACB F</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30</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GGTAAATGTGTCAAAATCTGATGACACAC</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58.0</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38%</a:t>
                      </a:r>
                    </a:p>
                  </a:txBody>
                  <a:tcPr marL="9525" marR="9525" marT="9525"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1513bp</a:t>
                      </a:r>
                    </a:p>
                  </a:txBody>
                  <a:tcPr marL="101020" marR="101020" marT="50510" marB="5051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fontAlgn="ctr"/>
                      <a:endParaRPr lang="ja-JP" altLang="en-US" sz="700" b="0" i="0" u="none" strike="noStrike">
                        <a:solidFill>
                          <a:srgbClr val="000000"/>
                        </a:solidFill>
                        <a:effectLst/>
                        <a:latin typeface="Arial" panose="020B0604020202020204" pitchFamily="34" charset="0"/>
                        <a:ea typeface="游ゴシック" panose="020B0400000000000000" pitchFamily="34" charset="-128"/>
                      </a:endParaRPr>
                    </a:p>
                  </a:txBody>
                  <a:tcPr marL="6013" marR="6013" marT="6013" marB="0" anchor="ctr">
                    <a:lnL>
                      <a:noFill/>
                    </a:lnL>
                    <a:lnR>
                      <a:noFill/>
                    </a:lnR>
                    <a:lnT>
                      <a:no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87458153"/>
                  </a:ext>
                </a:extLst>
              </a:tr>
              <a:tr h="0">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SACB R</a:t>
                      </a:r>
                    </a:p>
                  </a:txBody>
                  <a:tcPr marL="9525" marR="9525" marT="9525"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26</a:t>
                      </a:r>
                    </a:p>
                  </a:txBody>
                  <a:tcPr marL="9525" marR="9525" marT="9525"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AAGTTCTGCTATGTGGCGCGGTATT</a:t>
                      </a:r>
                    </a:p>
                  </a:txBody>
                  <a:tcPr marL="9525" marR="9525" marT="9525"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63.0</a:t>
                      </a:r>
                    </a:p>
                  </a:txBody>
                  <a:tcPr marL="9525" marR="9525" marT="9525"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48%</a:t>
                      </a:r>
                    </a:p>
                  </a:txBody>
                  <a:tcPr marL="9525" marR="9525" marT="9525" marB="0" anchor="ctr">
                    <a:lnL>
                      <a:noFill/>
                    </a:lnL>
                    <a:lnR>
                      <a:noFill/>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535731039"/>
                  </a:ext>
                </a:extLst>
              </a:tr>
              <a:tr h="112254">
                <a:tc rowSpan="10">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RT-PCR</a:t>
                      </a:r>
                    </a:p>
                  </a:txBody>
                  <a:tcPr marL="101020" marR="101020" marT="50510" marB="50510" anchor="ctr">
                    <a:lnL>
                      <a:noFill/>
                    </a:lnL>
                    <a:lnR>
                      <a:noFill/>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cDNA_HLA</a:t>
                      </a:r>
                      <a:r>
                        <a:rPr lang="en" sz="700" b="0" i="0" u="none" strike="noStrike" dirty="0">
                          <a:solidFill>
                            <a:srgbClr val="000000"/>
                          </a:solidFill>
                          <a:effectLst/>
                          <a:latin typeface="Arial" panose="020B0604020202020204" pitchFamily="34" charset="0"/>
                          <a:ea typeface="游ゴシック" panose="020B0400000000000000" pitchFamily="34" charset="-128"/>
                        </a:rPr>
                        <a:t>-A_F</a:t>
                      </a:r>
                    </a:p>
                  </a:txBody>
                  <a:tcPr marL="6013" marR="6013" marT="6013"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TCCTTGGAGCTGTGATCACT</a:t>
                      </a:r>
                    </a:p>
                  </a:txBody>
                  <a:tcPr marL="6013" marR="6013" marT="6013"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58.0</a:t>
                      </a:r>
                    </a:p>
                  </a:txBody>
                  <a:tcPr marL="6013" marR="6013" marT="6013" marB="0" anchor="ctr">
                    <a:lnL>
                      <a:noFill/>
                    </a:lnL>
                    <a:lnR>
                      <a:noFill/>
                    </a:lnR>
                    <a:lnT w="12700" cap="flat" cmpd="sng" algn="ctr">
                      <a:solidFill>
                        <a:schemeClr val="tx1"/>
                      </a:solidFill>
                      <a:prstDash val="solid"/>
                      <a:round/>
                      <a:headEnd type="none" w="med" len="med"/>
                      <a:tailEnd type="none" w="med" len="med"/>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50%</a:t>
                      </a:r>
                    </a:p>
                  </a:txBody>
                  <a:tcPr marL="6013" marR="6013" marT="6013" marB="0" anchor="ctr">
                    <a:lnL>
                      <a:noFill/>
                    </a:lnL>
                    <a:lnR>
                      <a:noFill/>
                    </a:lnR>
                    <a:lnT w="12700" cap="flat" cmpd="sng" algn="ctr">
                      <a:solidFill>
                        <a:schemeClr val="tx1"/>
                      </a:solidFill>
                      <a:prstDash val="solid"/>
                      <a:round/>
                      <a:headEnd type="none" w="med" len="med"/>
                      <a:tailEnd type="none" w="med" len="med"/>
                    </a:lnT>
                    <a:lnB>
                      <a:noFill/>
                    </a:lnB>
                    <a:noFill/>
                  </a:tcPr>
                </a:tc>
                <a:tc rowSpan="2">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197bp</a:t>
                      </a:r>
                    </a:p>
                  </a:txBody>
                  <a:tcPr marL="101020" marR="101020" marT="50510" marB="50510" anchor="ctr">
                    <a:lnL>
                      <a:noFill/>
                    </a:lnL>
                    <a:lnR>
                      <a:noFill/>
                    </a:lnR>
                    <a:lnT w="12700" cap="flat" cmpd="sng" algn="ctr">
                      <a:solidFill>
                        <a:schemeClr val="tx1"/>
                      </a:solidFill>
                      <a:prstDash val="solid"/>
                      <a:round/>
                      <a:headEnd type="none" w="med" len="med"/>
                      <a:tailEnd type="none" w="med" len="med"/>
                    </a:lnT>
                    <a:lnB>
                      <a:noFill/>
                    </a:lnB>
                    <a:noFill/>
                  </a:tcPr>
                </a:tc>
                <a:tc rowSpan="2">
                  <a:txBody>
                    <a:bodyPr/>
                    <a:lstStyle/>
                    <a:p>
                      <a:pPr algn="l"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32</a:t>
                      </a:r>
                    </a:p>
                  </a:txBody>
                  <a:tcPr marL="101020" marR="101020" marT="50510" marB="50510" anchor="ctr">
                    <a:lnL>
                      <a:noFill/>
                    </a:lnL>
                    <a:lnR>
                      <a:noFill/>
                    </a:lnR>
                    <a:lnT w="1270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1849787063"/>
                  </a:ext>
                </a:extLst>
              </a:tr>
              <a:tr h="112254">
                <a:tc vMerge="1">
                  <a:txBody>
                    <a:bodyPr/>
                    <a:lstStyle/>
                    <a:p>
                      <a:endParaRPr kumimoji="1" lang="ja-JP" altLang="en-US"/>
                    </a:p>
                  </a:txBody>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cDNA_HLA</a:t>
                      </a:r>
                      <a:r>
                        <a:rPr lang="en" sz="700" b="0" i="0" u="none" strike="noStrike" dirty="0">
                          <a:solidFill>
                            <a:srgbClr val="000000"/>
                          </a:solidFill>
                          <a:effectLst/>
                          <a:latin typeface="Arial" panose="020B0604020202020204" pitchFamily="34" charset="0"/>
                          <a:ea typeface="游ゴシック" panose="020B0400000000000000" pitchFamily="34" charset="-128"/>
                        </a:rPr>
                        <a:t>-A_R</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 AAGGGCAGGAACAACTCTTG</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58.0</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50%</a:t>
                      </a:r>
                    </a:p>
                  </a:txBody>
                  <a:tcPr marL="6013" marR="6013" marT="6013" marB="0" anchor="ctr">
                    <a:lnL>
                      <a:noFill/>
                    </a:lnL>
                    <a:lnR>
                      <a:noFill/>
                    </a:lnR>
                    <a:lnT>
                      <a:noFill/>
                    </a:lnT>
                    <a:lnB>
                      <a:noFill/>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86384058"/>
                  </a:ext>
                </a:extLst>
              </a:tr>
              <a:tr h="112254">
                <a:tc vMerge="1">
                  <a:txBody>
                    <a:bodyPr/>
                    <a:lstStyle/>
                    <a:p>
                      <a:endParaRPr kumimoji="1" lang="ja-JP" altLang="en-US"/>
                    </a:p>
                  </a:txBody>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cDNA_HLA-B_F</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ATTACATCGCCCTGAACGAG</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57.0</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50%</a:t>
                      </a:r>
                    </a:p>
                  </a:txBody>
                  <a:tcPr marL="6013" marR="6013" marT="6013" marB="0" anchor="ctr">
                    <a:lnL>
                      <a:noFill/>
                    </a:lnL>
                    <a:lnR>
                      <a:noFill/>
                    </a:lnR>
                    <a:lnT>
                      <a:noFill/>
                    </a:lnT>
                    <a:lnB>
                      <a:noFill/>
                    </a:lnB>
                    <a:noFill/>
                  </a:tcPr>
                </a:tc>
                <a:tc rowSpan="2">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274bp</a:t>
                      </a:r>
                    </a:p>
                  </a:txBody>
                  <a:tcPr marL="101020" marR="101020" marT="50510" marB="50510" anchor="ctr">
                    <a:lnL>
                      <a:noFill/>
                    </a:lnL>
                    <a:lnR>
                      <a:noFill/>
                    </a:lnR>
                    <a:lnT>
                      <a:noFill/>
                    </a:lnT>
                    <a:lnB>
                      <a:noFill/>
                    </a:lnB>
                    <a:noFill/>
                  </a:tcPr>
                </a:tc>
                <a:tc rowSpan="2">
                  <a:txBody>
                    <a:bodyPr/>
                    <a:lstStyle/>
                    <a:p>
                      <a:pPr algn="l"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32</a:t>
                      </a:r>
                    </a:p>
                  </a:txBody>
                  <a:tcPr marL="101020" marR="101020" marT="50510" marB="50510" anchor="ctr">
                    <a:lnL>
                      <a:noFill/>
                    </a:lnL>
                    <a:lnR>
                      <a:noFill/>
                    </a:lnR>
                    <a:lnT>
                      <a:noFill/>
                    </a:lnT>
                    <a:lnB>
                      <a:noFill/>
                    </a:lnB>
                    <a:noFill/>
                  </a:tcPr>
                </a:tc>
                <a:extLst>
                  <a:ext uri="{0D108BD9-81ED-4DB2-BD59-A6C34878D82A}">
                    <a16:rowId xmlns:a16="http://schemas.microsoft.com/office/drawing/2014/main" val="3385016111"/>
                  </a:ext>
                </a:extLst>
              </a:tr>
              <a:tr h="112254">
                <a:tc vMerge="1">
                  <a:txBody>
                    <a:bodyPr/>
                    <a:lstStyle/>
                    <a:p>
                      <a:endParaRPr kumimoji="1" lang="ja-JP" altLang="en-US"/>
                    </a:p>
                  </a:txBody>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cDNA_HLA</a:t>
                      </a:r>
                      <a:r>
                        <a:rPr lang="en" sz="700" b="0" i="0" u="none" strike="noStrike" dirty="0">
                          <a:solidFill>
                            <a:srgbClr val="000000"/>
                          </a:solidFill>
                          <a:effectLst/>
                          <a:latin typeface="Arial" panose="020B0604020202020204" pitchFamily="34" charset="0"/>
                          <a:ea typeface="游ゴシック" panose="020B0400000000000000" pitchFamily="34" charset="-128"/>
                        </a:rPr>
                        <a:t>-B_R</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ATCTCCGCAGGGTAGAAACC</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59.0</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55%</a:t>
                      </a:r>
                    </a:p>
                  </a:txBody>
                  <a:tcPr marL="6013" marR="6013" marT="6013" marB="0" anchor="ctr">
                    <a:lnL>
                      <a:noFill/>
                    </a:lnL>
                    <a:lnR>
                      <a:noFill/>
                    </a:lnR>
                    <a:lnT>
                      <a:noFill/>
                    </a:lnT>
                    <a:lnB>
                      <a:noFill/>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586015495"/>
                  </a:ext>
                </a:extLst>
              </a:tr>
              <a:tr h="112254">
                <a:tc vMerge="1">
                  <a:txBody>
                    <a:bodyPr/>
                    <a:lstStyle/>
                    <a:p>
                      <a:endParaRPr kumimoji="1" lang="ja-JP" altLang="en-US"/>
                    </a:p>
                  </a:txBody>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cDNA_HLA</a:t>
                      </a:r>
                      <a:r>
                        <a:rPr lang="en" sz="700" b="0" i="0" u="none" strike="noStrike" dirty="0">
                          <a:solidFill>
                            <a:srgbClr val="000000"/>
                          </a:solidFill>
                          <a:effectLst/>
                          <a:latin typeface="Arial" panose="020B0604020202020204" pitchFamily="34" charset="0"/>
                          <a:ea typeface="游ゴシック" panose="020B0400000000000000" pitchFamily="34" charset="-128"/>
                        </a:rPr>
                        <a:t>-C_F</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CTGGCCCTGACCGAGACCTG</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64.0</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55%</a:t>
                      </a:r>
                    </a:p>
                  </a:txBody>
                  <a:tcPr marL="6013" marR="6013" marT="6013" marB="0" anchor="ctr">
                    <a:lnL>
                      <a:noFill/>
                    </a:lnL>
                    <a:lnR>
                      <a:noFill/>
                    </a:lnR>
                    <a:lnT>
                      <a:noFill/>
                    </a:lnT>
                    <a:lnB>
                      <a:noFill/>
                    </a:lnB>
                    <a:noFill/>
                  </a:tcPr>
                </a:tc>
                <a:tc rowSpan="2">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230bp</a:t>
                      </a:r>
                    </a:p>
                  </a:txBody>
                  <a:tcPr marL="101020" marR="101020" marT="50510" marB="50510" anchor="ctr">
                    <a:lnL>
                      <a:noFill/>
                    </a:lnL>
                    <a:lnR>
                      <a:noFill/>
                    </a:lnR>
                    <a:lnT>
                      <a:noFill/>
                    </a:lnT>
                    <a:lnB>
                      <a:noFill/>
                    </a:lnB>
                    <a:noFill/>
                  </a:tcPr>
                </a:tc>
                <a:tc rowSpan="2">
                  <a:txBody>
                    <a:bodyPr/>
                    <a:lstStyle/>
                    <a:p>
                      <a:pPr algn="l"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32</a:t>
                      </a:r>
                    </a:p>
                  </a:txBody>
                  <a:tcPr marL="101020" marR="101020" marT="50510" marB="50510" anchor="ctr">
                    <a:lnL>
                      <a:noFill/>
                    </a:lnL>
                    <a:lnR>
                      <a:noFill/>
                    </a:lnR>
                    <a:lnT>
                      <a:noFill/>
                    </a:lnT>
                    <a:lnB>
                      <a:noFill/>
                    </a:lnB>
                    <a:noFill/>
                  </a:tcPr>
                </a:tc>
                <a:extLst>
                  <a:ext uri="{0D108BD9-81ED-4DB2-BD59-A6C34878D82A}">
                    <a16:rowId xmlns:a16="http://schemas.microsoft.com/office/drawing/2014/main" val="1301766319"/>
                  </a:ext>
                </a:extLst>
              </a:tr>
              <a:tr h="112254">
                <a:tc vMerge="1">
                  <a:txBody>
                    <a:bodyPr/>
                    <a:lstStyle/>
                    <a:p>
                      <a:endParaRPr kumimoji="1" lang="ja-JP" altLang="en-US"/>
                    </a:p>
                  </a:txBody>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cDNA_HLA-C_R</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21</a:t>
                      </a:r>
                    </a:p>
                  </a:txBody>
                  <a:tcPr marL="6013" marR="6013" marT="6013" marB="0" anchor="ctr">
                    <a:lnL>
                      <a:noFill/>
                    </a:lnL>
                    <a:lnR>
                      <a:noFill/>
                    </a:lnR>
                    <a:lnT>
                      <a:noFill/>
                    </a:lnT>
                    <a:lnB>
                      <a:noFill/>
                    </a:lnB>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CGCTTGTACTTCTGTGTCTCC</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58.0</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45%</a:t>
                      </a:r>
                    </a:p>
                  </a:txBody>
                  <a:tcPr marL="6013" marR="6013" marT="6013" marB="0" anchor="ctr">
                    <a:lnL>
                      <a:noFill/>
                    </a:lnL>
                    <a:lnR>
                      <a:noFill/>
                    </a:lnR>
                    <a:lnT>
                      <a:noFill/>
                    </a:lnT>
                    <a:lnB>
                      <a:noFill/>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088670280"/>
                  </a:ext>
                </a:extLst>
              </a:tr>
              <a:tr h="112254">
                <a:tc vMerge="1">
                  <a:txBody>
                    <a:bodyPr/>
                    <a:lstStyle/>
                    <a:p>
                      <a:endParaRPr kumimoji="1" lang="ja-JP" altLang="en-US"/>
                    </a:p>
                  </a:txBody>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RPL27 F</a:t>
                      </a:r>
                    </a:p>
                  </a:txBody>
                  <a:tcPr marL="6013" marR="6013" marT="6013" marB="0" anchor="ctr">
                    <a:lnL>
                      <a:noFill/>
                    </a:lnL>
                    <a:lnR>
                      <a:noFill/>
                    </a:lnR>
                    <a:lnT>
                      <a:noFill/>
                    </a:lnT>
                    <a:lnB>
                      <a:noFill/>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a:noFill/>
                    </a:lnB>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GCAAGAAGAAGATCGCCAAG</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a:t>
                      </a:r>
                    </a:p>
                  </a:txBody>
                  <a:tcPr marL="6013" marR="6013" marT="6013" marB="0" anchor="ctr">
                    <a:lnL>
                      <a:noFill/>
                    </a:lnL>
                    <a:lnR>
                      <a:noFill/>
                    </a:lnR>
                    <a:lnT>
                      <a:noFill/>
                    </a:lnT>
                    <a:lnB>
                      <a:noFill/>
                    </a:lnB>
                    <a:noFill/>
                  </a:tcPr>
                </a:tc>
                <a:tc>
                  <a:txBody>
                    <a:bodyPr/>
                    <a:lstStyle/>
                    <a:p>
                      <a:pPr algn="ctr"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a:t>
                      </a:r>
                    </a:p>
                  </a:txBody>
                  <a:tcPr marL="6013" marR="6013" marT="6013" marB="0" anchor="ctr">
                    <a:lnL>
                      <a:noFill/>
                    </a:lnL>
                    <a:lnR>
                      <a:noFill/>
                    </a:lnR>
                    <a:lnT>
                      <a:noFill/>
                    </a:lnT>
                    <a:lnB>
                      <a:noFill/>
                    </a:lnB>
                    <a:noFill/>
                  </a:tcPr>
                </a:tc>
                <a:tc rowSpan="2">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103bp</a:t>
                      </a:r>
                    </a:p>
                  </a:txBody>
                  <a:tcPr marL="101020" marR="101020" marT="50510" marB="50510" anchor="ctr">
                    <a:lnL>
                      <a:noFill/>
                    </a:lnL>
                    <a:lnR>
                      <a:noFill/>
                    </a:lnR>
                    <a:lnT>
                      <a:noFill/>
                    </a:lnT>
                    <a:lnB w="6350" cap="flat" cmpd="sng" algn="ctr">
                      <a:noFill/>
                      <a:prstDash val="solid"/>
                      <a:round/>
                      <a:headEnd type="none" w="med" len="med"/>
                      <a:tailEnd type="none" w="med" len="med"/>
                    </a:lnB>
                    <a:noFill/>
                  </a:tcPr>
                </a:tc>
                <a:tc rowSpan="2">
                  <a:txBody>
                    <a:bodyPr/>
                    <a:lstStyle/>
                    <a:p>
                      <a:pPr algn="l"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33</a:t>
                      </a:r>
                    </a:p>
                  </a:txBody>
                  <a:tcPr marL="101020" marR="101020" marT="50510" marB="50510" anchor="ctr">
                    <a:lnL>
                      <a:noFill/>
                    </a:lnL>
                    <a:lnR>
                      <a:noFill/>
                    </a:lnR>
                    <a:lnT>
                      <a:noFill/>
                    </a:lnT>
                    <a:lnB>
                      <a:noFill/>
                    </a:lnB>
                    <a:noFill/>
                  </a:tcPr>
                </a:tc>
                <a:extLst>
                  <a:ext uri="{0D108BD9-81ED-4DB2-BD59-A6C34878D82A}">
                    <a16:rowId xmlns:a16="http://schemas.microsoft.com/office/drawing/2014/main" val="517007101"/>
                  </a:ext>
                </a:extLst>
              </a:tr>
              <a:tr h="112254">
                <a:tc vMerge="1">
                  <a:txBody>
                    <a:bodyPr/>
                    <a:lstStyle/>
                    <a:p>
                      <a:endParaRPr kumimoji="1" lang="ja-JP" altLang="en-US"/>
                    </a:p>
                  </a:txBody>
                  <a:tcPr>
                    <a:lnT w="6350" cap="flat" cmpd="sng" algn="ctr">
                      <a:solidFill>
                        <a:srgbClr val="000000"/>
                      </a:solidFill>
                      <a:prstDash val="solid"/>
                      <a:round/>
                      <a:headEnd type="none" w="med" len="med"/>
                      <a:tailEnd type="none" w="med" len="med"/>
                    </a:lnT>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RPL27 R</a:t>
                      </a:r>
                    </a:p>
                  </a:txBody>
                  <a:tcPr marL="6013" marR="6013" marT="6013" marB="0" anchor="ctr">
                    <a:lnL w="12700" cmpd="sng">
                      <a:noFill/>
                      <a:prstDash val="soli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a:noFill/>
                    </a:lnT>
                    <a:lnB w="6350" cap="flat" cmpd="sng" algn="ctr">
                      <a:noFill/>
                      <a:prstDash val="solid"/>
                      <a:round/>
                      <a:headEnd type="none" w="med" len="med"/>
                      <a:tailEnd type="none" w="med" len="med"/>
                    </a:lnB>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TCCAAGGGGATATCCACAGA</a:t>
                      </a:r>
                    </a:p>
                  </a:txBody>
                  <a:tcPr marL="6013" marR="6013" marT="6013" marB="0" anchor="ctr">
                    <a:lnL>
                      <a:noFill/>
                    </a:lnL>
                    <a:lnR>
                      <a:noFill/>
                    </a:lnR>
                    <a:lnT>
                      <a:noFill/>
                    </a:lnT>
                    <a:lnB w="6350" cap="flat" cmpd="sng" algn="ctr">
                      <a:noFill/>
                      <a:prstDash val="solid"/>
                      <a:round/>
                      <a:headEnd type="none" w="med" len="med"/>
                      <a:tailEnd type="none" w="med" len="med"/>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a:t>
                      </a:r>
                    </a:p>
                  </a:txBody>
                  <a:tcPr marL="6013" marR="6013" marT="6013" marB="0" anchor="ctr">
                    <a:lnL>
                      <a:noFill/>
                    </a:lnL>
                    <a:lnR>
                      <a:noFill/>
                    </a:lnR>
                    <a:lnT>
                      <a:noFill/>
                    </a:lnT>
                    <a:lnB w="6350" cap="flat" cmpd="sng" algn="ctr">
                      <a:noFill/>
                      <a:prstDash val="solid"/>
                      <a:round/>
                      <a:headEnd type="none" w="med" len="med"/>
                      <a:tailEnd type="none" w="med" len="med"/>
                    </a:lnB>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a:t>
                      </a:r>
                    </a:p>
                  </a:txBody>
                  <a:tcPr marL="6013" marR="6013" marT="6013" marB="0" anchor="ctr">
                    <a:lnL>
                      <a:noFill/>
                    </a:lnL>
                    <a:lnR>
                      <a:noFill/>
                    </a:lnR>
                    <a:lnT>
                      <a:noFill/>
                    </a:lnT>
                    <a:lnB w="6350" cap="flat" cmpd="sng" algn="ctr">
                      <a:noFill/>
                      <a:prstDash val="solid"/>
                      <a:round/>
                      <a:headEnd type="none" w="med" len="med"/>
                      <a:tailEnd type="none" w="med" len="med"/>
                    </a:lnB>
                    <a:noFill/>
                  </a:tcPr>
                </a:tc>
                <a:tc vMerge="1">
                  <a:txBody>
                    <a:bodyPr/>
                    <a:lstStyle/>
                    <a:p>
                      <a:endParaRPr kumimoji="1" lang="ja-JP" altLang="en-US"/>
                    </a:p>
                  </a:txBody>
                  <a:tcPr>
                    <a:lnL w="12700" cmpd="sng">
                      <a:noFill/>
                      <a:prstDash val="solid"/>
                    </a:lnL>
                    <a:lnT w="6350" cap="flat" cmpd="sng" algn="ctr">
                      <a:solidFill>
                        <a:srgbClr val="000000"/>
                      </a:solidFill>
                      <a:prstDash val="solid"/>
                      <a:round/>
                      <a:headEnd type="none" w="med" len="med"/>
                      <a:tailEnd type="none" w="med" len="med"/>
                    </a:lnT>
                  </a:tcPr>
                </a:tc>
                <a:tc vMerge="1">
                  <a:txBody>
                    <a:bodyPr/>
                    <a:lstStyle/>
                    <a:p>
                      <a:endParaRPr kumimoji="1" lang="ja-JP" altLang="en-US"/>
                    </a:p>
                  </a:txBody>
                  <a:tcPr>
                    <a:lnT w="12700" cmpd="sng">
                      <a:noFill/>
                      <a:prstDash val="solid"/>
                    </a:lnT>
                  </a:tcPr>
                </a:tc>
                <a:extLst>
                  <a:ext uri="{0D108BD9-81ED-4DB2-BD59-A6C34878D82A}">
                    <a16:rowId xmlns:a16="http://schemas.microsoft.com/office/drawing/2014/main" val="765931549"/>
                  </a:ext>
                </a:extLst>
              </a:tr>
              <a:tr h="0">
                <a:tc vMerge="1">
                  <a:txBody>
                    <a:bodyPr/>
                    <a:lstStyle/>
                    <a:p>
                      <a:pPr algn="ctr" fontAlgn="ct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101020" marR="101020" marT="50510" marB="50510" anchor="ctr">
                    <a:lnL>
                      <a:noFill/>
                    </a:lnL>
                    <a:lnR w="12700" cmpd="sng">
                      <a:noFill/>
                      <a:prstDash val="soli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hB2M F</a:t>
                      </a:r>
                    </a:p>
                  </a:txBody>
                  <a:tcPr marL="6013" marR="6013" marT="6013" marB="0" anchor="ctr">
                    <a:lnL w="12700" cmpd="sng">
                      <a:noFill/>
                      <a:prstDash val="soli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GACTTGTCTTTCAGCAAGGA</a:t>
                      </a:r>
                    </a:p>
                  </a:txBody>
                  <a:tcPr marL="6013" marR="6013" marT="6013"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55.0</a:t>
                      </a:r>
                    </a:p>
                  </a:txBody>
                  <a:tcPr marL="6013" marR="6013" marT="6013"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45%</a:t>
                      </a:r>
                    </a:p>
                  </a:txBody>
                  <a:tcPr marL="6013" marR="6013" marT="6013"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106bp</a:t>
                      </a:r>
                    </a:p>
                  </a:txBody>
                  <a:tcPr marL="101020" marR="101020" marT="50510" marB="5051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l" fontAlgn="ctr"/>
                      <a:endParaRPr lang="en-US" altLang="ja-JP" sz="700" b="0" i="0" u="none" strike="noStrike" dirty="0">
                        <a:solidFill>
                          <a:srgbClr val="000000"/>
                        </a:solidFill>
                        <a:effectLst/>
                        <a:latin typeface="Arial" panose="020B0604020202020204" pitchFamily="34" charset="0"/>
                        <a:ea typeface="游ゴシック" panose="020B0400000000000000" pitchFamily="34" charset="-128"/>
                      </a:endParaRPr>
                    </a:p>
                  </a:txBody>
                  <a:tcPr marL="101020" marR="101020" marT="50510" marB="50510" anchor="ctr">
                    <a:lnL>
                      <a:noFill/>
                    </a:lnL>
                    <a:lnR>
                      <a:noFill/>
                    </a:lnR>
                    <a:lnT>
                      <a:noFill/>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88260"/>
                  </a:ext>
                </a:extLst>
              </a:tr>
              <a:tr h="0">
                <a:tc vMerge="1">
                  <a:txBody>
                    <a:bodyPr/>
                    <a:lstStyle/>
                    <a:p>
                      <a:endParaRPr kumimoji="1" lang="ja-JP" altLang="en-US"/>
                    </a:p>
                  </a:txBody>
                  <a:tcP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 altLang="ja-JP" sz="700" b="0" i="0" u="none" strike="noStrike" dirty="0">
                          <a:solidFill>
                            <a:srgbClr val="000000"/>
                          </a:solidFill>
                          <a:effectLst/>
                          <a:latin typeface="Arial" panose="020B0604020202020204" pitchFamily="34" charset="0"/>
                          <a:ea typeface="+mn-ea"/>
                        </a:rPr>
                        <a:t>hB2M R</a:t>
                      </a:r>
                    </a:p>
                  </a:txBody>
                  <a:tcPr marL="6013" marR="6013" marT="6013" marB="0" anchor="ctr">
                    <a:lnL w="12700" cmpd="sng">
                      <a:noFill/>
                      <a:prstDash val="solid"/>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20</a:t>
                      </a:r>
                    </a:p>
                  </a:txBody>
                  <a:tcPr marL="6013" marR="6013" marT="6013" marB="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ACAAAGTCACATGGTTCACA</a:t>
                      </a:r>
                    </a:p>
                  </a:txBody>
                  <a:tcPr marL="6013" marR="6013" marT="6013" marB="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55.0</a:t>
                      </a:r>
                    </a:p>
                  </a:txBody>
                  <a:tcPr marL="6013" marR="6013" marT="6013" marB="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50%</a:t>
                      </a:r>
                    </a:p>
                  </a:txBody>
                  <a:tcPr marL="6013" marR="6013" marT="6013" marB="0" anchor="ctr">
                    <a:lnL>
                      <a:noFill/>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811618653"/>
                  </a:ext>
                </a:extLst>
              </a:tr>
              <a:tr h="0">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tc gridSpan="2">
                  <a:txBody>
                    <a:bodyPr/>
                    <a:lstStyle/>
                    <a:p>
                      <a:pPr algn="l" fontAlgn="ctr"/>
                      <a:r>
                        <a:rPr lang="en" sz="700" b="0" i="0" u="none" strike="noStrike" baseline="30000" dirty="0">
                          <a:solidFill>
                            <a:srgbClr val="000000"/>
                          </a:solidFill>
                          <a:effectLst/>
                          <a:latin typeface="Arial" panose="020B0604020202020204" pitchFamily="34" charset="0"/>
                          <a:ea typeface="游ゴシック" panose="020B0400000000000000" pitchFamily="34" charset="-128"/>
                        </a:rPr>
                        <a:t>32</a:t>
                      </a:r>
                      <a:r>
                        <a:rPr lang="en" sz="700" b="0" i="0" u="none" strike="noStrike" dirty="0">
                          <a:solidFill>
                            <a:srgbClr val="000000"/>
                          </a:solidFill>
                          <a:effectLst/>
                          <a:latin typeface="Arial" panose="020B0604020202020204" pitchFamily="34" charset="0"/>
                          <a:ea typeface="游ゴシック" panose="020B0400000000000000" pitchFamily="34" charset="-128"/>
                        </a:rPr>
                        <a:t>Wang et al., </a:t>
                      </a:r>
                      <a:r>
                        <a:rPr lang="en" sz="700" b="0" i="0" u="none" strike="noStrike" dirty="0" err="1">
                          <a:solidFill>
                            <a:srgbClr val="000000"/>
                          </a:solidFill>
                          <a:effectLst/>
                          <a:latin typeface="Arial" panose="020B0604020202020204" pitchFamily="34" charset="0"/>
                          <a:ea typeface="游ゴシック" panose="020B0400000000000000" pitchFamily="34" charset="-128"/>
                        </a:rPr>
                        <a:t>iScience</a:t>
                      </a:r>
                      <a:r>
                        <a:rPr lang="en" sz="700" b="0" i="0" u="none" strike="noStrike" dirty="0">
                          <a:solidFill>
                            <a:srgbClr val="000000"/>
                          </a:solidFill>
                          <a:effectLst/>
                          <a:latin typeface="Arial" panose="020B0604020202020204" pitchFamily="34" charset="0"/>
                          <a:ea typeface="游ゴシック" panose="020B0400000000000000" pitchFamily="34" charset="-128"/>
                        </a:rPr>
                        <a:t> 2019.</a:t>
                      </a:r>
                    </a:p>
                  </a:txBody>
                  <a:tcPr marL="101020" marR="101020" marT="50510" marB="50510" anchor="ctr">
                    <a:lnL>
                      <a:noFill/>
                    </a:lnL>
                    <a:lnR>
                      <a:noFill/>
                    </a:lnR>
                    <a:lnT w="6350" cap="flat" cmpd="sng" algn="ctr">
                      <a:solidFill>
                        <a:schemeClr val="tx1"/>
                      </a:solidFill>
                      <a:prstDash val="solid"/>
                      <a:round/>
                      <a:headEnd type="none" w="med" len="med"/>
                      <a:tailEnd type="none" w="med" len="med"/>
                    </a:lnT>
                    <a:lnB>
                      <a:noFill/>
                    </a:lnB>
                    <a:noFill/>
                  </a:tcPr>
                </a:tc>
                <a:tc h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w="6350" cap="flat" cmpd="sng" algn="ctr">
                      <a:solidFill>
                        <a:schemeClr val="tx1"/>
                      </a:solidFill>
                      <a:prstDash val="solid"/>
                      <a:round/>
                      <a:headEnd type="none" w="med" len="med"/>
                      <a:tailEnd type="none" w="med" len="med"/>
                    </a:lnT>
                    <a:lnB>
                      <a:noFill/>
                    </a:lnB>
                    <a:noFill/>
                  </a:tcPr>
                </a:tc>
                <a:extLst>
                  <a:ext uri="{0D108BD9-81ED-4DB2-BD59-A6C34878D82A}">
                    <a16:rowId xmlns:a16="http://schemas.microsoft.com/office/drawing/2014/main" val="807551275"/>
                  </a:ext>
                </a:extLst>
              </a:tr>
              <a:tr h="0">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tc gridSpan="2">
                  <a:txBody>
                    <a:bodyPr/>
                    <a:lstStyle/>
                    <a:p>
                      <a:pPr algn="l" fontAlgn="ctr"/>
                      <a:r>
                        <a:rPr lang="en" sz="700" b="0" i="0" u="none" strike="noStrike" baseline="30000" dirty="0">
                          <a:solidFill>
                            <a:srgbClr val="000000"/>
                          </a:solidFill>
                          <a:effectLst/>
                          <a:latin typeface="Arial" panose="020B0604020202020204" pitchFamily="34" charset="0"/>
                          <a:ea typeface="游ゴシック" panose="020B0400000000000000" pitchFamily="34" charset="-128"/>
                        </a:rPr>
                        <a:t>33</a:t>
                      </a:r>
                      <a:r>
                        <a:rPr lang="en" sz="700" b="0" i="0" u="none" strike="noStrike" dirty="0">
                          <a:solidFill>
                            <a:srgbClr val="000000"/>
                          </a:solidFill>
                          <a:effectLst/>
                          <a:latin typeface="Arial" panose="020B0604020202020204" pitchFamily="34" charset="0"/>
                          <a:ea typeface="游ゴシック" panose="020B0400000000000000" pitchFamily="34" charset="-128"/>
                        </a:rPr>
                        <a:t>Campbell et al., </a:t>
                      </a:r>
                      <a:r>
                        <a:rPr lang="en" sz="700" b="0" i="0" u="none" strike="noStrike" dirty="0" err="1">
                          <a:solidFill>
                            <a:srgbClr val="000000"/>
                          </a:solidFill>
                          <a:effectLst/>
                          <a:latin typeface="Arial" panose="020B0604020202020204" pitchFamily="34" charset="0"/>
                          <a:ea typeface="游ゴシック" panose="020B0400000000000000" pitchFamily="34" charset="-128"/>
                        </a:rPr>
                        <a:t>elife</a:t>
                      </a:r>
                      <a:r>
                        <a:rPr lang="en" sz="700" b="0" i="0" u="none" strike="noStrike" dirty="0">
                          <a:solidFill>
                            <a:srgbClr val="000000"/>
                          </a:solidFill>
                          <a:effectLst/>
                          <a:latin typeface="Arial" panose="020B0604020202020204" pitchFamily="34" charset="0"/>
                          <a:ea typeface="游ゴシック" panose="020B0400000000000000" pitchFamily="34" charset="-128"/>
                        </a:rPr>
                        <a:t> 2018.</a:t>
                      </a:r>
                    </a:p>
                  </a:txBody>
                  <a:tcPr marL="101020" marR="101020" marT="50510" marB="50510" anchor="ctr">
                    <a:lnL>
                      <a:noFill/>
                    </a:lnL>
                    <a:lnR>
                      <a:noFill/>
                    </a:lnR>
                    <a:lnT>
                      <a:noFill/>
                    </a:lnT>
                    <a:lnB>
                      <a:noFill/>
                    </a:lnB>
                    <a:noFill/>
                  </a:tcPr>
                </a:tc>
                <a:tc hMerge="1">
                  <a:txBody>
                    <a:bodyPr/>
                    <a:lstStyle/>
                    <a:p>
                      <a:endParaRPr kumimoji="1" lang="ja-JP" altLang="en-US"/>
                    </a:p>
                  </a:txBody>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tc>
                  <a:txBody>
                    <a:bodyPr/>
                    <a:lstStyle/>
                    <a:p>
                      <a:pPr algn="l" fontAlgn="ctr"/>
                      <a:r>
                        <a:rPr lang="ja-JP" altLang="en-US" sz="700" b="0" i="0" u="none" strike="noStrike">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tc>
                  <a:txBody>
                    <a:bodyPr/>
                    <a:lstStyle/>
                    <a:p>
                      <a:pPr algn="l" fontAlgn="ctr"/>
                      <a:r>
                        <a:rPr lang="ja-JP" altLang="en-US" sz="700" b="0" i="0" u="none" strike="noStrike" dirty="0">
                          <a:solidFill>
                            <a:srgbClr val="000000"/>
                          </a:solidFill>
                          <a:effectLst/>
                          <a:latin typeface="Arial" panose="020B0604020202020204" pitchFamily="34" charset="0"/>
                          <a:ea typeface="游ゴシック" panose="020B0400000000000000" pitchFamily="34" charset="-128"/>
                        </a:rPr>
                        <a:t>　</a:t>
                      </a:r>
                    </a:p>
                  </a:txBody>
                  <a:tcPr marL="6013" marR="6013" marT="6013" marB="0" anchor="ctr">
                    <a:lnL>
                      <a:noFill/>
                    </a:lnL>
                    <a:lnR>
                      <a:noFill/>
                    </a:lnR>
                    <a:lnT>
                      <a:noFill/>
                    </a:lnT>
                    <a:lnB>
                      <a:noFill/>
                    </a:lnB>
                    <a:noFill/>
                  </a:tcPr>
                </a:tc>
                <a:extLst>
                  <a:ext uri="{0D108BD9-81ED-4DB2-BD59-A6C34878D82A}">
                    <a16:rowId xmlns:a16="http://schemas.microsoft.com/office/drawing/2014/main" val="2354265846"/>
                  </a:ext>
                </a:extLst>
              </a:tr>
            </a:tbl>
          </a:graphicData>
        </a:graphic>
      </p:graphicFrame>
      <p:sp>
        <p:nvSpPr>
          <p:cNvPr id="4" name="テキスト ボックス 3">
            <a:extLst>
              <a:ext uri="{FF2B5EF4-FFF2-40B4-BE49-F238E27FC236}">
                <a16:creationId xmlns:a16="http://schemas.microsoft.com/office/drawing/2014/main" id="{E6B79434-339F-CCB1-E071-4861325D1F4D}"/>
              </a:ext>
            </a:extLst>
          </p:cNvPr>
          <p:cNvSpPr txBox="1"/>
          <p:nvPr/>
        </p:nvSpPr>
        <p:spPr>
          <a:xfrm>
            <a:off x="0" y="0"/>
            <a:ext cx="3702424"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Table S1</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0408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26B7F913-16E8-5530-C4FA-E3A63F3D777B}"/>
              </a:ext>
            </a:extLst>
          </p:cNvPr>
          <p:cNvGraphicFramePr>
            <a:graphicFrameLocks noGrp="1"/>
          </p:cNvGraphicFramePr>
          <p:nvPr>
            <p:extLst>
              <p:ext uri="{D42A27DB-BD31-4B8C-83A1-F6EECF244321}">
                <p14:modId xmlns:p14="http://schemas.microsoft.com/office/powerpoint/2010/main" val="644569469"/>
              </p:ext>
            </p:extLst>
          </p:nvPr>
        </p:nvGraphicFramePr>
        <p:xfrm>
          <a:off x="321761" y="477311"/>
          <a:ext cx="5024092" cy="8072714"/>
        </p:xfrm>
        <a:graphic>
          <a:graphicData uri="http://schemas.openxmlformats.org/drawingml/2006/table">
            <a:tbl>
              <a:tblPr/>
              <a:tblGrid>
                <a:gridCol w="1275743">
                  <a:extLst>
                    <a:ext uri="{9D8B030D-6E8A-4147-A177-3AD203B41FA5}">
                      <a16:colId xmlns:a16="http://schemas.microsoft.com/office/drawing/2014/main" val="1026439010"/>
                    </a:ext>
                  </a:extLst>
                </a:gridCol>
                <a:gridCol w="681168">
                  <a:extLst>
                    <a:ext uri="{9D8B030D-6E8A-4147-A177-3AD203B41FA5}">
                      <a16:colId xmlns:a16="http://schemas.microsoft.com/office/drawing/2014/main" val="4208197639"/>
                    </a:ext>
                  </a:extLst>
                </a:gridCol>
                <a:gridCol w="681168">
                  <a:extLst>
                    <a:ext uri="{9D8B030D-6E8A-4147-A177-3AD203B41FA5}">
                      <a16:colId xmlns:a16="http://schemas.microsoft.com/office/drawing/2014/main" val="286069939"/>
                    </a:ext>
                  </a:extLst>
                </a:gridCol>
                <a:gridCol w="224785">
                  <a:extLst>
                    <a:ext uri="{9D8B030D-6E8A-4147-A177-3AD203B41FA5}">
                      <a16:colId xmlns:a16="http://schemas.microsoft.com/office/drawing/2014/main" val="1140526209"/>
                    </a:ext>
                  </a:extLst>
                </a:gridCol>
                <a:gridCol w="798892">
                  <a:extLst>
                    <a:ext uri="{9D8B030D-6E8A-4147-A177-3AD203B41FA5}">
                      <a16:colId xmlns:a16="http://schemas.microsoft.com/office/drawing/2014/main" val="286769962"/>
                    </a:ext>
                  </a:extLst>
                </a:gridCol>
                <a:gridCol w="681168">
                  <a:extLst>
                    <a:ext uri="{9D8B030D-6E8A-4147-A177-3AD203B41FA5}">
                      <a16:colId xmlns:a16="http://schemas.microsoft.com/office/drawing/2014/main" val="681414619"/>
                    </a:ext>
                  </a:extLst>
                </a:gridCol>
                <a:gridCol w="681168">
                  <a:extLst>
                    <a:ext uri="{9D8B030D-6E8A-4147-A177-3AD203B41FA5}">
                      <a16:colId xmlns:a16="http://schemas.microsoft.com/office/drawing/2014/main" val="1933964396"/>
                    </a:ext>
                  </a:extLst>
                </a:gridCol>
              </a:tblGrid>
              <a:tr h="127151">
                <a:tc>
                  <a:txBody>
                    <a:bodyPr/>
                    <a:lstStyle/>
                    <a:p>
                      <a:pPr algn="l" fontAlgn="ctr"/>
                      <a:r>
                        <a:rPr lang="en" sz="800" b="1" i="0" u="none" strike="noStrike" dirty="0">
                          <a:solidFill>
                            <a:srgbClr val="000000"/>
                          </a:solidFill>
                          <a:effectLst/>
                          <a:latin typeface="Arial" panose="020B0604020202020204" pitchFamily="34" charset="0"/>
                          <a:ea typeface="游ゴシック" panose="020B0400000000000000" pitchFamily="34" charset="-128"/>
                        </a:rPr>
                        <a:t>Supplementary Table S2</a:t>
                      </a:r>
                    </a:p>
                  </a:txBody>
                  <a:tcPr marL="0" marR="61305" marT="0" marB="0" anchor="ctr">
                    <a:lnL>
                      <a:noFill/>
                    </a:lnL>
                    <a:lnR>
                      <a:noFill/>
                    </a:lnR>
                    <a:lnT>
                      <a:noFill/>
                    </a:lnT>
                    <a:lnB>
                      <a:noFill/>
                    </a:lnB>
                    <a:solidFill>
                      <a:srgbClr val="FFFFFF"/>
                    </a:solidFill>
                  </a:tcPr>
                </a:tc>
                <a:tc gridSpan="4">
                  <a:txBody>
                    <a:bodyPr/>
                    <a:lstStyle/>
                    <a:p>
                      <a:pPr algn="l" fontAlgn="ctr"/>
                      <a:r>
                        <a:rPr lang="en" sz="800" b="1" i="0" u="none" strike="noStrike" dirty="0">
                          <a:solidFill>
                            <a:srgbClr val="000000"/>
                          </a:solidFill>
                          <a:effectLst/>
                          <a:latin typeface="Arial" panose="020B0604020202020204" pitchFamily="34" charset="0"/>
                          <a:ea typeface="游ゴシック" panose="020B0400000000000000" pitchFamily="34" charset="-128"/>
                        </a:rPr>
                        <a:t>PCR cycling conditions used for genomic PCR and reverse transcription (RT)-PCR analyses.</a:t>
                      </a:r>
                    </a:p>
                  </a:txBody>
                  <a:tcPr marL="0" marR="0" marT="0" marB="0" anchor="ctr">
                    <a:lnL>
                      <a:noFill/>
                    </a:lnL>
                    <a:lnR>
                      <a:noFill/>
                    </a:lnR>
                    <a:lnT>
                      <a:noFill/>
                    </a:lnT>
                    <a:lnB>
                      <a:noFill/>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800" b="1"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1"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623885784"/>
                  </a:ext>
                </a:extLst>
              </a:tr>
              <a:tr h="127151">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dirty="0">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555766737"/>
                  </a:ext>
                </a:extLst>
              </a:tr>
              <a:tr h="127151">
                <a:tc gridSpan="2">
                  <a:txBody>
                    <a:bodyPr/>
                    <a:lstStyle/>
                    <a:p>
                      <a:pPr algn="ctr" fontAlgn="ctr"/>
                      <a:r>
                        <a:rPr lang="en" sz="800" b="0" i="0" u="none" strike="noStrike" dirty="0">
                          <a:solidFill>
                            <a:srgbClr val="000000"/>
                          </a:solidFill>
                          <a:effectLst/>
                          <a:latin typeface="Arial" panose="020B0604020202020204" pitchFamily="34" charset="0"/>
                          <a:ea typeface="游ゴシック" panose="020B0400000000000000" pitchFamily="34" charset="-128"/>
                        </a:rPr>
                        <a:t>Genome-PCR HLA short (KOD FX)</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gridSpan="2">
                  <a:txBody>
                    <a:bodyPr/>
                    <a:lstStyle/>
                    <a:p>
                      <a:pPr algn="ctr" fontAlgn="ctr"/>
                      <a:r>
                        <a:rPr lang="en" sz="800" b="0" i="0" u="none" strike="noStrike" dirty="0">
                          <a:solidFill>
                            <a:srgbClr val="000000"/>
                          </a:solidFill>
                          <a:effectLst/>
                          <a:latin typeface="Arial" panose="020B0604020202020204" pitchFamily="34" charset="0"/>
                          <a:ea typeface="游ゴシック" panose="020B0400000000000000" pitchFamily="34" charset="-128"/>
                        </a:rPr>
                        <a:t>Genome-PCR Furin (Ex Taq)</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55662787"/>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94</a:t>
                      </a:r>
                      <a:r>
                        <a:rPr lang="ja-JP" altLang="en-US" sz="800" b="0" i="0" u="none" strike="noStrike" dirty="0">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dirty="0">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2min</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94</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2min</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59181640"/>
                  </a:ext>
                </a:extLst>
              </a:tr>
              <a:tr h="127151">
                <a:tc>
                  <a:txBody>
                    <a:bodyPr/>
                    <a:lstStyle/>
                    <a:p>
                      <a:pPr algn="l" fontAlgn="ctr"/>
                      <a:r>
                        <a:rPr lang="ja-JP" altLang="en-US" sz="800" b="0" i="0" u="none" strike="noStrike" dirty="0">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139259265"/>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10sec</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rowSpan="2">
                  <a:txBody>
                    <a:bodyPr/>
                    <a:lstStyle/>
                    <a:p>
                      <a:pPr algn="r" fontAlgn="ctr"/>
                      <a:r>
                        <a:rPr lang="en" sz="800" b="0" i="0" u="none" strike="noStrike">
                          <a:solidFill>
                            <a:srgbClr val="000000"/>
                          </a:solidFill>
                          <a:effectLst/>
                          <a:latin typeface="Arial" panose="020B0604020202020204" pitchFamily="34" charset="0"/>
                          <a:ea typeface="游ゴシック" panose="020B0400000000000000" pitchFamily="34" charset="-128"/>
                        </a:rPr>
                        <a:t>x35</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94</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10sec</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825995926"/>
                  </a:ext>
                </a:extLst>
              </a:tr>
              <a:tr h="163480">
                <a:tc>
                  <a:txBody>
                    <a:bodyPr/>
                    <a:lstStyle/>
                    <a:p>
                      <a:pPr algn="r" fontAlgn="ctr"/>
                      <a:r>
                        <a:rPr lang="en" sz="800" b="0" i="0" u="none" strike="noStrike" dirty="0">
                          <a:solidFill>
                            <a:srgbClr val="000000"/>
                          </a:solidFill>
                          <a:effectLst/>
                          <a:latin typeface="Arial" panose="020B0604020202020204" pitchFamily="34" charset="0"/>
                          <a:ea typeface="游ゴシック" panose="020B0400000000000000" pitchFamily="34" charset="-128"/>
                        </a:rPr>
                        <a:t>x35</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62</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15sec</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vMerge="1">
                  <a:txBody>
                    <a:bodyPr/>
                    <a:lstStyle/>
                    <a:p>
                      <a:endParaRPr kumimoji="1" lang="ja-JP" altLang="en-US"/>
                    </a:p>
                  </a:txBody>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68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5min</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474172201"/>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68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40sec</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915449277"/>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72</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7min</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248732223"/>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68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5min</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10</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59228351"/>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10</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244235441"/>
                  </a:ext>
                </a:extLst>
              </a:tr>
              <a:tr h="127151">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072770802"/>
                  </a:ext>
                </a:extLst>
              </a:tr>
              <a:tr h="127151">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636820416"/>
                  </a:ext>
                </a:extLst>
              </a:tr>
              <a:tr h="127151">
                <a:tc gridSpan="2">
                  <a:txBody>
                    <a:bodyPr/>
                    <a:lstStyle/>
                    <a:p>
                      <a:pPr algn="ctr" fontAlgn="ctr"/>
                      <a:r>
                        <a:rPr lang="en" sz="800" b="0" i="0" u="none" strike="noStrike">
                          <a:solidFill>
                            <a:srgbClr val="000000"/>
                          </a:solidFill>
                          <a:effectLst/>
                          <a:latin typeface="Arial" panose="020B0604020202020204" pitchFamily="34" charset="0"/>
                          <a:ea typeface="游ゴシック" panose="020B0400000000000000" pitchFamily="34" charset="-128"/>
                        </a:rPr>
                        <a:t>Genome-PCR HLA long (KOD FX)</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gridSpan="2">
                  <a:txBody>
                    <a:bodyPr/>
                    <a:lstStyle/>
                    <a:p>
                      <a:pPr algn="ctr" fontAlgn="ctr"/>
                      <a:r>
                        <a:rPr lang="en" sz="800" b="0" i="0" u="none" strike="noStrike">
                          <a:solidFill>
                            <a:srgbClr val="000000"/>
                          </a:solidFill>
                          <a:effectLst/>
                          <a:latin typeface="Arial" panose="020B0604020202020204" pitchFamily="34" charset="0"/>
                          <a:ea typeface="游ゴシック" panose="020B0400000000000000" pitchFamily="34" charset="-128"/>
                        </a:rPr>
                        <a:t>RT-PCR (KOD One)</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52851788"/>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94</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2min</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98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游ゴシック" panose="020B0400000000000000" pitchFamily="34" charset="-128"/>
                        </a:rPr>
                        <a:t>2min</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300535386"/>
                  </a:ext>
                </a:extLst>
              </a:tr>
              <a:tr h="127151">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60332590"/>
                  </a:ext>
                </a:extLst>
              </a:tr>
              <a:tr h="163480">
                <a:tc rowSpan="2">
                  <a:txBody>
                    <a:bodyPr/>
                    <a:lstStyle/>
                    <a:p>
                      <a:pPr algn="r" fontAlgn="ctr"/>
                      <a:r>
                        <a:rPr lang="en" sz="800" b="0" i="0" u="none" strike="noStrike" dirty="0">
                          <a:solidFill>
                            <a:srgbClr val="000000"/>
                          </a:solidFill>
                          <a:effectLst/>
                          <a:latin typeface="Arial" panose="020B0604020202020204" pitchFamily="34" charset="0"/>
                          <a:ea typeface="游ゴシック" panose="020B0400000000000000" pitchFamily="34" charset="-128"/>
                        </a:rPr>
                        <a:t>x5</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10sec</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10sec</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9445938"/>
                  </a:ext>
                </a:extLst>
              </a:tr>
              <a:tr h="163480">
                <a:tc vMerge="1">
                  <a:txBody>
                    <a:bodyPr/>
                    <a:lstStyle/>
                    <a:p>
                      <a:endParaRPr kumimoji="1" lang="ja-JP" altLang="en-US"/>
                    </a:p>
                  </a:txBody>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74</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1kb/min</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r" fontAlgn="ctr"/>
                      <a:r>
                        <a:rPr lang="en" sz="800" b="0" i="0" u="none" strike="noStrike" dirty="0">
                          <a:solidFill>
                            <a:srgbClr val="000000"/>
                          </a:solidFill>
                          <a:effectLst/>
                          <a:latin typeface="Arial" panose="020B0604020202020204" pitchFamily="34" charset="0"/>
                          <a:ea typeface="游ゴシック" panose="020B0400000000000000" pitchFamily="34" charset="-128"/>
                        </a:rPr>
                        <a:t>x30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60</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游ゴシック" panose="020B0400000000000000" pitchFamily="34" charset="-128"/>
                        </a:rPr>
                        <a:t>5sec</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526652798"/>
                  </a:ext>
                </a:extLst>
              </a:tr>
              <a:tr h="163480">
                <a:tc>
                  <a:txBody>
                    <a:bodyPr/>
                    <a:lstStyle/>
                    <a:p>
                      <a:pPr algn="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68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游ゴシック" panose="020B0400000000000000" pitchFamily="34" charset="-128"/>
                        </a:rPr>
                        <a:t>5sec</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94151771"/>
                  </a:ext>
                </a:extLst>
              </a:tr>
              <a:tr h="163480">
                <a:tc rowSpan="2">
                  <a:txBody>
                    <a:bodyPr/>
                    <a:lstStyle/>
                    <a:p>
                      <a:pPr algn="r" fontAlgn="ctr"/>
                      <a:r>
                        <a:rPr lang="en" sz="800" b="0" i="0" u="none" strike="noStrike" dirty="0">
                          <a:solidFill>
                            <a:srgbClr val="000000"/>
                          </a:solidFill>
                          <a:effectLst/>
                          <a:latin typeface="Arial" panose="020B0604020202020204" pitchFamily="34" charset="0"/>
                          <a:ea typeface="游ゴシック" panose="020B0400000000000000" pitchFamily="34" charset="-128"/>
                        </a:rPr>
                        <a:t>x5</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10sec</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70981164"/>
                  </a:ext>
                </a:extLst>
              </a:tr>
              <a:tr h="163480">
                <a:tc vMerge="1">
                  <a:txBody>
                    <a:bodyPr/>
                    <a:lstStyle/>
                    <a:p>
                      <a:endParaRPr kumimoji="1" lang="ja-JP" altLang="en-US"/>
                    </a:p>
                  </a:txBody>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72</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1kb/min</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68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5min</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844818211"/>
                  </a:ext>
                </a:extLst>
              </a:tr>
              <a:tr h="163480">
                <a:tc>
                  <a:txBody>
                    <a:bodyPr/>
                    <a:lstStyle/>
                    <a:p>
                      <a:pPr algn="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10</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60834756"/>
                  </a:ext>
                </a:extLst>
              </a:tr>
              <a:tr h="163480">
                <a:tc rowSpan="2">
                  <a:txBody>
                    <a:bodyPr/>
                    <a:lstStyle/>
                    <a:p>
                      <a:pPr algn="r" fontAlgn="ctr"/>
                      <a:r>
                        <a:rPr lang="en" sz="800" b="0" i="0" u="none" strike="noStrike" dirty="0">
                          <a:solidFill>
                            <a:srgbClr val="000000"/>
                          </a:solidFill>
                          <a:effectLst/>
                          <a:latin typeface="Arial" panose="020B0604020202020204" pitchFamily="34" charset="0"/>
                          <a:ea typeface="游ゴシック" panose="020B0400000000000000" pitchFamily="34" charset="-128"/>
                        </a:rPr>
                        <a:t>x5</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10sec</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130877781"/>
                  </a:ext>
                </a:extLst>
              </a:tr>
              <a:tr h="163480">
                <a:tc vMerge="1">
                  <a:txBody>
                    <a:bodyPr/>
                    <a:lstStyle/>
                    <a:p>
                      <a:endParaRPr kumimoji="1" lang="ja-JP" altLang="en-US"/>
                    </a:p>
                  </a:txBody>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70</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1kb/min</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24054304"/>
                  </a:ext>
                </a:extLst>
              </a:tr>
              <a:tr h="127151">
                <a:tc>
                  <a:txBody>
                    <a:bodyPr/>
                    <a:lstStyle/>
                    <a:p>
                      <a:pPr algn="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450244896"/>
                  </a:ext>
                </a:extLst>
              </a:tr>
              <a:tr h="163480">
                <a:tc rowSpan="2">
                  <a:txBody>
                    <a:bodyPr/>
                    <a:lstStyle/>
                    <a:p>
                      <a:pPr algn="r" fontAlgn="ctr"/>
                      <a:r>
                        <a:rPr lang="en" sz="800" b="0" i="0" u="none" strike="noStrike">
                          <a:solidFill>
                            <a:srgbClr val="000000"/>
                          </a:solidFill>
                          <a:effectLst/>
                          <a:latin typeface="Arial" panose="020B0604020202020204" pitchFamily="34" charset="0"/>
                          <a:ea typeface="游ゴシック" panose="020B0400000000000000" pitchFamily="34" charset="-128"/>
                        </a:rPr>
                        <a:t>x20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10sec</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140764945"/>
                  </a:ext>
                </a:extLst>
              </a:tr>
              <a:tr h="163480">
                <a:tc vMerge="1">
                  <a:txBody>
                    <a:bodyPr/>
                    <a:lstStyle/>
                    <a:p>
                      <a:endParaRPr kumimoji="1" lang="ja-JP" altLang="en-US"/>
                    </a:p>
                  </a:txBody>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68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1kb/min</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266730151"/>
                  </a:ext>
                </a:extLst>
              </a:tr>
              <a:tr h="127151">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740634539"/>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68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5min</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476460780"/>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10</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836892319"/>
                  </a:ext>
                </a:extLst>
              </a:tr>
              <a:tr h="127151">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39547825"/>
                  </a:ext>
                </a:extLst>
              </a:tr>
              <a:tr h="127151">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99702637"/>
                  </a:ext>
                </a:extLst>
              </a:tr>
              <a:tr h="127151">
                <a:tc gridSpan="2">
                  <a:txBody>
                    <a:bodyPr/>
                    <a:lstStyle/>
                    <a:p>
                      <a:pPr algn="ctr" fontAlgn="ctr"/>
                      <a:r>
                        <a:rPr lang="en" sz="800" b="0" i="0" u="none" strike="noStrike" dirty="0">
                          <a:solidFill>
                            <a:srgbClr val="000000"/>
                          </a:solidFill>
                          <a:effectLst/>
                          <a:latin typeface="Arial" panose="020B0604020202020204" pitchFamily="34" charset="0"/>
                          <a:ea typeface="游ゴシック" panose="020B0400000000000000" pitchFamily="34" charset="-128"/>
                        </a:rPr>
                        <a:t>Genome-PCR HPRT-junction (LA Taq)</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792225180"/>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1min</a:t>
                      </a:r>
                    </a:p>
                  </a:txBody>
                  <a:tcPr marL="0" marR="0" marT="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860434560"/>
                  </a:ext>
                </a:extLst>
              </a:tr>
              <a:tr h="127151">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924338963"/>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94</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10sec</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875562188"/>
                  </a:ext>
                </a:extLst>
              </a:tr>
              <a:tr h="163480">
                <a:tc>
                  <a:txBody>
                    <a:bodyPr/>
                    <a:lstStyle/>
                    <a:p>
                      <a:pPr algn="r" fontAlgn="ctr"/>
                      <a:r>
                        <a:rPr lang="en" sz="800" b="0" i="0" u="none" strike="noStrike" dirty="0">
                          <a:solidFill>
                            <a:srgbClr val="000000"/>
                          </a:solidFill>
                          <a:effectLst/>
                          <a:latin typeface="Arial" panose="020B0604020202020204" pitchFamily="34" charset="0"/>
                          <a:ea typeface="游ゴシック" panose="020B0400000000000000" pitchFamily="34" charset="-128"/>
                        </a:rPr>
                        <a:t>x30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60</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30sec</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610702431"/>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72</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3min</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967211053"/>
                  </a:ext>
                </a:extLst>
              </a:tr>
              <a:tr h="127151">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823707124"/>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72</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游ゴシック" panose="020B0400000000000000" pitchFamily="34" charset="-128"/>
                        </a:rPr>
                        <a:t>10min</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12946378"/>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10</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612829623"/>
                  </a:ext>
                </a:extLst>
              </a:tr>
              <a:tr h="163480">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468798695"/>
                  </a:ext>
                </a:extLst>
              </a:tr>
              <a:tr h="163480">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940350381"/>
                  </a:ext>
                </a:extLst>
              </a:tr>
              <a:tr h="163480">
                <a:tc gridSpan="2">
                  <a:txBody>
                    <a:bodyPr/>
                    <a:lstStyle/>
                    <a:p>
                      <a:pPr algn="ctr" fontAlgn="ctr"/>
                      <a:r>
                        <a:rPr lang="en" sz="800" b="0" i="0" u="none" strike="noStrike" dirty="0">
                          <a:solidFill>
                            <a:srgbClr val="000000"/>
                          </a:solidFill>
                          <a:effectLst/>
                          <a:latin typeface="Arial" panose="020B0604020202020204" pitchFamily="34" charset="0"/>
                          <a:ea typeface="游ゴシック" panose="020B0400000000000000" pitchFamily="34" charset="-128"/>
                        </a:rPr>
                        <a:t>Genome-PCR BAC modification (LA Taq)</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hMerge="1">
                  <a:txBody>
                    <a:bodyPr/>
                    <a:lstStyle/>
                    <a:p>
                      <a:endParaRPr kumimoji="1" lang="ja-JP" altLang="en-US"/>
                    </a:p>
                  </a:txBody>
                  <a:tcP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781200182"/>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98</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1min</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503607075"/>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676826320"/>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w="12700" cap="flat" cmpd="sng" algn="ctr">
                      <a:solidFill>
                        <a:schemeClr val="tx1"/>
                      </a:solidFill>
                      <a:prstDash val="solid"/>
                      <a:round/>
                      <a:headEnd type="none" w="med" len="med"/>
                      <a:tailEnd type="none" w="med" len="med"/>
                    </a:lnR>
                    <a:lnT>
                      <a:noFill/>
                    </a:lnT>
                    <a:lnB w="6350" cap="flat" cmpd="sng" algn="ctr">
                      <a:noFill/>
                      <a:prstDash val="solid"/>
                      <a:round/>
                      <a:headEnd type="none" w="med" len="med"/>
                      <a:tailEnd type="none" w="med" len="med"/>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94</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12700" cap="flat" cmpd="sng" algn="ctr">
                      <a:solidFill>
                        <a:schemeClr val="tx1"/>
                      </a:solidFill>
                      <a:prstDash val="solid"/>
                      <a:round/>
                      <a:headEnd type="none" w="med" len="med"/>
                      <a:tailEnd type="none" w="med" len="med"/>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10sec</a:t>
                      </a: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72697302"/>
                  </a:ext>
                </a:extLst>
              </a:tr>
              <a:tr h="163480">
                <a:tc>
                  <a:txBody>
                    <a:bodyPr/>
                    <a:lstStyle/>
                    <a:p>
                      <a:pPr algn="r" fontAlgn="ctr"/>
                      <a:r>
                        <a:rPr lang="en" sz="800" b="0" i="0" u="none" strike="noStrike" dirty="0">
                          <a:solidFill>
                            <a:srgbClr val="000000"/>
                          </a:solidFill>
                          <a:effectLst/>
                          <a:latin typeface="Arial" panose="020B0604020202020204" pitchFamily="34" charset="0"/>
                          <a:ea typeface="游ゴシック" panose="020B0400000000000000" pitchFamily="34" charset="-128"/>
                        </a:rPr>
                        <a:t>x30</a:t>
                      </a:r>
                    </a:p>
                  </a:txBody>
                  <a:tcPr marL="0" marR="0" marT="0" marB="0" anchor="ctr">
                    <a:lnL>
                      <a:noFill/>
                    </a:lnL>
                    <a:lnR w="12700" cap="flat" cmpd="sng" algn="ctr">
                      <a:solidFill>
                        <a:schemeClr val="tx1"/>
                      </a:solidFill>
                      <a:prstDash val="solid"/>
                      <a:round/>
                      <a:headEnd type="none" w="med" len="med"/>
                      <a:tailEnd type="none" w="med" len="med"/>
                    </a:lnR>
                    <a:lnT>
                      <a:noFill/>
                    </a:lnT>
                    <a:lnB w="6350" cap="flat" cmpd="sng" algn="ctr">
                      <a:noFill/>
                      <a:prstDash val="solid"/>
                      <a:round/>
                      <a:headEnd type="none" w="med" len="med"/>
                      <a:tailEnd type="none" w="med" len="med"/>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55</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12700" cap="flat" cmpd="sng" algn="ctr">
                      <a:solidFill>
                        <a:schemeClr val="tx1"/>
                      </a:solidFill>
                      <a:prstDash val="solid"/>
                      <a:round/>
                      <a:headEnd type="none" w="med" len="med"/>
                      <a:tailEnd type="none" w="med" len="med"/>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r>
                        <a:rPr lang="en" sz="800" b="0" i="0" u="none" strike="noStrike">
                          <a:solidFill>
                            <a:srgbClr val="000000"/>
                          </a:solidFill>
                          <a:effectLst/>
                          <a:latin typeface="Arial" panose="020B0604020202020204" pitchFamily="34" charset="0"/>
                          <a:ea typeface="游ゴシック" panose="020B0400000000000000" pitchFamily="34" charset="-128"/>
                        </a:rPr>
                        <a:t>30sec</a:t>
                      </a: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536673193"/>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w="12700" cap="flat" cmpd="sng" algn="ctr">
                      <a:solidFill>
                        <a:schemeClr val="tx1"/>
                      </a:solidFill>
                      <a:prstDash val="solid"/>
                      <a:round/>
                      <a:headEnd type="none" w="med" len="med"/>
                      <a:tailEnd type="none" w="med" len="med"/>
                    </a:lnR>
                    <a:lnT>
                      <a:noFill/>
                    </a:lnT>
                    <a:lnB w="6350" cap="flat" cmpd="sng" algn="ctr">
                      <a:noFill/>
                      <a:prstDash val="solid"/>
                      <a:round/>
                      <a:headEnd type="none" w="med" len="med"/>
                      <a:tailEnd type="none" w="med" len="med"/>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72</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w="12700" cap="flat" cmpd="sng" algn="ctr">
                      <a:solidFill>
                        <a:schemeClr val="tx1"/>
                      </a:solidFill>
                      <a:prstDash val="solid"/>
                      <a:round/>
                      <a:headEnd type="none" w="med" len="med"/>
                      <a:tailEnd type="none" w="med" len="med"/>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游ゴシック" panose="020B0400000000000000" pitchFamily="34" charset="-128"/>
                        </a:rPr>
                        <a:t>90sec</a:t>
                      </a: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380405751"/>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ctr"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endParaRPr lang="ja-JP" altLang="en-US" sz="900" b="0" i="0" u="none" strike="noStrike">
                        <a:solidFill>
                          <a:srgbClr val="000000"/>
                        </a:solidFill>
                        <a:effectLst/>
                        <a:latin typeface="游ゴシック" panose="020B0400000000000000" pitchFamily="34" charset="-128"/>
                        <a:ea typeface="游ゴシック" panose="020B0400000000000000" pitchFamily="34" charset="-128"/>
                      </a:endParaRPr>
                    </a:p>
                  </a:txBody>
                  <a:tcPr marL="0" marR="0" marT="0" marB="0">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342243215"/>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72</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r>
                        <a:rPr lang="en" sz="800" b="0" i="0" u="none" strike="noStrike" dirty="0">
                          <a:solidFill>
                            <a:srgbClr val="000000"/>
                          </a:solidFill>
                          <a:effectLst/>
                          <a:latin typeface="Arial" panose="020B0604020202020204" pitchFamily="34" charset="0"/>
                          <a:ea typeface="游ゴシック" panose="020B0400000000000000" pitchFamily="34" charset="-128"/>
                        </a:rPr>
                        <a:t>10min</a:t>
                      </a:r>
                    </a:p>
                  </a:txBody>
                  <a:tcPr marL="0" marR="0" marT="0" marB="0" anchor="ctr">
                    <a:lnL>
                      <a:noFill/>
                    </a:lnL>
                    <a:lnR>
                      <a:noFill/>
                    </a:lnR>
                    <a:lnT>
                      <a:noFill/>
                    </a:lnT>
                    <a:lnB w="6350" cap="flat" cmpd="sng" algn="ctr">
                      <a:no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038404413"/>
                  </a:ext>
                </a:extLst>
              </a:tr>
              <a:tr h="163480">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10</a:t>
                      </a:r>
                      <a:r>
                        <a:rPr lang="ja-JP" altLang="en-US" sz="800" b="0" i="0" u="none" strike="noStrike">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r>
                        <a:rPr lang="ja-JP" altLang="en-US" sz="800" b="0" i="0" u="none" strike="noStrike" dirty="0">
                          <a:solidFill>
                            <a:srgbClr val="000000"/>
                          </a:solidFill>
                          <a:effectLst/>
                          <a:latin typeface="游ゴシック" panose="020B0400000000000000" pitchFamily="34" charset="-128"/>
                          <a:ea typeface="游ゴシック" panose="020B0400000000000000" pitchFamily="34" charset="-128"/>
                        </a:rPr>
                        <a:t>∞</a:t>
                      </a:r>
                      <a:endParaRPr lang="ja-JP" altLang="en-US" sz="800" b="0" i="0" u="none" strike="noStrike" dirty="0">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w="12700" cap="flat" cmpd="sng" algn="ctr">
                      <a:solidFill>
                        <a:schemeClr val="tx1"/>
                      </a:solidFill>
                      <a:prstDash val="solid"/>
                      <a:round/>
                      <a:headEnd type="none" w="med" len="med"/>
                      <a:tailEnd type="none" w="med" len="med"/>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ctr" fontAlgn="ctr"/>
                      <a:endParaRPr lang="ja-JP" altLang="en-US" sz="800" b="0" i="0" u="none" strike="noStrike">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tc>
                  <a:txBody>
                    <a:bodyPr/>
                    <a:lstStyle/>
                    <a:p>
                      <a:pPr algn="l" fontAlgn="ctr"/>
                      <a:endParaRPr lang="ja-JP" altLang="en-US" sz="800" b="0" i="0" u="none" strike="noStrike" dirty="0">
                        <a:solidFill>
                          <a:srgbClr val="000000"/>
                        </a:solidFill>
                        <a:effectLst/>
                        <a:latin typeface="Arial" panose="020B0604020202020204" pitchFamily="34" charset="0"/>
                        <a:ea typeface="游ゴシック" panose="020B0400000000000000" pitchFamily="34" charset="-128"/>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672049843"/>
                  </a:ext>
                </a:extLst>
              </a:tr>
            </a:tbl>
          </a:graphicData>
        </a:graphic>
      </p:graphicFrame>
      <p:grpSp>
        <p:nvGrpSpPr>
          <p:cNvPr id="21" name="グループ化 20">
            <a:extLst>
              <a:ext uri="{FF2B5EF4-FFF2-40B4-BE49-F238E27FC236}">
                <a16:creationId xmlns:a16="http://schemas.microsoft.com/office/drawing/2014/main" id="{4FC7DF4B-1760-8A8D-FFBA-54AB51240F80}"/>
              </a:ext>
            </a:extLst>
          </p:cNvPr>
          <p:cNvGrpSpPr/>
          <p:nvPr/>
        </p:nvGrpSpPr>
        <p:grpSpPr>
          <a:xfrm>
            <a:off x="1929539" y="1137577"/>
            <a:ext cx="2399700" cy="7069986"/>
            <a:chOff x="1788095" y="1240749"/>
            <a:chExt cx="2490791" cy="7069986"/>
          </a:xfrm>
        </p:grpSpPr>
        <p:cxnSp>
          <p:nvCxnSpPr>
            <p:cNvPr id="4" name="直線矢印コネクタ 3">
              <a:extLst>
                <a:ext uri="{FF2B5EF4-FFF2-40B4-BE49-F238E27FC236}">
                  <a16:creationId xmlns:a16="http://schemas.microsoft.com/office/drawing/2014/main" id="{ADFFE511-4C2F-B345-8880-96536CE0B2BA}"/>
                </a:ext>
              </a:extLst>
            </p:cNvPr>
            <p:cNvCxnSpPr/>
            <p:nvPr/>
          </p:nvCxnSpPr>
          <p:spPr>
            <a:xfrm>
              <a:off x="1788095" y="1245944"/>
              <a:ext cx="0" cy="128335"/>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44902FBA-CD06-EC4C-AE8B-307DC10D3DBB}"/>
                </a:ext>
              </a:extLst>
            </p:cNvPr>
            <p:cNvCxnSpPr/>
            <p:nvPr/>
          </p:nvCxnSpPr>
          <p:spPr>
            <a:xfrm>
              <a:off x="1788095" y="1878450"/>
              <a:ext cx="0" cy="119168"/>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5240BF05-E464-654E-A3FB-93CBC65E2F8A}"/>
                </a:ext>
              </a:extLst>
            </p:cNvPr>
            <p:cNvCxnSpPr/>
            <p:nvPr/>
          </p:nvCxnSpPr>
          <p:spPr>
            <a:xfrm>
              <a:off x="1788095" y="3352688"/>
              <a:ext cx="0" cy="128335"/>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F74593E7-0B81-4A4B-83CE-D86E5FE87741}"/>
                </a:ext>
              </a:extLst>
            </p:cNvPr>
            <p:cNvCxnSpPr/>
            <p:nvPr/>
          </p:nvCxnSpPr>
          <p:spPr>
            <a:xfrm>
              <a:off x="1788095" y="3847692"/>
              <a:ext cx="0" cy="128335"/>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123E265C-0D9A-E343-8B8D-8525AEAC3E32}"/>
                </a:ext>
              </a:extLst>
            </p:cNvPr>
            <p:cNvCxnSpPr/>
            <p:nvPr/>
          </p:nvCxnSpPr>
          <p:spPr>
            <a:xfrm>
              <a:off x="1788095" y="4351864"/>
              <a:ext cx="0" cy="119168"/>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797C3655-5DB3-4D48-B382-79B947B66374}"/>
                </a:ext>
              </a:extLst>
            </p:cNvPr>
            <p:cNvCxnSpPr/>
            <p:nvPr/>
          </p:nvCxnSpPr>
          <p:spPr>
            <a:xfrm>
              <a:off x="1788095" y="2912683"/>
              <a:ext cx="0" cy="110001"/>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E4D167E1-6C97-6B41-AADD-D3B902DC945F}"/>
                </a:ext>
              </a:extLst>
            </p:cNvPr>
            <p:cNvCxnSpPr/>
            <p:nvPr/>
          </p:nvCxnSpPr>
          <p:spPr>
            <a:xfrm>
              <a:off x="1788095" y="4791868"/>
              <a:ext cx="0" cy="137501"/>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B15DD3A1-9B33-1345-9609-70BC1C7B9E6F}"/>
                </a:ext>
              </a:extLst>
            </p:cNvPr>
            <p:cNvCxnSpPr/>
            <p:nvPr/>
          </p:nvCxnSpPr>
          <p:spPr>
            <a:xfrm>
              <a:off x="1788095" y="5789047"/>
              <a:ext cx="0" cy="119168"/>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02DF2A6C-652B-3C4F-AE52-6208C1F2C1DF}"/>
                </a:ext>
              </a:extLst>
            </p:cNvPr>
            <p:cNvCxnSpPr/>
            <p:nvPr/>
          </p:nvCxnSpPr>
          <p:spPr>
            <a:xfrm>
              <a:off x="1788095" y="6412386"/>
              <a:ext cx="0" cy="119168"/>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5F93D510-2F25-E74A-B7AC-636A3DD4F40C}"/>
                </a:ext>
              </a:extLst>
            </p:cNvPr>
            <p:cNvCxnSpPr/>
            <p:nvPr/>
          </p:nvCxnSpPr>
          <p:spPr>
            <a:xfrm>
              <a:off x="4278886" y="1240749"/>
              <a:ext cx="0" cy="128335"/>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1F83DAFB-D906-2A4B-ADFE-2B25E31B11AD}"/>
                </a:ext>
              </a:extLst>
            </p:cNvPr>
            <p:cNvCxnSpPr/>
            <p:nvPr/>
          </p:nvCxnSpPr>
          <p:spPr>
            <a:xfrm>
              <a:off x="4278886" y="1708253"/>
              <a:ext cx="0" cy="119168"/>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5C40C05E-2E40-D04A-8A87-D855F79C7E53}"/>
                </a:ext>
              </a:extLst>
            </p:cNvPr>
            <p:cNvCxnSpPr/>
            <p:nvPr/>
          </p:nvCxnSpPr>
          <p:spPr>
            <a:xfrm>
              <a:off x="4278886" y="2909098"/>
              <a:ext cx="0" cy="128335"/>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7519E01-A24D-6441-8F8F-A5EA37304B26}"/>
                </a:ext>
              </a:extLst>
            </p:cNvPr>
            <p:cNvCxnSpPr/>
            <p:nvPr/>
          </p:nvCxnSpPr>
          <p:spPr>
            <a:xfrm>
              <a:off x="4278886" y="3541604"/>
              <a:ext cx="0" cy="119168"/>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2" name="直線矢印コネクタ 1">
              <a:extLst>
                <a:ext uri="{FF2B5EF4-FFF2-40B4-BE49-F238E27FC236}">
                  <a16:creationId xmlns:a16="http://schemas.microsoft.com/office/drawing/2014/main" id="{28CDFD33-D515-CC57-62DC-61E1DB0BFF46}"/>
                </a:ext>
              </a:extLst>
            </p:cNvPr>
            <p:cNvCxnSpPr/>
            <p:nvPr/>
          </p:nvCxnSpPr>
          <p:spPr>
            <a:xfrm>
              <a:off x="1788095" y="7511521"/>
              <a:ext cx="0" cy="119168"/>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1F54CDAD-2EE8-DBA7-191F-02F60FEAF759}"/>
                </a:ext>
              </a:extLst>
            </p:cNvPr>
            <p:cNvCxnSpPr/>
            <p:nvPr/>
          </p:nvCxnSpPr>
          <p:spPr>
            <a:xfrm>
              <a:off x="1788095" y="8191567"/>
              <a:ext cx="0" cy="119168"/>
            </a:xfrm>
            <a:prstGeom prst="straightConnector1">
              <a:avLst/>
            </a:prstGeom>
            <a:ln w="3175">
              <a:solidFill>
                <a:schemeClr val="tx1"/>
              </a:solidFill>
              <a:tailEnd type="triangle" w="med" len="sm"/>
            </a:ln>
          </p:spPr>
          <p:style>
            <a:lnRef idx="1">
              <a:schemeClr val="accent1"/>
            </a:lnRef>
            <a:fillRef idx="0">
              <a:schemeClr val="accent1"/>
            </a:fillRef>
            <a:effectRef idx="0">
              <a:schemeClr val="accent1"/>
            </a:effectRef>
            <a:fontRef idx="minor">
              <a:schemeClr val="tx1"/>
            </a:fontRef>
          </p:style>
        </p:cxnSp>
      </p:grpSp>
      <p:sp>
        <p:nvSpPr>
          <p:cNvPr id="10" name="テキスト ボックス 9">
            <a:extLst>
              <a:ext uri="{FF2B5EF4-FFF2-40B4-BE49-F238E27FC236}">
                <a16:creationId xmlns:a16="http://schemas.microsoft.com/office/drawing/2014/main" id="{CE969BBE-43E6-43AE-1A5D-0D3F0E796531}"/>
              </a:ext>
            </a:extLst>
          </p:cNvPr>
          <p:cNvSpPr txBox="1"/>
          <p:nvPr/>
        </p:nvSpPr>
        <p:spPr>
          <a:xfrm>
            <a:off x="0" y="0"/>
            <a:ext cx="3702424"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Table S2</a:t>
            </a:r>
            <a:endParaRPr kumimoji="1" lang="ja-JP"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38832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5CFF6794-443B-CC66-385C-4E5EE01984AE}"/>
              </a:ext>
            </a:extLst>
          </p:cNvPr>
          <p:cNvGraphicFramePr>
            <a:graphicFrameLocks noGrp="1"/>
          </p:cNvGraphicFramePr>
          <p:nvPr>
            <p:extLst>
              <p:ext uri="{D42A27DB-BD31-4B8C-83A1-F6EECF244321}">
                <p14:modId xmlns:p14="http://schemas.microsoft.com/office/powerpoint/2010/main" val="3024186115"/>
              </p:ext>
            </p:extLst>
          </p:nvPr>
        </p:nvGraphicFramePr>
        <p:xfrm>
          <a:off x="113177" y="510033"/>
          <a:ext cx="6357850" cy="3762575"/>
        </p:xfrm>
        <a:graphic>
          <a:graphicData uri="http://schemas.openxmlformats.org/drawingml/2006/table">
            <a:tbl>
              <a:tblPr/>
              <a:tblGrid>
                <a:gridCol w="1375640">
                  <a:extLst>
                    <a:ext uri="{9D8B030D-6E8A-4147-A177-3AD203B41FA5}">
                      <a16:colId xmlns:a16="http://schemas.microsoft.com/office/drawing/2014/main" val="4041226903"/>
                    </a:ext>
                  </a:extLst>
                </a:gridCol>
                <a:gridCol w="1650732">
                  <a:extLst>
                    <a:ext uri="{9D8B030D-6E8A-4147-A177-3AD203B41FA5}">
                      <a16:colId xmlns:a16="http://schemas.microsoft.com/office/drawing/2014/main" val="3469150710"/>
                    </a:ext>
                  </a:extLst>
                </a:gridCol>
                <a:gridCol w="1650732">
                  <a:extLst>
                    <a:ext uri="{9D8B030D-6E8A-4147-A177-3AD203B41FA5}">
                      <a16:colId xmlns:a16="http://schemas.microsoft.com/office/drawing/2014/main" val="2430144575"/>
                    </a:ext>
                  </a:extLst>
                </a:gridCol>
                <a:gridCol w="1440639">
                  <a:extLst>
                    <a:ext uri="{9D8B030D-6E8A-4147-A177-3AD203B41FA5}">
                      <a16:colId xmlns:a16="http://schemas.microsoft.com/office/drawing/2014/main" val="4033474787"/>
                    </a:ext>
                  </a:extLst>
                </a:gridCol>
                <a:gridCol w="240107">
                  <a:extLst>
                    <a:ext uri="{9D8B030D-6E8A-4147-A177-3AD203B41FA5}">
                      <a16:colId xmlns:a16="http://schemas.microsoft.com/office/drawing/2014/main" val="3130519509"/>
                    </a:ext>
                  </a:extLst>
                </a:gridCol>
              </a:tblGrid>
              <a:tr h="259459">
                <a:tc>
                  <a:txBody>
                    <a:bodyPr/>
                    <a:lstStyle/>
                    <a:p>
                      <a:pPr algn="l" fontAlgn="ctr"/>
                      <a:r>
                        <a:rPr lang="en" sz="900" b="1" i="0" u="none" strike="noStrike" dirty="0">
                          <a:solidFill>
                            <a:srgbClr val="000000"/>
                          </a:solidFill>
                          <a:effectLst/>
                          <a:latin typeface="Arial" panose="020B0604020202020204" pitchFamily="34" charset="0"/>
                          <a:ea typeface="游ゴシック" panose="020B0400000000000000" pitchFamily="34" charset="-128"/>
                        </a:rPr>
                        <a:t>Supplementary Table S3</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ctr"/>
                      <a:r>
                        <a:rPr lang="en" altLang="ja-JP" sz="900" b="1" i="0" dirty="0">
                          <a:solidFill>
                            <a:srgbClr val="222222"/>
                          </a:solidFill>
                          <a:effectLst/>
                          <a:latin typeface="Arial" panose="020B0604020202020204" pitchFamily="34" charset="0"/>
                          <a:cs typeface="Arial" panose="020B0604020202020204" pitchFamily="34" charset="0"/>
                        </a:rPr>
                        <a:t>Fluorescent </a:t>
                      </a:r>
                      <a:r>
                        <a:rPr lang="en" altLang="ja-JP" sz="900" b="1" i="1" dirty="0">
                          <a:solidFill>
                            <a:srgbClr val="222222"/>
                          </a:solidFill>
                          <a:effectLst/>
                          <a:latin typeface="Arial" panose="020B0604020202020204" pitchFamily="34" charset="0"/>
                          <a:cs typeface="Arial" panose="020B0604020202020204" pitchFamily="34" charset="0"/>
                        </a:rPr>
                        <a:t>in situ </a:t>
                      </a:r>
                      <a:r>
                        <a:rPr lang="en" altLang="ja-JP" sz="900" b="1" dirty="0">
                          <a:solidFill>
                            <a:srgbClr val="222222"/>
                          </a:solidFill>
                          <a:effectLst/>
                          <a:latin typeface="Arial" panose="020B0604020202020204" pitchFamily="34" charset="0"/>
                          <a:cs typeface="Arial" panose="020B0604020202020204" pitchFamily="34" charset="0"/>
                        </a:rPr>
                        <a:t>hybridization</a:t>
                      </a:r>
                      <a:r>
                        <a:rPr lang="en" altLang="ja-JP" sz="900" b="1" i="0" dirty="0">
                          <a:solidFill>
                            <a:srgbClr val="222222"/>
                          </a:solidFill>
                          <a:effectLst/>
                          <a:latin typeface="Arial" panose="020B0604020202020204" pitchFamily="34" charset="0"/>
                          <a:cs typeface="Arial" panose="020B0604020202020204" pitchFamily="34" charset="0"/>
                        </a:rPr>
                        <a:t> (</a:t>
                      </a:r>
                      <a:r>
                        <a:rPr lang="en" sz="900" b="1" i="0" u="none" strike="noStrike" dirty="0">
                          <a:solidFill>
                            <a:srgbClr val="000000"/>
                          </a:solidFill>
                          <a:effectLst/>
                          <a:latin typeface="Arial" panose="020B0604020202020204" pitchFamily="34" charset="0"/>
                          <a:ea typeface="游ゴシック" panose="020B0400000000000000" pitchFamily="34" charset="-128"/>
                        </a:rPr>
                        <a:t>FISH) analyses of CHO MAC HLA-class I clones.</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900" b="1"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35287024"/>
                  </a:ext>
                </a:extLst>
              </a:tr>
              <a:tr h="286695">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Cell line</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900" b="0" i="0" u="none" strike="noStrike" dirty="0">
                          <a:solidFill>
                            <a:srgbClr val="000000"/>
                          </a:solidFill>
                          <a:effectLst/>
                          <a:latin typeface="Arial" panose="020B0604020202020204" pitchFamily="34" charset="0"/>
                          <a:ea typeface="游ゴシック" panose="020B0400000000000000" pitchFamily="34" charset="-128"/>
                        </a:rPr>
                        <a:t>Clone no.</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Frequency of metaphase </a:t>
                      </a:r>
                      <a:br>
                        <a:rPr lang="en" sz="900" b="0" i="0" u="none" strike="noStrike">
                          <a:solidFill>
                            <a:srgbClr val="000000"/>
                          </a:solidFill>
                          <a:effectLst/>
                          <a:latin typeface="Arial" panose="020B0604020202020204" pitchFamily="34" charset="0"/>
                          <a:ea typeface="游ゴシック" panose="020B0400000000000000" pitchFamily="34" charset="-128"/>
                        </a:rPr>
                      </a:br>
                      <a:r>
                        <a:rPr lang="en" sz="900" b="0" i="0" u="none" strike="noStrike">
                          <a:solidFill>
                            <a:srgbClr val="000000"/>
                          </a:solidFill>
                          <a:effectLst/>
                          <a:latin typeface="Arial" panose="020B0604020202020204" pitchFamily="34" charset="0"/>
                          <a:ea typeface="游ゴシック" panose="020B0400000000000000" pitchFamily="34" charset="-128"/>
                        </a:rPr>
                        <a:t>with single MAC (%)</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Most frequent karyotype</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N</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3571286"/>
                  </a:ext>
                </a:extLst>
              </a:tr>
              <a:tr h="143348">
                <a:tc rowSpan="6">
                  <a:txBody>
                    <a:bodyPr/>
                    <a:lstStyle/>
                    <a:p>
                      <a:pPr algn="ctr" rtl="0" fontAlgn="ctr"/>
                      <a:r>
                        <a:rPr lang="en" sz="900" b="0" i="0" u="none" strike="noStrike" dirty="0">
                          <a:solidFill>
                            <a:srgbClr val="000000"/>
                          </a:solidFill>
                          <a:effectLst/>
                          <a:latin typeface="Arial" panose="020B0604020202020204" pitchFamily="34" charset="0"/>
                          <a:ea typeface="游ゴシック" panose="020B0400000000000000" pitchFamily="34" charset="-128"/>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900" b="0" i="0" u="none" strike="noStrike" dirty="0">
                          <a:solidFill>
                            <a:srgbClr val="000000"/>
                          </a:solidFill>
                          <a:effectLst/>
                          <a:latin typeface="Arial" panose="020B0604020202020204" pitchFamily="34" charset="0"/>
                          <a:ea typeface="游ゴシック" panose="020B0400000000000000" pitchFamily="34" charset="-128"/>
                        </a:rPr>
                        <a:t>-MAC</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#18</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13 (43.3 %)</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2n,+MACx1</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30</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823682869"/>
                  </a:ext>
                </a:extLst>
              </a:tr>
              <a:tr h="143348">
                <a:tc vMerge="1">
                  <a:txBody>
                    <a:bodyPr/>
                    <a:lstStyle/>
                    <a:p>
                      <a:endParaRPr kumimoji="1" lang="ja-JP" altLang="en-US"/>
                    </a:p>
                  </a:txBody>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#25</a:t>
                      </a:r>
                    </a:p>
                  </a:txBody>
                  <a:tcPr marL="8370" marR="8370" marT="8370" marB="0" anchor="ctr">
                    <a:lnL>
                      <a:noFill/>
                    </a:lnL>
                    <a:lnR>
                      <a:noFill/>
                    </a:lnR>
                    <a:lnT>
                      <a:noFill/>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 (33.3 %)</a:t>
                      </a:r>
                    </a:p>
                  </a:txBody>
                  <a:tcPr marL="8370" marR="8370" marT="8370" marB="0" anchor="ctr">
                    <a:lnL>
                      <a:noFill/>
                    </a:lnL>
                    <a:lnR>
                      <a:noFill/>
                    </a:lnR>
                    <a:lnT>
                      <a:noFill/>
                    </a:lnT>
                    <a:lnB>
                      <a:noFill/>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2n,+MACx1</a:t>
                      </a:r>
                    </a:p>
                  </a:txBody>
                  <a:tcPr marL="8370" marR="8370" marT="8370" marB="0" anchor="ctr">
                    <a:lnL>
                      <a:noFill/>
                    </a:lnL>
                    <a:lnR>
                      <a:noFill/>
                    </a:lnR>
                    <a:lnT>
                      <a:noFill/>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30</a:t>
                      </a:r>
                    </a:p>
                  </a:txBody>
                  <a:tcPr marL="8370" marR="8370" marT="8370" marB="0" anchor="ctr">
                    <a:lnL>
                      <a:noFill/>
                    </a:lnL>
                    <a:lnR>
                      <a:noFill/>
                    </a:lnR>
                    <a:lnT>
                      <a:noFill/>
                    </a:lnT>
                    <a:lnB>
                      <a:noFill/>
                    </a:lnB>
                    <a:solidFill>
                      <a:srgbClr val="FFFFFF"/>
                    </a:solidFill>
                  </a:tcPr>
                </a:tc>
                <a:extLst>
                  <a:ext uri="{0D108BD9-81ED-4DB2-BD59-A6C34878D82A}">
                    <a16:rowId xmlns:a16="http://schemas.microsoft.com/office/drawing/2014/main" val="3650598652"/>
                  </a:ext>
                </a:extLst>
              </a:tr>
              <a:tr h="259459">
                <a:tc vMerge="1">
                  <a:txBody>
                    <a:bodyPr/>
                    <a:lstStyle/>
                    <a:p>
                      <a:endParaRPr kumimoji="1" lang="ja-JP" altLang="en-US"/>
                    </a:p>
                  </a:txBody>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#29</a:t>
                      </a:r>
                    </a:p>
                  </a:txBody>
                  <a:tcPr marL="8370" marR="8370" marT="8370" marB="0" anchor="ctr">
                    <a:lnL>
                      <a:noFill/>
                    </a:lnL>
                    <a:lnR>
                      <a:noFill/>
                    </a:lnR>
                    <a:lnT>
                      <a:noFill/>
                    </a:lnT>
                    <a:lnB>
                      <a:noFill/>
                    </a:lnB>
                    <a:solidFill>
                      <a:srgbClr val="FFFFFF"/>
                    </a:solidFill>
                  </a:tcPr>
                </a:tc>
                <a:tc>
                  <a:txBody>
                    <a:bodyPr/>
                    <a:lstStyle/>
                    <a:p>
                      <a:pPr algn="ctr" rtl="0"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 (10.0 %)</a:t>
                      </a:r>
                    </a:p>
                  </a:txBody>
                  <a:tcPr marL="8370" marR="8370" marT="8370" marB="0" anchor="ctr">
                    <a:lnL>
                      <a:noFill/>
                    </a:lnL>
                    <a:lnR>
                      <a:noFill/>
                    </a:lnR>
                    <a:lnT>
                      <a:noFill/>
                    </a:lnT>
                    <a:lnB>
                      <a:noFill/>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 +Translocated MACx1</a:t>
                      </a:r>
                    </a:p>
                  </a:txBody>
                  <a:tcPr marL="8370" marR="8370" marT="8370" marB="0" anchor="ctr">
                    <a:lnL>
                      <a:noFill/>
                    </a:lnL>
                    <a:lnR>
                      <a:noFill/>
                    </a:lnR>
                    <a:lnT>
                      <a:noFill/>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8370" marR="8370" marT="8370" marB="0" anchor="ctr">
                    <a:lnL>
                      <a:noFill/>
                    </a:lnL>
                    <a:lnR>
                      <a:noFill/>
                    </a:lnR>
                    <a:lnT>
                      <a:noFill/>
                    </a:lnT>
                    <a:lnB>
                      <a:noFill/>
                    </a:lnB>
                    <a:solidFill>
                      <a:srgbClr val="FFFFFF"/>
                    </a:solidFill>
                  </a:tcPr>
                </a:tc>
                <a:extLst>
                  <a:ext uri="{0D108BD9-81ED-4DB2-BD59-A6C34878D82A}">
                    <a16:rowId xmlns:a16="http://schemas.microsoft.com/office/drawing/2014/main" val="330352271"/>
                  </a:ext>
                </a:extLst>
              </a:tr>
              <a:tr h="259459">
                <a:tc vMerge="1">
                  <a:txBody>
                    <a:bodyPr/>
                    <a:lstStyle/>
                    <a:p>
                      <a:endParaRPr kumimoji="1" lang="ja-JP" altLang="en-US"/>
                    </a:p>
                  </a:txBody>
                  <a:tcPr/>
                </a:tc>
                <a:tc>
                  <a:txBody>
                    <a:bodyPr/>
                    <a:lstStyle/>
                    <a:p>
                      <a:pPr algn="ctr" rtl="0"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#30</a:t>
                      </a:r>
                    </a:p>
                  </a:txBody>
                  <a:tcPr marL="8370" marR="8370" marT="8370" marB="0" anchor="ctr">
                    <a:lnL>
                      <a:noFill/>
                    </a:lnL>
                    <a:lnR>
                      <a:noFill/>
                    </a:lnR>
                    <a:lnT>
                      <a:noFill/>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 (20.0 %)</a:t>
                      </a:r>
                    </a:p>
                  </a:txBody>
                  <a:tcPr marL="8370" marR="8370" marT="8370" marB="0" anchor="ctr">
                    <a:lnL>
                      <a:noFill/>
                    </a:lnL>
                    <a:lnR>
                      <a:noFill/>
                    </a:lnR>
                    <a:lnT>
                      <a:noFill/>
                    </a:lnT>
                    <a:lnB>
                      <a:noFill/>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 +Translocated MACx1</a:t>
                      </a:r>
                    </a:p>
                  </a:txBody>
                  <a:tcPr marL="8370" marR="8370" marT="8370" marB="0" anchor="ctr">
                    <a:lnL>
                      <a:noFill/>
                    </a:lnL>
                    <a:lnR>
                      <a:noFill/>
                    </a:lnR>
                    <a:lnT>
                      <a:noFill/>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8370" marR="8370" marT="8370" marB="0" anchor="ctr">
                    <a:lnL>
                      <a:noFill/>
                    </a:lnL>
                    <a:lnR>
                      <a:noFill/>
                    </a:lnR>
                    <a:lnT>
                      <a:noFill/>
                    </a:lnT>
                    <a:lnB>
                      <a:noFill/>
                    </a:lnB>
                    <a:solidFill>
                      <a:srgbClr val="FFFFFF"/>
                    </a:solidFill>
                  </a:tcPr>
                </a:tc>
                <a:extLst>
                  <a:ext uri="{0D108BD9-81ED-4DB2-BD59-A6C34878D82A}">
                    <a16:rowId xmlns:a16="http://schemas.microsoft.com/office/drawing/2014/main" val="4235114875"/>
                  </a:ext>
                </a:extLst>
              </a:tr>
              <a:tr h="259459">
                <a:tc vMerge="1">
                  <a:txBody>
                    <a:bodyPr/>
                    <a:lstStyle/>
                    <a:p>
                      <a:endParaRPr kumimoji="1" lang="ja-JP" altLang="en-US"/>
                    </a:p>
                  </a:txBody>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#32</a:t>
                      </a:r>
                    </a:p>
                  </a:txBody>
                  <a:tcPr marL="8370" marR="8370" marT="8370" marB="0" anchor="ctr">
                    <a:lnL>
                      <a:noFill/>
                    </a:lnL>
                    <a:lnR>
                      <a:noFill/>
                    </a:lnR>
                    <a:lnT>
                      <a:noFill/>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 (20.0 %)</a:t>
                      </a:r>
                    </a:p>
                  </a:txBody>
                  <a:tcPr marL="8370" marR="8370" marT="8370" marB="0" anchor="ctr">
                    <a:lnL>
                      <a:noFill/>
                    </a:lnL>
                    <a:lnR>
                      <a:noFill/>
                    </a:lnR>
                    <a:lnT>
                      <a:noFill/>
                    </a:lnT>
                    <a:lnB>
                      <a:noFill/>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 +Translocated MACx1</a:t>
                      </a:r>
                    </a:p>
                  </a:txBody>
                  <a:tcPr marL="8370" marR="8370" marT="8370" marB="0" anchor="ctr">
                    <a:lnL>
                      <a:noFill/>
                    </a:lnL>
                    <a:lnR>
                      <a:noFill/>
                    </a:lnR>
                    <a:lnT>
                      <a:noFill/>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8370" marR="8370" marT="8370" marB="0" anchor="ctr">
                    <a:lnL>
                      <a:noFill/>
                    </a:lnL>
                    <a:lnR>
                      <a:noFill/>
                    </a:lnR>
                    <a:lnT>
                      <a:noFill/>
                    </a:lnT>
                    <a:lnB>
                      <a:noFill/>
                    </a:lnB>
                    <a:solidFill>
                      <a:srgbClr val="FFFFFF"/>
                    </a:solidFill>
                  </a:tcPr>
                </a:tc>
                <a:extLst>
                  <a:ext uri="{0D108BD9-81ED-4DB2-BD59-A6C34878D82A}">
                    <a16:rowId xmlns:a16="http://schemas.microsoft.com/office/drawing/2014/main" val="2213501543"/>
                  </a:ext>
                </a:extLst>
              </a:tr>
              <a:tr h="259459">
                <a:tc vMerge="1">
                  <a:txBody>
                    <a:bodyPr/>
                    <a:lstStyle/>
                    <a:p>
                      <a:endParaRPr kumimoji="1" lang="ja-JP" altLang="en-US"/>
                    </a:p>
                  </a:txBody>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#33</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0 (0.0 %)</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 +Translocated MACx1</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23699706"/>
                  </a:ext>
                </a:extLst>
              </a:tr>
              <a:tr h="134203">
                <a:tc gridSpan="4">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Probes: mouse </a:t>
                      </a:r>
                      <a:r>
                        <a:rPr lang="en" sz="900" b="0" i="0" u="none" strike="noStrike" dirty="0">
                          <a:solidFill>
                            <a:srgbClr val="000000"/>
                          </a:solidFill>
                          <a:effectLst/>
                          <a:latin typeface="Arial" panose="020B0604020202020204" pitchFamily="34" charset="0"/>
                          <a:ea typeface="游ゴシック" panose="020B0400000000000000" pitchFamily="34" charset="-128"/>
                        </a:rPr>
                        <a:t>Cot-1(Dig)/BAC CH501-248L24+C2 (Bio)</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71842467"/>
                  </a:ext>
                </a:extLst>
              </a:tr>
              <a:tr h="134203">
                <a:tc gridSpan="2">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Suppressionx5 (human Cot-1).</a:t>
                      </a:r>
                    </a:p>
                  </a:txBody>
                  <a:tcPr marL="8370" marR="8370" marT="8370" marB="0" anchor="ctr">
                    <a:lnL>
                      <a:noFill/>
                    </a:lnL>
                    <a:lnR>
                      <a:noFill/>
                    </a:lnR>
                    <a:lnT>
                      <a:noFill/>
                    </a:lnT>
                    <a:lnB>
                      <a:noFill/>
                    </a:lnB>
                    <a:solidFill>
                      <a:srgbClr val="FFFFFF"/>
                    </a:solidFill>
                  </a:tcPr>
                </a:tc>
                <a:tc hMerge="1">
                  <a:txBody>
                    <a:bodyPr/>
                    <a:lstStyle/>
                    <a:p>
                      <a:endParaRPr kumimoji="1" lang="ja-JP" altLang="en-US"/>
                    </a:p>
                  </a:txBody>
                  <a:tcPr/>
                </a:tc>
                <a:tc>
                  <a:txBody>
                    <a:bodyPr/>
                    <a:lstStyle/>
                    <a:p>
                      <a:pPr algn="ctr"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a:noFill/>
                    </a:lnB>
                    <a:solidFill>
                      <a:srgbClr val="FFFFFF"/>
                    </a:solidFill>
                  </a:tcPr>
                </a:tc>
                <a:tc>
                  <a:txBody>
                    <a:bodyPr/>
                    <a:lstStyle/>
                    <a:p>
                      <a:pPr algn="ctr" rtl="0"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a:noFill/>
                    </a:lnB>
                    <a:solidFill>
                      <a:srgbClr val="FFFFFF"/>
                    </a:solidFill>
                  </a:tcPr>
                </a:tc>
                <a:tc>
                  <a:txBody>
                    <a:bodyPr/>
                    <a:lstStyle/>
                    <a:p>
                      <a:pPr algn="ctr"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a:noFill/>
                    </a:lnB>
                    <a:solidFill>
                      <a:srgbClr val="FFFFFF"/>
                    </a:solidFill>
                  </a:tcPr>
                </a:tc>
                <a:extLst>
                  <a:ext uri="{0D108BD9-81ED-4DB2-BD59-A6C34878D82A}">
                    <a16:rowId xmlns:a16="http://schemas.microsoft.com/office/drawing/2014/main" val="887796906"/>
                  </a:ext>
                </a:extLst>
              </a:tr>
              <a:tr h="134203">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a:noFill/>
                    </a:lnB>
                    <a:solidFill>
                      <a:srgbClr val="FFFFFF"/>
                    </a:solidFill>
                  </a:tcPr>
                </a:tc>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a:noFill/>
                    </a:lnB>
                    <a:solidFill>
                      <a:srgbClr val="FFFFFF"/>
                    </a:solidFill>
                  </a:tcPr>
                </a:tc>
                <a:tc>
                  <a:txBody>
                    <a:bodyPr/>
                    <a:lstStyle/>
                    <a:p>
                      <a:pPr algn="ctr"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a:noFill/>
                    </a:lnB>
                    <a:solidFill>
                      <a:srgbClr val="FFFFFF"/>
                    </a:solidFill>
                  </a:tcPr>
                </a:tc>
                <a:tc>
                  <a:txBody>
                    <a:bodyPr/>
                    <a:lstStyle/>
                    <a:p>
                      <a:pPr algn="ctr" rtl="0"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a:noFill/>
                    </a:lnB>
                    <a:solidFill>
                      <a:srgbClr val="FFFFFF"/>
                    </a:solidFill>
                  </a:tcPr>
                </a:tc>
                <a:tc>
                  <a:txBody>
                    <a:bodyPr/>
                    <a:lstStyle/>
                    <a:p>
                      <a:pPr algn="ctr"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a:noFill/>
                    </a:lnB>
                    <a:solidFill>
                      <a:srgbClr val="FFFFFF"/>
                    </a:solidFill>
                  </a:tcPr>
                </a:tc>
                <a:extLst>
                  <a:ext uri="{0D108BD9-81ED-4DB2-BD59-A6C34878D82A}">
                    <a16:rowId xmlns:a16="http://schemas.microsoft.com/office/drawing/2014/main" val="118825123"/>
                  </a:ext>
                </a:extLst>
              </a:tr>
              <a:tr h="134203">
                <a:tc gridSpan="3">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Results of FISH analysis of the re-cloned clones</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24780971"/>
                  </a:ext>
                </a:extLst>
              </a:tr>
              <a:tr h="286695">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Cell line</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Clone no.</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Frequency of metaphase </a:t>
                      </a:r>
                      <a:br>
                        <a:rPr lang="en" sz="900" b="0" i="0" u="none" strike="noStrike" dirty="0">
                          <a:solidFill>
                            <a:srgbClr val="000000"/>
                          </a:solidFill>
                          <a:effectLst/>
                          <a:latin typeface="Arial" panose="020B0604020202020204" pitchFamily="34" charset="0"/>
                          <a:ea typeface="游ゴシック" panose="020B0400000000000000" pitchFamily="34" charset="-128"/>
                        </a:rPr>
                      </a:br>
                      <a:r>
                        <a:rPr lang="en" sz="900" b="0" i="0" u="none" strike="noStrike" dirty="0">
                          <a:solidFill>
                            <a:srgbClr val="000000"/>
                          </a:solidFill>
                          <a:effectLst/>
                          <a:latin typeface="Arial" panose="020B0604020202020204" pitchFamily="34" charset="0"/>
                          <a:ea typeface="游ゴシック" panose="020B0400000000000000" pitchFamily="34" charset="-128"/>
                        </a:rPr>
                        <a:t>with single MAC (%)</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Most frequent karyotype</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N</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96388122"/>
                  </a:ext>
                </a:extLst>
              </a:tr>
              <a:tr h="143348">
                <a:tc rowSpan="2">
                  <a:txBody>
                    <a:bodyPr/>
                    <a:lstStyle/>
                    <a:p>
                      <a:pPr algn="ctr" rtl="0" fontAlgn="ctr"/>
                      <a:r>
                        <a:rPr lang="en" sz="900" b="0" i="0" u="none" strike="noStrike" dirty="0">
                          <a:solidFill>
                            <a:srgbClr val="000000"/>
                          </a:solidFill>
                          <a:effectLst/>
                          <a:latin typeface="Arial" panose="020B0604020202020204" pitchFamily="34" charset="0"/>
                          <a:ea typeface="游ゴシック" panose="020B0400000000000000" pitchFamily="34" charset="-128"/>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900" b="0" i="0" u="none" strike="noStrike" dirty="0">
                          <a:solidFill>
                            <a:srgbClr val="000000"/>
                          </a:solidFill>
                          <a:effectLst/>
                          <a:latin typeface="Arial" panose="020B0604020202020204" pitchFamily="34" charset="0"/>
                          <a:ea typeface="游ゴシック" panose="020B0400000000000000" pitchFamily="34" charset="-128"/>
                        </a:rPr>
                        <a:t>-MAC #18</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18 (72.0 %)</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2n,+MACx1</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25</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08577030"/>
                  </a:ext>
                </a:extLst>
              </a:tr>
              <a:tr h="143348">
                <a:tc vMerge="1">
                  <a:txBody>
                    <a:bodyPr/>
                    <a:lstStyle/>
                    <a:p>
                      <a:endParaRPr kumimoji="1" lang="ja-JP" altLang="en-US"/>
                    </a:p>
                  </a:txBody>
                  <a:tcPr/>
                </a:tc>
                <a:tc>
                  <a:txBody>
                    <a:bodyPr/>
                    <a:lstStyle/>
                    <a:p>
                      <a:pPr algn="ctr" rtl="0"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#5</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 (33.3 %)</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900" b="0" i="0" u="none" strike="noStrike" dirty="0">
                          <a:solidFill>
                            <a:srgbClr val="000000"/>
                          </a:solidFill>
                          <a:effectLst/>
                          <a:latin typeface="Arial" panose="020B0604020202020204" pitchFamily="34" charset="0"/>
                          <a:ea typeface="游ゴシック" panose="020B0400000000000000" pitchFamily="34" charset="-128"/>
                        </a:rPr>
                        <a:t>2n,+MACx1</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21</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8010266"/>
                  </a:ext>
                </a:extLst>
              </a:tr>
              <a:tr h="143348">
                <a:tc rowSpan="4">
                  <a:txBody>
                    <a:bodyPr/>
                    <a:lstStyle/>
                    <a:p>
                      <a:pPr algn="ctr" rtl="0" fontAlgn="ctr"/>
                      <a:r>
                        <a:rPr lang="en" sz="900" b="0" i="0" u="none" strike="noStrike" dirty="0">
                          <a:solidFill>
                            <a:srgbClr val="000000"/>
                          </a:solidFill>
                          <a:effectLst/>
                          <a:latin typeface="Arial" panose="020B0604020202020204" pitchFamily="34" charset="0"/>
                          <a:ea typeface="游ゴシック" panose="020B0400000000000000" pitchFamily="34" charset="-128"/>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900" b="0" i="0" u="none" strike="noStrike" dirty="0">
                          <a:solidFill>
                            <a:srgbClr val="000000"/>
                          </a:solidFill>
                          <a:effectLst/>
                          <a:latin typeface="Arial" panose="020B0604020202020204" pitchFamily="34" charset="0"/>
                          <a:ea typeface="游ゴシック" panose="020B0400000000000000" pitchFamily="34" charset="-128"/>
                        </a:rPr>
                        <a:t>-MAC #25</a:t>
                      </a:r>
                    </a:p>
                  </a:txBody>
                  <a:tcPr marL="8370" marR="8370" marT="837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16 (61.5 %)</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2n,+MACx1</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26</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226729644"/>
                  </a:ext>
                </a:extLst>
              </a:tr>
              <a:tr h="143348">
                <a:tc v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#4</a:t>
                      </a:r>
                    </a:p>
                  </a:txBody>
                  <a:tcPr marL="8370" marR="8370" marT="8370"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11 (42.3 %)</a:t>
                      </a:r>
                    </a:p>
                  </a:txBody>
                  <a:tcPr marL="8370" marR="8370" marT="8370" marB="0" anchor="ctr">
                    <a:lnL>
                      <a:noFill/>
                    </a:lnL>
                    <a:lnR>
                      <a:noFill/>
                    </a:lnR>
                    <a:lnT>
                      <a:noFill/>
                    </a:lnT>
                    <a:lnB>
                      <a:noFill/>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2n,+MACx1</a:t>
                      </a:r>
                    </a:p>
                  </a:txBody>
                  <a:tcPr marL="8370" marR="8370" marT="8370" marB="0" anchor="ctr">
                    <a:lnL>
                      <a:noFill/>
                    </a:lnL>
                    <a:lnR>
                      <a:noFill/>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26</a:t>
                      </a:r>
                    </a:p>
                  </a:txBody>
                  <a:tcPr marL="8370" marR="8370" marT="8370" marB="0" anchor="ctr">
                    <a:lnL>
                      <a:noFill/>
                    </a:lnL>
                    <a:lnR>
                      <a:noFill/>
                    </a:lnR>
                    <a:lnT>
                      <a:noFill/>
                    </a:lnT>
                    <a:lnB>
                      <a:noFill/>
                    </a:lnB>
                    <a:solidFill>
                      <a:srgbClr val="FFFFFF"/>
                    </a:solidFill>
                  </a:tcPr>
                </a:tc>
                <a:extLst>
                  <a:ext uri="{0D108BD9-81ED-4DB2-BD59-A6C34878D82A}">
                    <a16:rowId xmlns:a16="http://schemas.microsoft.com/office/drawing/2014/main" val="2997783054"/>
                  </a:ext>
                </a:extLst>
              </a:tr>
              <a:tr h="143348">
                <a:tc vMerge="1">
                  <a:txBody>
                    <a:bodyPr/>
                    <a:lstStyle/>
                    <a:p>
                      <a:endParaRPr kumimoji="1" lang="ja-JP" altLang="en-US"/>
                    </a:p>
                  </a:txBody>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#6</a:t>
                      </a:r>
                    </a:p>
                  </a:txBody>
                  <a:tcPr marL="8370" marR="8370" marT="8370" marB="0" anchor="ctr">
                    <a:lnL>
                      <a:noFill/>
                    </a:lnL>
                    <a:lnR>
                      <a:noFill/>
                    </a:lnR>
                    <a:lnT>
                      <a:noFill/>
                    </a:lnT>
                    <a:lnB>
                      <a:noFill/>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10 (83.3 %)</a:t>
                      </a:r>
                    </a:p>
                  </a:txBody>
                  <a:tcPr marL="8370" marR="8370" marT="8370" marB="0" anchor="ctr">
                    <a:lnL>
                      <a:noFill/>
                    </a:lnL>
                    <a:lnR>
                      <a:noFill/>
                    </a:lnR>
                    <a:lnT>
                      <a:noFill/>
                    </a:lnT>
                    <a:lnB>
                      <a:noFill/>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2n,+MACx1</a:t>
                      </a:r>
                    </a:p>
                  </a:txBody>
                  <a:tcPr marL="8370" marR="8370" marT="8370" marB="0" anchor="ctr">
                    <a:lnL>
                      <a:noFill/>
                    </a:lnL>
                    <a:lnR>
                      <a:noFill/>
                    </a:lnR>
                    <a:lnT>
                      <a:noFill/>
                    </a:lnT>
                    <a:lnB>
                      <a:noFill/>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12</a:t>
                      </a:r>
                    </a:p>
                  </a:txBody>
                  <a:tcPr marL="8370" marR="8370" marT="8370" marB="0" anchor="ctr">
                    <a:lnL>
                      <a:noFill/>
                    </a:lnL>
                    <a:lnR>
                      <a:noFill/>
                    </a:lnR>
                    <a:lnT>
                      <a:noFill/>
                    </a:lnT>
                    <a:lnB>
                      <a:noFill/>
                    </a:lnB>
                    <a:solidFill>
                      <a:srgbClr val="FFFFFF"/>
                    </a:solidFill>
                  </a:tcPr>
                </a:tc>
                <a:extLst>
                  <a:ext uri="{0D108BD9-81ED-4DB2-BD59-A6C34878D82A}">
                    <a16:rowId xmlns:a16="http://schemas.microsoft.com/office/drawing/2014/main" val="4256192290"/>
                  </a:ext>
                </a:extLst>
              </a:tr>
              <a:tr h="143348">
                <a:tc vMerge="1">
                  <a:txBody>
                    <a:bodyPr/>
                    <a:lstStyle/>
                    <a:p>
                      <a:endParaRPr kumimoji="1" lang="ja-JP" altLang="en-US"/>
                    </a:p>
                  </a:txBody>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#23</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17 (73.9 %)</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900" b="0" i="0" u="none" strike="noStrike">
                          <a:solidFill>
                            <a:srgbClr val="000000"/>
                          </a:solidFill>
                          <a:effectLst/>
                          <a:latin typeface="Arial" panose="020B0604020202020204" pitchFamily="34" charset="0"/>
                          <a:ea typeface="游ゴシック" panose="020B0400000000000000" pitchFamily="34" charset="-128"/>
                        </a:rPr>
                        <a:t>2n,+MACx1</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23</a:t>
                      </a:r>
                    </a:p>
                  </a:txBody>
                  <a:tcPr marL="8370" marR="8370" marT="837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2140175"/>
                  </a:ext>
                </a:extLst>
              </a:tr>
              <a:tr h="134203">
                <a:tc gridSpan="3">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Probes</a:t>
                      </a:r>
                      <a:r>
                        <a:rPr lang="en" sz="900" b="0" i="0" u="none" strike="noStrike" dirty="0">
                          <a:solidFill>
                            <a:srgbClr val="000000"/>
                          </a:solidFill>
                          <a:effectLst/>
                          <a:latin typeface="Times Roman"/>
                          <a:ea typeface="游ゴシック" panose="020B0400000000000000" pitchFamily="34" charset="-128"/>
                        </a:rPr>
                        <a:t>: </a:t>
                      </a:r>
                      <a:r>
                        <a:rPr lang="en" sz="900" b="0" i="0" u="none" strike="noStrike" dirty="0">
                          <a:solidFill>
                            <a:srgbClr val="000000"/>
                          </a:solidFill>
                          <a:effectLst/>
                          <a:latin typeface="Arial" panose="020B0604020202020204" pitchFamily="34" charset="0"/>
                          <a:ea typeface="游ゴシック" panose="020B0400000000000000" pitchFamily="34" charset="-128"/>
                        </a:rPr>
                        <a:t>mouse Cot-1(Bio)/human Cot-1(Dig).</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900" b="0" i="0" u="none" strike="noStrike" dirty="0">
                          <a:solidFill>
                            <a:srgbClr val="000000"/>
                          </a:solidFill>
                          <a:effectLst/>
                          <a:latin typeface="Arial" panose="020B0604020202020204" pitchFamily="34" charset="0"/>
                          <a:ea typeface="游ゴシック" panose="020B0400000000000000" pitchFamily="34" charset="-128"/>
                        </a:rPr>
                        <a:t>　</a:t>
                      </a:r>
                    </a:p>
                  </a:txBody>
                  <a:tcPr marL="8370" marR="8370" marT="837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5326821"/>
                  </a:ext>
                </a:extLst>
              </a:tr>
            </a:tbl>
          </a:graphicData>
        </a:graphic>
      </p:graphicFrame>
      <p:sp>
        <p:nvSpPr>
          <p:cNvPr id="4" name="テキスト ボックス 3">
            <a:extLst>
              <a:ext uri="{FF2B5EF4-FFF2-40B4-BE49-F238E27FC236}">
                <a16:creationId xmlns:a16="http://schemas.microsoft.com/office/drawing/2014/main" id="{319FB4CE-3F13-882A-CF0C-D436DE4EC09F}"/>
              </a:ext>
            </a:extLst>
          </p:cNvPr>
          <p:cNvSpPr txBox="1"/>
          <p:nvPr/>
        </p:nvSpPr>
        <p:spPr>
          <a:xfrm>
            <a:off x="0" y="0"/>
            <a:ext cx="3702424"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Table S3</a:t>
            </a:r>
            <a:endParaRPr kumimoji="1" lang="ja-JP" altLang="en-US" sz="160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9C8FE882-6B88-2BD1-63E1-7846BFBFBF64}"/>
              </a:ext>
            </a:extLst>
          </p:cNvPr>
          <p:cNvSpPr txBox="1"/>
          <p:nvPr/>
        </p:nvSpPr>
        <p:spPr>
          <a:xfrm>
            <a:off x="68835" y="4336365"/>
            <a:ext cx="2460930" cy="230832"/>
          </a:xfrm>
          <a:prstGeom prst="rect">
            <a:avLst/>
          </a:prstGeom>
          <a:noFill/>
        </p:spPr>
        <p:txBody>
          <a:bodyPr wrap="none" rtlCol="0">
            <a:spAutoFit/>
          </a:bodyPr>
          <a:lstStyle/>
          <a:p>
            <a:pPr algn="l"/>
            <a:r>
              <a:rPr kumimoji="1" lang="en-US" altLang="ja-JP" sz="900" dirty="0">
                <a:latin typeface="Arial" panose="020B0604020202020204" pitchFamily="34" charset="0"/>
                <a:cs typeface="Arial" panose="020B0604020202020204" pitchFamily="34" charset="0"/>
              </a:rPr>
              <a:t>Dig: Digoxigenin-labeled, Bio: Biotin-labeled.</a:t>
            </a:r>
          </a:p>
        </p:txBody>
      </p:sp>
    </p:spTree>
    <p:extLst>
      <p:ext uri="{BB962C8B-B14F-4D97-AF65-F5344CB8AC3E}">
        <p14:creationId xmlns:p14="http://schemas.microsoft.com/office/powerpoint/2010/main" val="3820435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a:extLst>
              <a:ext uri="{FF2B5EF4-FFF2-40B4-BE49-F238E27FC236}">
                <a16:creationId xmlns:a16="http://schemas.microsoft.com/office/drawing/2014/main" id="{07675484-60D0-7F0C-D785-CCD0AD2460DD}"/>
              </a:ext>
            </a:extLst>
          </p:cNvPr>
          <p:cNvGraphicFramePr>
            <a:graphicFrameLocks noGrp="1"/>
          </p:cNvGraphicFramePr>
          <p:nvPr>
            <p:extLst>
              <p:ext uri="{D42A27DB-BD31-4B8C-83A1-F6EECF244321}">
                <p14:modId xmlns:p14="http://schemas.microsoft.com/office/powerpoint/2010/main" val="2758066811"/>
              </p:ext>
            </p:extLst>
          </p:nvPr>
        </p:nvGraphicFramePr>
        <p:xfrm>
          <a:off x="125970" y="540635"/>
          <a:ext cx="6606059" cy="2619470"/>
        </p:xfrm>
        <a:graphic>
          <a:graphicData uri="http://schemas.openxmlformats.org/drawingml/2006/table">
            <a:tbl>
              <a:tblPr/>
              <a:tblGrid>
                <a:gridCol w="1095599">
                  <a:extLst>
                    <a:ext uri="{9D8B030D-6E8A-4147-A177-3AD203B41FA5}">
                      <a16:colId xmlns:a16="http://schemas.microsoft.com/office/drawing/2014/main" val="2439409930"/>
                    </a:ext>
                  </a:extLst>
                </a:gridCol>
                <a:gridCol w="2359936">
                  <a:extLst>
                    <a:ext uri="{9D8B030D-6E8A-4147-A177-3AD203B41FA5}">
                      <a16:colId xmlns:a16="http://schemas.microsoft.com/office/drawing/2014/main" val="869272135"/>
                    </a:ext>
                  </a:extLst>
                </a:gridCol>
                <a:gridCol w="1048860">
                  <a:extLst>
                    <a:ext uri="{9D8B030D-6E8A-4147-A177-3AD203B41FA5}">
                      <a16:colId xmlns:a16="http://schemas.microsoft.com/office/drawing/2014/main" val="1564541756"/>
                    </a:ext>
                  </a:extLst>
                </a:gridCol>
                <a:gridCol w="656524">
                  <a:extLst>
                    <a:ext uri="{9D8B030D-6E8A-4147-A177-3AD203B41FA5}">
                      <a16:colId xmlns:a16="http://schemas.microsoft.com/office/drawing/2014/main" val="4289579193"/>
                    </a:ext>
                  </a:extLst>
                </a:gridCol>
                <a:gridCol w="528373">
                  <a:extLst>
                    <a:ext uri="{9D8B030D-6E8A-4147-A177-3AD203B41FA5}">
                      <a16:colId xmlns:a16="http://schemas.microsoft.com/office/drawing/2014/main" val="2613598328"/>
                    </a:ext>
                  </a:extLst>
                </a:gridCol>
                <a:gridCol w="609207">
                  <a:extLst>
                    <a:ext uri="{9D8B030D-6E8A-4147-A177-3AD203B41FA5}">
                      <a16:colId xmlns:a16="http://schemas.microsoft.com/office/drawing/2014/main" val="2452148405"/>
                    </a:ext>
                  </a:extLst>
                </a:gridCol>
                <a:gridCol w="307560">
                  <a:extLst>
                    <a:ext uri="{9D8B030D-6E8A-4147-A177-3AD203B41FA5}">
                      <a16:colId xmlns:a16="http://schemas.microsoft.com/office/drawing/2014/main" val="2790699668"/>
                    </a:ext>
                  </a:extLst>
                </a:gridCol>
              </a:tblGrid>
              <a:tr h="183612">
                <a:tc>
                  <a:txBody>
                    <a:bodyPr/>
                    <a:lstStyle/>
                    <a:p>
                      <a:pPr algn="r" fontAlgn="ctr"/>
                      <a:r>
                        <a:rPr lang="en" sz="700" b="1" i="0" u="none" strike="noStrike" dirty="0">
                          <a:solidFill>
                            <a:srgbClr val="000000"/>
                          </a:solidFill>
                          <a:effectLst/>
                          <a:latin typeface="Arial" panose="020B0604020202020204" pitchFamily="34" charset="0"/>
                          <a:ea typeface="游ゴシック" panose="020B0400000000000000" pitchFamily="34" charset="-128"/>
                        </a:rPr>
                        <a:t>Supplementary Table S4</a:t>
                      </a:r>
                    </a:p>
                  </a:txBody>
                  <a:tcPr marL="6040" marR="54353" marT="6040" marB="0" anchor="ctr">
                    <a:lnL>
                      <a:noFill/>
                    </a:lnL>
                    <a:lnR>
                      <a:noFill/>
                    </a:lnR>
                    <a:lnT>
                      <a:noFill/>
                    </a:lnT>
                    <a:lnB>
                      <a:noFill/>
                    </a:lnB>
                    <a:solidFill>
                      <a:srgbClr val="FFFFFF"/>
                    </a:solidFill>
                  </a:tcPr>
                </a:tc>
                <a:tc>
                  <a:txBody>
                    <a:bodyPr/>
                    <a:lstStyle/>
                    <a:p>
                      <a:pPr algn="l" fontAlgn="ctr"/>
                      <a:r>
                        <a:rPr lang="en" sz="700" b="1" i="0" u="none" strike="noStrike" dirty="0">
                          <a:solidFill>
                            <a:srgbClr val="000000"/>
                          </a:solidFill>
                          <a:effectLst/>
                          <a:latin typeface="Arial" panose="020B0604020202020204" pitchFamily="34" charset="0"/>
                          <a:ea typeface="游ゴシック" panose="020B0400000000000000" pitchFamily="34" charset="-128"/>
                        </a:rPr>
                        <a:t>Antibodies and reagents used in flow cytometry analyses.</a:t>
                      </a:r>
                    </a:p>
                  </a:txBody>
                  <a:tcPr marL="6040" marR="6040" marT="6040" marB="0" anchor="ctr">
                    <a:lnL>
                      <a:noFill/>
                    </a:lnL>
                    <a:lnR>
                      <a:noFill/>
                    </a:lnR>
                    <a:lnT>
                      <a:noFill/>
                    </a:lnT>
                    <a:lnB>
                      <a:noFill/>
                    </a:lnB>
                    <a:solidFill>
                      <a:srgbClr val="FFFFFF"/>
                    </a:solidFill>
                  </a:tcPr>
                </a:tc>
                <a:tc>
                  <a:txBody>
                    <a:bodyPr/>
                    <a:lstStyle/>
                    <a:p>
                      <a:pPr algn="l" fontAlgn="ctr"/>
                      <a:r>
                        <a:rPr lang="ja-JP" altLang="en-US" sz="700" b="1" i="0" u="none" strike="noStrike">
                          <a:solidFill>
                            <a:srgbClr val="000000"/>
                          </a:solidFill>
                          <a:effectLst/>
                          <a:latin typeface="Arial" panose="020B0604020202020204" pitchFamily="34" charset="0"/>
                          <a:ea typeface="游ゴシック" panose="020B0400000000000000" pitchFamily="34" charset="-128"/>
                        </a:rPr>
                        <a:t>　</a:t>
                      </a:r>
                    </a:p>
                  </a:txBody>
                  <a:tcPr marL="6040" marR="6040" marT="6040" marB="0" anchor="ctr">
                    <a:lnL>
                      <a:noFill/>
                    </a:lnL>
                    <a:lnR>
                      <a:noFill/>
                    </a:lnR>
                    <a:lnT>
                      <a:noFill/>
                    </a:lnT>
                    <a:lnB>
                      <a:noFill/>
                    </a:lnB>
                    <a:solidFill>
                      <a:srgbClr val="FFFFFF"/>
                    </a:solidFill>
                  </a:tcPr>
                </a:tc>
                <a:tc>
                  <a:txBody>
                    <a:bodyPr/>
                    <a:lstStyle/>
                    <a:p>
                      <a:pPr algn="l" fontAlgn="ctr"/>
                      <a:r>
                        <a:rPr lang="ja-JP" altLang="en-US" sz="700" b="1" i="0" u="none" strike="noStrike">
                          <a:solidFill>
                            <a:srgbClr val="000000"/>
                          </a:solidFill>
                          <a:effectLst/>
                          <a:latin typeface="Arial" panose="020B0604020202020204" pitchFamily="34" charset="0"/>
                          <a:ea typeface="游ゴシック" panose="020B0400000000000000" pitchFamily="34" charset="-128"/>
                        </a:rPr>
                        <a:t>　</a:t>
                      </a:r>
                    </a:p>
                  </a:txBody>
                  <a:tcPr marL="6040" marR="6040" marT="6040" marB="0" anchor="ctr">
                    <a:lnL>
                      <a:noFill/>
                    </a:lnL>
                    <a:lnR>
                      <a:noFill/>
                    </a:lnR>
                    <a:lnT>
                      <a:noFill/>
                    </a:lnT>
                    <a:lnB>
                      <a:noFill/>
                    </a:lnB>
                    <a:solidFill>
                      <a:srgbClr val="FFFFFF"/>
                    </a:solidFill>
                  </a:tcPr>
                </a:tc>
                <a:tc>
                  <a:txBody>
                    <a:bodyPr/>
                    <a:lstStyle/>
                    <a:p>
                      <a:pPr algn="l" fontAlgn="ctr"/>
                      <a:r>
                        <a:rPr lang="ja-JP" altLang="en-US" sz="700" b="1" i="0" u="none" strike="noStrike">
                          <a:solidFill>
                            <a:srgbClr val="000000"/>
                          </a:solidFill>
                          <a:effectLst/>
                          <a:latin typeface="Arial" panose="020B0604020202020204" pitchFamily="34" charset="0"/>
                          <a:ea typeface="游ゴシック" panose="020B0400000000000000" pitchFamily="34" charset="-128"/>
                        </a:rPr>
                        <a:t>　</a:t>
                      </a:r>
                    </a:p>
                  </a:txBody>
                  <a:tcPr marL="6040" marR="6040" marT="6040" marB="0" anchor="ctr">
                    <a:lnL>
                      <a:noFill/>
                    </a:lnL>
                    <a:lnR>
                      <a:noFill/>
                    </a:lnR>
                    <a:lnT>
                      <a:noFill/>
                    </a:lnT>
                    <a:lnB>
                      <a:noFill/>
                    </a:lnB>
                    <a:solidFill>
                      <a:srgbClr val="FFFFFF"/>
                    </a:solidFill>
                  </a:tcPr>
                </a:tc>
                <a:tc>
                  <a:txBody>
                    <a:bodyPr/>
                    <a:lstStyle/>
                    <a:p>
                      <a:pPr algn="l" fontAlgn="ctr"/>
                      <a:r>
                        <a:rPr lang="ja-JP" altLang="en-US" sz="700" b="1" i="0" u="none" strike="noStrike">
                          <a:solidFill>
                            <a:srgbClr val="000000"/>
                          </a:solidFill>
                          <a:effectLst/>
                          <a:latin typeface="Arial" panose="020B0604020202020204" pitchFamily="34" charset="0"/>
                          <a:ea typeface="游ゴシック" panose="020B0400000000000000" pitchFamily="34" charset="-128"/>
                        </a:rPr>
                        <a:t>　</a:t>
                      </a:r>
                    </a:p>
                  </a:txBody>
                  <a:tcPr marL="6040" marR="6040" marT="6040" marB="0" anchor="ctr">
                    <a:lnL>
                      <a:noFill/>
                    </a:lnL>
                    <a:lnR>
                      <a:noFill/>
                    </a:lnR>
                    <a:lnT>
                      <a:noFill/>
                    </a:lnT>
                    <a:lnB>
                      <a:noFill/>
                    </a:lnB>
                    <a:solidFill>
                      <a:srgbClr val="FFFFFF"/>
                    </a:solidFill>
                  </a:tcPr>
                </a:tc>
                <a:tc>
                  <a:txBody>
                    <a:bodyPr/>
                    <a:lstStyle/>
                    <a:p>
                      <a:pPr algn="l" fontAlgn="ctr"/>
                      <a:r>
                        <a:rPr lang="ja-JP" altLang="en-US" sz="700" b="1" i="0" u="none" strike="noStrike">
                          <a:solidFill>
                            <a:srgbClr val="000000"/>
                          </a:solidFill>
                          <a:effectLst/>
                          <a:latin typeface="Arial" panose="020B0604020202020204" pitchFamily="34" charset="0"/>
                          <a:ea typeface="游ゴシック" panose="020B0400000000000000" pitchFamily="34" charset="-128"/>
                        </a:rPr>
                        <a:t>　</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1188491727"/>
                  </a:ext>
                </a:extLst>
              </a:tr>
              <a:tr h="196726">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Target</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Product</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Isotype</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Manufacturer</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cClone</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Fluorophores</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conc.</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4409922"/>
                  </a:ext>
                </a:extLst>
              </a:tr>
              <a:tr h="183612">
                <a:tc>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HLA-ABC</a:t>
                      </a:r>
                    </a:p>
                  </a:txBody>
                  <a:tcPr marL="6040" marR="6040" marT="604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PE/Cyanine7anti-human HLA-A,B,C Antibody</a:t>
                      </a:r>
                    </a:p>
                  </a:txBody>
                  <a:tcPr marL="6040" marR="6040" marT="604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Mouse IgG2a,</a:t>
                      </a:r>
                      <a:r>
                        <a:rPr lang="el-GR" sz="700" b="0" i="0" u="none" strike="noStrike" dirty="0">
                          <a:solidFill>
                            <a:srgbClr val="000000"/>
                          </a:solidFill>
                          <a:effectLst/>
                          <a:latin typeface="Arial" panose="020B0604020202020204" pitchFamily="34" charset="0"/>
                          <a:ea typeface="游ゴシック" panose="020B0400000000000000" pitchFamily="34" charset="-128"/>
                        </a:rPr>
                        <a:t>κ</a:t>
                      </a:r>
                    </a:p>
                  </a:txBody>
                  <a:tcPr marL="6040" marR="6040" marT="604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W6/32</a:t>
                      </a:r>
                    </a:p>
                  </a:txBody>
                  <a:tcPr marL="6040" marR="6040" marT="604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PE-Cy7</a:t>
                      </a:r>
                    </a:p>
                  </a:txBody>
                  <a:tcPr marL="6040" marR="6040" marT="604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101304033"/>
                  </a:ext>
                </a:extLst>
              </a:tr>
              <a:tr h="183612">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Isotype control</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PE/Cyanine7 Mouse IgG2a,</a:t>
                      </a:r>
                      <a:r>
                        <a:rPr lang="el-GR" sz="700" b="0" i="0" u="none" strike="noStrike" dirty="0">
                          <a:solidFill>
                            <a:srgbClr val="000000"/>
                          </a:solidFill>
                          <a:effectLst/>
                          <a:latin typeface="Arial" panose="020B0604020202020204" pitchFamily="34" charset="0"/>
                          <a:ea typeface="游ゴシック" panose="020B0400000000000000" pitchFamily="34" charset="-128"/>
                        </a:rPr>
                        <a:t>κ </a:t>
                      </a:r>
                      <a:r>
                        <a:rPr lang="en" sz="700" b="0" i="0" u="none" strike="noStrike" dirty="0">
                          <a:solidFill>
                            <a:srgbClr val="000000"/>
                          </a:solidFill>
                          <a:effectLst/>
                          <a:latin typeface="Arial" panose="020B0604020202020204" pitchFamily="34" charset="0"/>
                          <a:ea typeface="游ゴシック" panose="020B0400000000000000" pitchFamily="34" charset="-128"/>
                        </a:rPr>
                        <a:t>isotype Ctrl  Antibody</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Mouse IgG2a,</a:t>
                      </a:r>
                      <a:r>
                        <a:rPr lang="el-GR" sz="700" b="0" i="0" u="none" strike="noStrike" dirty="0">
                          <a:solidFill>
                            <a:srgbClr val="000000"/>
                          </a:solidFill>
                          <a:effectLst/>
                          <a:latin typeface="Arial" panose="020B0604020202020204" pitchFamily="34" charset="0"/>
                          <a:ea typeface="游ゴシック" panose="020B0400000000000000" pitchFamily="34" charset="-128"/>
                        </a:rPr>
                        <a:t>κ</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MOPC-173</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PE-Cy7</a:t>
                      </a:r>
                    </a:p>
                  </a:txBody>
                  <a:tcPr marL="6040" marR="6040" marT="6040" marB="0" anchor="ctr">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1345702441"/>
                  </a:ext>
                </a:extLst>
              </a:tr>
              <a:tr h="183612">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HLA-A3</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BV421 Mouse Anti-Human HLA-A3 </a:t>
                      </a:r>
                    </a:p>
                  </a:txBody>
                  <a:tcPr marL="6040" marR="6040" marT="6040" marB="0" anchor="ctr">
                    <a:lnL>
                      <a:noFill/>
                    </a:lnL>
                    <a:lnR>
                      <a:noFill/>
                    </a:lnR>
                    <a:lnT>
                      <a:noFill/>
                    </a:lnT>
                    <a:lnB>
                      <a:noFill/>
                    </a:lnB>
                    <a:solidFill>
                      <a:srgbClr val="FFFFFF"/>
                    </a:solidFill>
                  </a:tcPr>
                </a:tc>
                <a:tc>
                  <a:txBody>
                    <a:bodyPr/>
                    <a:lstStyle/>
                    <a:p>
                      <a:pPr algn="l" fontAlgn="b"/>
                      <a:r>
                        <a:rPr lang="en" sz="700" b="0" i="0" u="none" strike="noStrike" dirty="0">
                          <a:solidFill>
                            <a:srgbClr val="000000"/>
                          </a:solidFill>
                          <a:effectLst/>
                          <a:latin typeface="Arial" panose="020B0604020202020204" pitchFamily="34" charset="0"/>
                          <a:ea typeface="游ゴシック" panose="020B0400000000000000" pitchFamily="34" charset="-128"/>
                        </a:rPr>
                        <a:t>Mouse BALB/c IgG3a, </a:t>
                      </a:r>
                      <a:r>
                        <a:rPr lang="el-GR" sz="700" b="0" i="0" u="none" strike="noStrike" dirty="0">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BD Bioscience</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GAP.A3</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BV421</a:t>
                      </a:r>
                    </a:p>
                  </a:txBody>
                  <a:tcPr marL="6040" marR="6040" marT="6040" marB="0" anchor="b">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11880771"/>
                  </a:ext>
                </a:extLst>
              </a:tr>
              <a:tr h="183612">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Isotype control</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BV421 Mouse IgG2a, k Isotype Control</a:t>
                      </a:r>
                    </a:p>
                  </a:txBody>
                  <a:tcPr marL="6040" marR="6040" marT="6040" marB="0" anchor="ctr">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Mouse BALB/c IgG4a, </a:t>
                      </a:r>
                      <a:r>
                        <a:rPr lang="el-GR" sz="700" b="0" i="0" u="none" strike="noStrike">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BD Bioscience</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G155-178</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BV421</a:t>
                      </a:r>
                    </a:p>
                  </a:txBody>
                  <a:tcPr marL="6040" marR="6040" marT="6040" marB="0" anchor="b">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4048263844"/>
                  </a:ext>
                </a:extLst>
              </a:tr>
              <a:tr h="183612">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HLA-B7</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PE anti-human HLA-B7 Antibody</a:t>
                      </a:r>
                    </a:p>
                  </a:txBody>
                  <a:tcPr marL="6040" marR="6040" marT="6040" marB="0" anchor="ctr">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Mouse IgG1, </a:t>
                      </a:r>
                      <a:r>
                        <a:rPr lang="el-GR" sz="700" b="0" i="0" u="none" strike="noStrike">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BB7.1</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PE</a:t>
                      </a:r>
                    </a:p>
                  </a:txBody>
                  <a:tcPr marL="6040" marR="6040" marT="6040" marB="0" anchor="b">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3145666414"/>
                  </a:ext>
                </a:extLst>
              </a:tr>
              <a:tr h="183612">
                <a:tc>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Isotype control</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PE Mouse IgG1, </a:t>
                      </a:r>
                      <a:r>
                        <a:rPr lang="el-GR" sz="700" b="0" i="0" u="none" strike="noStrike" dirty="0">
                          <a:solidFill>
                            <a:srgbClr val="000000"/>
                          </a:solidFill>
                          <a:effectLst/>
                          <a:latin typeface="Arial" panose="020B0604020202020204" pitchFamily="34" charset="0"/>
                          <a:ea typeface="游ゴシック" panose="020B0400000000000000" pitchFamily="34" charset="-128"/>
                        </a:rPr>
                        <a:t>κ </a:t>
                      </a:r>
                      <a:r>
                        <a:rPr lang="en" sz="700" b="0" i="0" u="none" strike="noStrike" dirty="0">
                          <a:solidFill>
                            <a:srgbClr val="000000"/>
                          </a:solidFill>
                          <a:effectLst/>
                          <a:latin typeface="Arial" panose="020B0604020202020204" pitchFamily="34" charset="0"/>
                          <a:ea typeface="游ゴシック" panose="020B0400000000000000" pitchFamily="34" charset="-128"/>
                        </a:rPr>
                        <a:t>Isotype Ctrl (FC) Antibody</a:t>
                      </a:r>
                    </a:p>
                  </a:txBody>
                  <a:tcPr marL="6040" marR="6040" marT="6040" marB="0" anchor="ctr">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Mouse IgG1, </a:t>
                      </a:r>
                      <a:r>
                        <a:rPr lang="el-GR" sz="700" b="0" i="0" u="none" strike="noStrike">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MOPC-21</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PE</a:t>
                      </a:r>
                    </a:p>
                  </a:txBody>
                  <a:tcPr marL="6040" marR="6040" marT="6040" marB="0" anchor="b">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2448651204"/>
                  </a:ext>
                </a:extLst>
              </a:tr>
              <a:tr h="183612">
                <a:tc>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HLA-C</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BV650 Mouse Anti-Human HLA-C</a:t>
                      </a:r>
                    </a:p>
                  </a:txBody>
                  <a:tcPr marL="6040" marR="6040" marT="6040" marB="0" anchor="ctr">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Mouse IgG2b, </a:t>
                      </a:r>
                      <a:r>
                        <a:rPr lang="el-GR" sz="700" b="0" i="0" u="none" strike="noStrike">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BD Bioscience</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DT-9</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BV650</a:t>
                      </a:r>
                    </a:p>
                  </a:txBody>
                  <a:tcPr marL="6040" marR="6040" marT="6040" marB="0" anchor="b">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2179598521"/>
                  </a:ext>
                </a:extLst>
              </a:tr>
              <a:tr h="183612">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Isotype control</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BV650 Mouse IgG2b, </a:t>
                      </a:r>
                      <a:r>
                        <a:rPr lang="el-GR" sz="700" b="0" i="0" u="none" strike="noStrike" dirty="0">
                          <a:solidFill>
                            <a:srgbClr val="000000"/>
                          </a:solidFill>
                          <a:effectLst/>
                          <a:latin typeface="Arial" panose="020B0604020202020204" pitchFamily="34" charset="0"/>
                          <a:ea typeface="游ゴシック" panose="020B0400000000000000" pitchFamily="34" charset="-128"/>
                        </a:rPr>
                        <a:t>κ </a:t>
                      </a:r>
                      <a:r>
                        <a:rPr lang="en" sz="700" b="0" i="0" u="none" strike="noStrike" dirty="0">
                          <a:solidFill>
                            <a:srgbClr val="000000"/>
                          </a:solidFill>
                          <a:effectLst/>
                          <a:latin typeface="Arial" panose="020B0604020202020204" pitchFamily="34" charset="0"/>
                          <a:ea typeface="游ゴシック" panose="020B0400000000000000" pitchFamily="34" charset="-128"/>
                        </a:rPr>
                        <a:t>Isotype Control </a:t>
                      </a:r>
                    </a:p>
                  </a:txBody>
                  <a:tcPr marL="6040" marR="6040" marT="6040" marB="0" anchor="ctr">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Mouse C.SW IgG2b, </a:t>
                      </a:r>
                      <a:r>
                        <a:rPr lang="el-GR" sz="700" b="0" i="0" u="none" strike="noStrike">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BD Bioscience</a:t>
                      </a:r>
                    </a:p>
                  </a:txBody>
                  <a:tcPr marL="6040" marR="6040" marT="6040" marB="0" anchor="b">
                    <a:lnL>
                      <a:noFill/>
                    </a:lnL>
                    <a:lnR>
                      <a:noFill/>
                    </a:lnR>
                    <a:lnT>
                      <a:noFill/>
                    </a:lnT>
                    <a:lnB>
                      <a:noFill/>
                    </a:lnB>
                    <a:solidFill>
                      <a:srgbClr val="FFFFFF"/>
                    </a:solidFill>
                  </a:tcPr>
                </a:tc>
                <a:tc>
                  <a:txBody>
                    <a:bodyPr/>
                    <a:lstStyle/>
                    <a:p>
                      <a:pPr algn="l" fontAlgn="b"/>
                      <a:r>
                        <a:rPr lang="en-US" altLang="ja-JP" sz="700" b="0" i="0" u="none" strike="noStrike">
                          <a:solidFill>
                            <a:srgbClr val="000000"/>
                          </a:solidFill>
                          <a:effectLst/>
                          <a:latin typeface="Arial" panose="020B0604020202020204" pitchFamily="34" charset="0"/>
                          <a:ea typeface="游ゴシック" panose="020B0400000000000000" pitchFamily="34" charset="-128"/>
                        </a:rPr>
                        <a:t>27-35</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BV650</a:t>
                      </a:r>
                    </a:p>
                  </a:txBody>
                  <a:tcPr marL="6040" marR="6040" marT="6040" marB="0" anchor="b">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3675865628"/>
                  </a:ext>
                </a:extLst>
              </a:tr>
              <a:tr h="183612">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CD19-Bcell</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PE anti-mouse CD19 Antibody</a:t>
                      </a:r>
                    </a:p>
                  </a:txBody>
                  <a:tcPr marL="6040" marR="6040" marT="6040" marB="0" anchor="ctr">
                    <a:lnL>
                      <a:noFill/>
                    </a:lnL>
                    <a:lnR>
                      <a:noFill/>
                    </a:lnR>
                    <a:lnT>
                      <a:noFill/>
                    </a:lnT>
                    <a:lnB>
                      <a:noFill/>
                    </a:lnB>
                    <a:solidFill>
                      <a:srgbClr val="FFFFFF"/>
                    </a:solidFill>
                  </a:tcPr>
                </a:tc>
                <a:tc>
                  <a:txBody>
                    <a:bodyPr/>
                    <a:lstStyle/>
                    <a:p>
                      <a:pPr algn="l" fontAlgn="b"/>
                      <a:r>
                        <a:rPr lang="en" sz="700" b="0" i="0" u="none" strike="noStrike" dirty="0">
                          <a:solidFill>
                            <a:srgbClr val="000000"/>
                          </a:solidFill>
                          <a:effectLst/>
                          <a:latin typeface="Arial" panose="020B0604020202020204" pitchFamily="34" charset="0"/>
                          <a:ea typeface="游ゴシック" panose="020B0400000000000000" pitchFamily="34" charset="-128"/>
                        </a:rPr>
                        <a:t>Rat IgG2a, </a:t>
                      </a:r>
                      <a:r>
                        <a:rPr lang="el-GR" sz="700" b="0" i="0" u="none" strike="noStrike" dirty="0">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1D3/CD19</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PE</a:t>
                      </a:r>
                    </a:p>
                  </a:txBody>
                  <a:tcPr marL="6040" marR="6040" marT="6040" marB="0" anchor="b">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3565897368"/>
                  </a:ext>
                </a:extLst>
              </a:tr>
              <a:tr h="183612">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Isotype control</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PE Rat IgG2a, </a:t>
                      </a:r>
                      <a:r>
                        <a:rPr lang="el-GR" sz="700" b="0" i="0" u="none" strike="noStrike" dirty="0">
                          <a:solidFill>
                            <a:srgbClr val="000000"/>
                          </a:solidFill>
                          <a:effectLst/>
                          <a:latin typeface="Arial" panose="020B0604020202020204" pitchFamily="34" charset="0"/>
                          <a:ea typeface="游ゴシック" panose="020B0400000000000000" pitchFamily="34" charset="-128"/>
                        </a:rPr>
                        <a:t>κ </a:t>
                      </a:r>
                      <a:r>
                        <a:rPr lang="en" sz="700" b="0" i="0" u="none" strike="noStrike" dirty="0">
                          <a:solidFill>
                            <a:srgbClr val="000000"/>
                          </a:solidFill>
                          <a:effectLst/>
                          <a:latin typeface="Arial" panose="020B0604020202020204" pitchFamily="34" charset="0"/>
                          <a:ea typeface="游ゴシック" panose="020B0400000000000000" pitchFamily="34" charset="-128"/>
                        </a:rPr>
                        <a:t>Isotype Ctrl Antibody</a:t>
                      </a:r>
                    </a:p>
                  </a:txBody>
                  <a:tcPr marL="6040" marR="6040" marT="6040" marB="0" anchor="ctr">
                    <a:lnL>
                      <a:noFill/>
                    </a:lnL>
                    <a:lnR>
                      <a:noFill/>
                    </a:lnR>
                    <a:lnT>
                      <a:noFill/>
                    </a:lnT>
                    <a:lnB>
                      <a:noFill/>
                    </a:lnB>
                    <a:solidFill>
                      <a:srgbClr val="FFFFFF"/>
                    </a:solidFill>
                  </a:tcPr>
                </a:tc>
                <a:tc>
                  <a:txBody>
                    <a:bodyPr/>
                    <a:lstStyle/>
                    <a:p>
                      <a:pPr algn="l" fontAlgn="b"/>
                      <a:r>
                        <a:rPr lang="en" sz="700" b="0" i="0" u="none" strike="noStrike" dirty="0">
                          <a:solidFill>
                            <a:srgbClr val="000000"/>
                          </a:solidFill>
                          <a:effectLst/>
                          <a:latin typeface="Arial" panose="020B0604020202020204" pitchFamily="34" charset="0"/>
                          <a:ea typeface="游ゴシック" panose="020B0400000000000000" pitchFamily="34" charset="-128"/>
                        </a:rPr>
                        <a:t>Rat IgG2a, </a:t>
                      </a:r>
                      <a:r>
                        <a:rPr lang="el-GR" sz="700" b="0" i="0" u="none" strike="noStrike" dirty="0">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RTK2758</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PE</a:t>
                      </a:r>
                    </a:p>
                  </a:txBody>
                  <a:tcPr marL="6040" marR="6040" marT="6040" marB="0" anchor="b">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504493559"/>
                  </a:ext>
                </a:extLst>
              </a:tr>
              <a:tr h="183612">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CD3-Tcell</a:t>
                      </a:r>
                    </a:p>
                  </a:txBody>
                  <a:tcPr marL="6040" marR="6040" marT="6040" marB="0" anchor="ctr">
                    <a:lnL>
                      <a:noFill/>
                    </a:lnL>
                    <a:lnR>
                      <a:noFill/>
                    </a:lnR>
                    <a:lnT>
                      <a:noFill/>
                    </a:lnT>
                    <a:lnB>
                      <a:noFill/>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Brilliant Violet 421™ anti-mouse CD3 Antibody</a:t>
                      </a:r>
                    </a:p>
                  </a:txBody>
                  <a:tcPr marL="6040" marR="6040" marT="6040" marB="0" anchor="ctr">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Rat IgG2b, </a:t>
                      </a:r>
                      <a:r>
                        <a:rPr lang="el-GR" sz="700" b="0" i="0" u="none" strike="noStrike">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17A2</a:t>
                      </a:r>
                    </a:p>
                  </a:txBody>
                  <a:tcPr marL="6040" marR="6040" marT="6040" marB="0" anchor="b">
                    <a:lnL>
                      <a:noFill/>
                    </a:lnL>
                    <a:lnR>
                      <a:noFill/>
                    </a:lnR>
                    <a:lnT>
                      <a:noFill/>
                    </a:lnT>
                    <a:lnB>
                      <a:noFill/>
                    </a:lnB>
                    <a:solidFill>
                      <a:srgbClr val="FFFFFF"/>
                    </a:solidFill>
                  </a:tcPr>
                </a:tc>
                <a:tc>
                  <a:txBody>
                    <a:bodyPr/>
                    <a:lstStyle/>
                    <a:p>
                      <a:pPr algn="l" fontAlgn="b"/>
                      <a:r>
                        <a:rPr lang="en" sz="700" b="0" i="0" u="none" strike="noStrike" dirty="0">
                          <a:solidFill>
                            <a:srgbClr val="000000"/>
                          </a:solidFill>
                          <a:effectLst/>
                          <a:latin typeface="Arial" panose="020B0604020202020204" pitchFamily="34" charset="0"/>
                          <a:ea typeface="游ゴシック" panose="020B0400000000000000" pitchFamily="34" charset="-128"/>
                        </a:rPr>
                        <a:t>BV421</a:t>
                      </a:r>
                    </a:p>
                  </a:txBody>
                  <a:tcPr marL="6040" marR="6040" marT="6040" marB="0" anchor="b">
                    <a:lnL>
                      <a:noFill/>
                    </a:lnL>
                    <a:lnR>
                      <a:noFill/>
                    </a:lnR>
                    <a:lnT>
                      <a:noFill/>
                    </a:lnT>
                    <a:lnB>
                      <a:noFill/>
                    </a:lnB>
                    <a:solidFill>
                      <a:srgbClr val="FFFFFF"/>
                    </a:solidFill>
                  </a:tcPr>
                </a:tc>
                <a:tc>
                  <a:txBody>
                    <a:bodyPr/>
                    <a:lstStyle/>
                    <a:p>
                      <a:pPr algn="l" fontAlgn="ctr"/>
                      <a:r>
                        <a:rPr lang="en-US" altLang="ja-JP" sz="700" b="0" i="0" u="none" strike="noStrike">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a:noFill/>
                    </a:lnB>
                    <a:solidFill>
                      <a:srgbClr val="FFFFFF"/>
                    </a:solidFill>
                  </a:tcPr>
                </a:tc>
                <a:extLst>
                  <a:ext uri="{0D108BD9-81ED-4DB2-BD59-A6C34878D82A}">
                    <a16:rowId xmlns:a16="http://schemas.microsoft.com/office/drawing/2014/main" val="1647286995"/>
                  </a:ext>
                </a:extLst>
              </a:tr>
              <a:tr h="183612">
                <a:tc>
                  <a:txBody>
                    <a:bodyPr/>
                    <a:lstStyle/>
                    <a:p>
                      <a:pPr algn="ctr" fontAlgn="ctr"/>
                      <a:r>
                        <a:rPr lang="en" sz="700" b="0" i="0" u="none" strike="noStrike">
                          <a:solidFill>
                            <a:srgbClr val="000000"/>
                          </a:solidFill>
                          <a:effectLst/>
                          <a:latin typeface="Arial" panose="020B0604020202020204" pitchFamily="34" charset="0"/>
                          <a:ea typeface="游ゴシック" panose="020B0400000000000000" pitchFamily="34" charset="-128"/>
                        </a:rPr>
                        <a:t>Isotype control</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Brilliant Violet 421™ Rat IgG2b, </a:t>
                      </a:r>
                      <a:r>
                        <a:rPr lang="el-GR" sz="700" b="0" i="0" u="none" strike="noStrike" dirty="0">
                          <a:solidFill>
                            <a:srgbClr val="000000"/>
                          </a:solidFill>
                          <a:effectLst/>
                          <a:latin typeface="Arial" panose="020B0604020202020204" pitchFamily="34" charset="0"/>
                          <a:ea typeface="游ゴシック" panose="020B0400000000000000" pitchFamily="34" charset="-128"/>
                        </a:rPr>
                        <a:t>κ </a:t>
                      </a:r>
                      <a:r>
                        <a:rPr lang="en" sz="700" b="0" i="0" u="none" strike="noStrike" dirty="0">
                          <a:solidFill>
                            <a:srgbClr val="000000"/>
                          </a:solidFill>
                          <a:effectLst/>
                          <a:latin typeface="Arial" panose="020B0604020202020204" pitchFamily="34" charset="0"/>
                          <a:ea typeface="游ゴシック" panose="020B0400000000000000" pitchFamily="34" charset="-128"/>
                        </a:rPr>
                        <a:t>Isotype Ctrl Antibody</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700" b="0" i="0" u="none" strike="noStrike" dirty="0">
                          <a:solidFill>
                            <a:srgbClr val="000000"/>
                          </a:solidFill>
                          <a:effectLst/>
                          <a:latin typeface="Arial" panose="020B0604020202020204" pitchFamily="34" charset="0"/>
                          <a:ea typeface="游ゴシック" panose="020B0400000000000000" pitchFamily="34" charset="-128"/>
                        </a:rPr>
                        <a:t>Rat IgG2b, </a:t>
                      </a:r>
                      <a:r>
                        <a:rPr lang="el-GR" sz="700" b="0" i="0" u="none" strike="noStrike" dirty="0">
                          <a:solidFill>
                            <a:srgbClr val="000000"/>
                          </a:solidFill>
                          <a:effectLst/>
                          <a:latin typeface="Arial" panose="020B0604020202020204" pitchFamily="34" charset="0"/>
                          <a:ea typeface="游ゴシック" panose="020B0400000000000000" pitchFamily="34" charset="-128"/>
                        </a:rPr>
                        <a:t>κ</a:t>
                      </a:r>
                    </a:p>
                  </a:txBody>
                  <a:tcPr marL="6040" marR="6040" marT="604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RTK4530</a:t>
                      </a:r>
                    </a:p>
                  </a:txBody>
                  <a:tcPr marL="6040" marR="6040" marT="604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 sz="700" b="0" i="0" u="none" strike="noStrike">
                          <a:solidFill>
                            <a:srgbClr val="000000"/>
                          </a:solidFill>
                          <a:effectLst/>
                          <a:latin typeface="Arial" panose="020B0604020202020204" pitchFamily="34" charset="0"/>
                          <a:ea typeface="游ゴシック" panose="020B0400000000000000" pitchFamily="34" charset="-128"/>
                        </a:rPr>
                        <a:t>BV421</a:t>
                      </a:r>
                    </a:p>
                  </a:txBody>
                  <a:tcPr marL="6040" marR="6040" marT="6040"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altLang="ja-JP" sz="700" b="0" i="0" u="none" strike="noStrike" dirty="0">
                          <a:solidFill>
                            <a:srgbClr val="000000"/>
                          </a:solidFill>
                          <a:effectLst/>
                          <a:latin typeface="Arial" panose="020B0604020202020204" pitchFamily="34" charset="0"/>
                          <a:ea typeface="游ゴシック" panose="020B0400000000000000" pitchFamily="34" charset="-128"/>
                        </a:rPr>
                        <a:t>1/50</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55027369"/>
                  </a:ext>
                </a:extLst>
              </a:tr>
            </a:tbl>
          </a:graphicData>
        </a:graphic>
      </p:graphicFrame>
      <p:graphicFrame>
        <p:nvGraphicFramePr>
          <p:cNvPr id="14" name="表 13">
            <a:extLst>
              <a:ext uri="{FF2B5EF4-FFF2-40B4-BE49-F238E27FC236}">
                <a16:creationId xmlns:a16="http://schemas.microsoft.com/office/drawing/2014/main" id="{EB7B9F6E-E281-F9DF-2CDB-D8E2DFAA76F7}"/>
              </a:ext>
            </a:extLst>
          </p:cNvPr>
          <p:cNvGraphicFramePr>
            <a:graphicFrameLocks noGrp="1"/>
          </p:cNvGraphicFramePr>
          <p:nvPr>
            <p:extLst>
              <p:ext uri="{D42A27DB-BD31-4B8C-83A1-F6EECF244321}">
                <p14:modId xmlns:p14="http://schemas.microsoft.com/office/powerpoint/2010/main" val="3122157475"/>
              </p:ext>
            </p:extLst>
          </p:nvPr>
        </p:nvGraphicFramePr>
        <p:xfrm>
          <a:off x="127203" y="3502704"/>
          <a:ext cx="3477460" cy="734448"/>
        </p:xfrm>
        <a:graphic>
          <a:graphicData uri="http://schemas.openxmlformats.org/drawingml/2006/table">
            <a:tbl>
              <a:tblPr/>
              <a:tblGrid>
                <a:gridCol w="2407473">
                  <a:extLst>
                    <a:ext uri="{9D8B030D-6E8A-4147-A177-3AD203B41FA5}">
                      <a16:colId xmlns:a16="http://schemas.microsoft.com/office/drawing/2014/main" val="696300742"/>
                    </a:ext>
                  </a:extLst>
                </a:gridCol>
                <a:gridCol w="1069987">
                  <a:extLst>
                    <a:ext uri="{9D8B030D-6E8A-4147-A177-3AD203B41FA5}">
                      <a16:colId xmlns:a16="http://schemas.microsoft.com/office/drawing/2014/main" val="3068463328"/>
                    </a:ext>
                  </a:extLst>
                </a:gridCol>
              </a:tblGrid>
              <a:tr h="183612">
                <a:tc>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Product</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700" b="0" i="0" u="none" strike="noStrike" dirty="0">
                          <a:solidFill>
                            <a:srgbClr val="000000"/>
                          </a:solidFill>
                          <a:effectLst/>
                          <a:latin typeface="Arial" panose="020B0604020202020204" pitchFamily="34" charset="0"/>
                          <a:ea typeface="游ゴシック" panose="020B0400000000000000" pitchFamily="34" charset="-128"/>
                        </a:rPr>
                        <a:t>manufacturer</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49036482"/>
                  </a:ext>
                </a:extLst>
              </a:tr>
              <a:tr h="183612">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Recombinant Human IFN-</a:t>
                      </a:r>
                      <a:r>
                        <a:rPr lang="el-GR" sz="700" b="0" i="0" u="none" strike="noStrike">
                          <a:solidFill>
                            <a:srgbClr val="000000"/>
                          </a:solidFill>
                          <a:effectLst/>
                          <a:latin typeface="Arial" panose="020B0604020202020204" pitchFamily="34" charset="0"/>
                          <a:ea typeface="游ゴシック" panose="020B0400000000000000" pitchFamily="34" charset="-128"/>
                        </a:rPr>
                        <a:t>γ (</a:t>
                      </a:r>
                      <a:r>
                        <a:rPr lang="en" sz="700" b="0" i="0" u="none" strike="noStrike">
                          <a:solidFill>
                            <a:srgbClr val="000000"/>
                          </a:solidFill>
                          <a:effectLst/>
                          <a:latin typeface="Arial" panose="020B0604020202020204" pitchFamily="34" charset="0"/>
                          <a:ea typeface="游ゴシック" panose="020B0400000000000000" pitchFamily="34" charset="-128"/>
                        </a:rPr>
                        <a:t>carrier-free)</a:t>
                      </a:r>
                    </a:p>
                  </a:txBody>
                  <a:tcPr marL="6040" marR="6040" marT="604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992506275"/>
                  </a:ext>
                </a:extLst>
              </a:tr>
              <a:tr h="183612">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Recombinant Mouse IFN-</a:t>
                      </a:r>
                      <a:r>
                        <a:rPr lang="el-GR" sz="700" b="0" i="0" u="none" strike="noStrike">
                          <a:solidFill>
                            <a:srgbClr val="000000"/>
                          </a:solidFill>
                          <a:effectLst/>
                          <a:latin typeface="Arial" panose="020B0604020202020204" pitchFamily="34" charset="0"/>
                          <a:ea typeface="游ゴシック" panose="020B0400000000000000" pitchFamily="34" charset="-128"/>
                        </a:rPr>
                        <a:t>γ (</a:t>
                      </a:r>
                      <a:r>
                        <a:rPr lang="en" sz="700" b="0" i="0" u="none" strike="noStrike">
                          <a:solidFill>
                            <a:srgbClr val="000000"/>
                          </a:solidFill>
                          <a:effectLst/>
                          <a:latin typeface="Arial" panose="020B0604020202020204" pitchFamily="34" charset="0"/>
                          <a:ea typeface="游ゴシック" panose="020B0400000000000000" pitchFamily="34" charset="-128"/>
                        </a:rPr>
                        <a:t>carrier-free)</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700" b="0" i="0" u="none" strike="noStrike">
                          <a:solidFill>
                            <a:srgbClr val="000000"/>
                          </a:solidFill>
                          <a:effectLst/>
                          <a:latin typeface="Arial" panose="020B0604020202020204" pitchFamily="34" charset="0"/>
                          <a:ea typeface="游ゴシック" panose="020B0400000000000000" pitchFamily="34" charset="-128"/>
                        </a:rPr>
                        <a:t>Biolegend</a:t>
                      </a:r>
                    </a:p>
                  </a:txBody>
                  <a:tcPr marL="6040" marR="6040" marT="604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88857918"/>
                  </a:ext>
                </a:extLst>
              </a:tr>
              <a:tr h="183612">
                <a:tc>
                  <a:txBody>
                    <a:bodyPr/>
                    <a:lstStyle/>
                    <a:p>
                      <a:pPr algn="l" fontAlgn="ctr"/>
                      <a:r>
                        <a:rPr lang="en" sz="700" b="0" i="0" u="none" strike="noStrike" dirty="0">
                          <a:solidFill>
                            <a:srgbClr val="000000"/>
                          </a:solidFill>
                          <a:effectLst/>
                          <a:latin typeface="Arial" panose="020B0604020202020204" pitchFamily="34" charset="0"/>
                          <a:ea typeface="游ゴシック" panose="020B0400000000000000" pitchFamily="34" charset="-128"/>
                        </a:rPr>
                        <a:t> -</a:t>
                      </a:r>
                      <a:r>
                        <a:rPr lang="en" sz="700" b="0" i="0" u="none" strike="noStrike" dirty="0" err="1">
                          <a:solidFill>
                            <a:srgbClr val="000000"/>
                          </a:solidFill>
                          <a:effectLst/>
                          <a:latin typeface="Arial" panose="020B0604020202020204" pitchFamily="34" charset="0"/>
                          <a:ea typeface="游ゴシック" panose="020B0400000000000000" pitchFamily="34" charset="-128"/>
                        </a:rPr>
                        <a:t>Cellstain</a:t>
                      </a:r>
                      <a:r>
                        <a:rPr lang="en" sz="700" b="0" i="0" u="none" strike="noStrike" dirty="0">
                          <a:solidFill>
                            <a:srgbClr val="000000"/>
                          </a:solidFill>
                          <a:effectLst/>
                          <a:latin typeface="Arial" panose="020B0604020202020204" pitchFamily="34" charset="0"/>
                          <a:ea typeface="游ゴシック" panose="020B0400000000000000" pitchFamily="34" charset="-128"/>
                        </a:rPr>
                        <a:t>- DAPI solution</a:t>
                      </a:r>
                    </a:p>
                  </a:txBody>
                  <a:tcPr marL="6040" marR="6040" marT="604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 sz="700" b="0" i="0" u="none" strike="noStrike" dirty="0" err="1">
                          <a:solidFill>
                            <a:srgbClr val="000000"/>
                          </a:solidFill>
                          <a:effectLst/>
                          <a:latin typeface="Arial" panose="020B0604020202020204" pitchFamily="34" charset="0"/>
                          <a:ea typeface="游ゴシック" panose="020B0400000000000000" pitchFamily="34" charset="-128"/>
                        </a:rPr>
                        <a:t>Dojindo</a:t>
                      </a:r>
                      <a:endParaRPr lang="en" sz="700" b="0" i="0" u="none" strike="noStrike" dirty="0">
                        <a:solidFill>
                          <a:srgbClr val="000000"/>
                        </a:solidFill>
                        <a:effectLst/>
                        <a:latin typeface="Arial" panose="020B0604020202020204" pitchFamily="34" charset="0"/>
                        <a:ea typeface="游ゴシック" panose="020B0400000000000000" pitchFamily="34" charset="-128"/>
                      </a:endParaRPr>
                    </a:p>
                  </a:txBody>
                  <a:tcPr marL="6040" marR="6040" marT="604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57956637"/>
                  </a:ext>
                </a:extLst>
              </a:tr>
            </a:tbl>
          </a:graphicData>
        </a:graphic>
      </p:graphicFrame>
      <p:sp>
        <p:nvSpPr>
          <p:cNvPr id="3" name="テキスト ボックス 2">
            <a:extLst>
              <a:ext uri="{FF2B5EF4-FFF2-40B4-BE49-F238E27FC236}">
                <a16:creationId xmlns:a16="http://schemas.microsoft.com/office/drawing/2014/main" id="{77C6BF90-0E84-6BFB-FF43-49DE6F4186D4}"/>
              </a:ext>
            </a:extLst>
          </p:cNvPr>
          <p:cNvSpPr txBox="1"/>
          <p:nvPr/>
        </p:nvSpPr>
        <p:spPr>
          <a:xfrm>
            <a:off x="0" y="0"/>
            <a:ext cx="3702424"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Table S4</a:t>
            </a:r>
            <a:endParaRPr kumimoji="1" lang="ja-JP" alt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677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263C39F-3480-95C1-13D0-CD748EAFF832}"/>
              </a:ext>
            </a:extLst>
          </p:cNvPr>
          <p:cNvSpPr txBox="1"/>
          <p:nvPr/>
        </p:nvSpPr>
        <p:spPr>
          <a:xfrm>
            <a:off x="0" y="0"/>
            <a:ext cx="3702424"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Table S5</a:t>
            </a:r>
            <a:endParaRPr kumimoji="1" lang="ja-JP" altLang="en-US" sz="1600">
              <a:latin typeface="Arial" panose="020B0604020202020204" pitchFamily="34" charset="0"/>
              <a:cs typeface="Arial" panose="020B0604020202020204" pitchFamily="34" charset="0"/>
            </a:endParaRPr>
          </a:p>
        </p:txBody>
      </p:sp>
      <p:graphicFrame>
        <p:nvGraphicFramePr>
          <p:cNvPr id="5" name="表 4">
            <a:extLst>
              <a:ext uri="{FF2B5EF4-FFF2-40B4-BE49-F238E27FC236}">
                <a16:creationId xmlns:a16="http://schemas.microsoft.com/office/drawing/2014/main" id="{9F368909-B838-D189-C2BA-8121B2403505}"/>
              </a:ext>
            </a:extLst>
          </p:cNvPr>
          <p:cNvGraphicFramePr>
            <a:graphicFrameLocks noGrp="1"/>
          </p:cNvGraphicFramePr>
          <p:nvPr>
            <p:extLst>
              <p:ext uri="{D42A27DB-BD31-4B8C-83A1-F6EECF244321}">
                <p14:modId xmlns:p14="http://schemas.microsoft.com/office/powerpoint/2010/main" val="2113357631"/>
              </p:ext>
            </p:extLst>
          </p:nvPr>
        </p:nvGraphicFramePr>
        <p:xfrm>
          <a:off x="139267" y="589177"/>
          <a:ext cx="6579465" cy="1931269"/>
        </p:xfrm>
        <a:graphic>
          <a:graphicData uri="http://schemas.openxmlformats.org/drawingml/2006/table">
            <a:tbl>
              <a:tblPr/>
              <a:tblGrid>
                <a:gridCol w="1302385">
                  <a:extLst>
                    <a:ext uri="{9D8B030D-6E8A-4147-A177-3AD203B41FA5}">
                      <a16:colId xmlns:a16="http://schemas.microsoft.com/office/drawing/2014/main" val="4271181117"/>
                    </a:ext>
                  </a:extLst>
                </a:gridCol>
                <a:gridCol w="486704">
                  <a:extLst>
                    <a:ext uri="{9D8B030D-6E8A-4147-A177-3AD203B41FA5}">
                      <a16:colId xmlns:a16="http://schemas.microsoft.com/office/drawing/2014/main" val="3820855449"/>
                    </a:ext>
                  </a:extLst>
                </a:gridCol>
                <a:gridCol w="963561">
                  <a:extLst>
                    <a:ext uri="{9D8B030D-6E8A-4147-A177-3AD203B41FA5}">
                      <a16:colId xmlns:a16="http://schemas.microsoft.com/office/drawing/2014/main" val="3092737003"/>
                    </a:ext>
                  </a:extLst>
                </a:gridCol>
                <a:gridCol w="2113936">
                  <a:extLst>
                    <a:ext uri="{9D8B030D-6E8A-4147-A177-3AD203B41FA5}">
                      <a16:colId xmlns:a16="http://schemas.microsoft.com/office/drawing/2014/main" val="2996053378"/>
                    </a:ext>
                  </a:extLst>
                </a:gridCol>
                <a:gridCol w="1556860">
                  <a:extLst>
                    <a:ext uri="{9D8B030D-6E8A-4147-A177-3AD203B41FA5}">
                      <a16:colId xmlns:a16="http://schemas.microsoft.com/office/drawing/2014/main" val="2508118872"/>
                    </a:ext>
                  </a:extLst>
                </a:gridCol>
                <a:gridCol w="156019">
                  <a:extLst>
                    <a:ext uri="{9D8B030D-6E8A-4147-A177-3AD203B41FA5}">
                      <a16:colId xmlns:a16="http://schemas.microsoft.com/office/drawing/2014/main" val="3088234881"/>
                    </a:ext>
                  </a:extLst>
                </a:gridCol>
              </a:tblGrid>
              <a:tr h="237915">
                <a:tc>
                  <a:txBody>
                    <a:bodyPr/>
                    <a:lstStyle/>
                    <a:p>
                      <a:pPr algn="l" fontAlgn="ctr"/>
                      <a:r>
                        <a:rPr lang="en" sz="800" b="1" i="0" u="none" strike="noStrike" dirty="0">
                          <a:solidFill>
                            <a:srgbClr val="000000"/>
                          </a:solidFill>
                          <a:effectLst/>
                          <a:latin typeface="Arial" panose="020B0604020202020204" pitchFamily="34" charset="0"/>
                          <a:ea typeface="游ゴシック" panose="020B0400000000000000" pitchFamily="34" charset="-128"/>
                        </a:rPr>
                        <a:t>Supplementary Table S5</a:t>
                      </a:r>
                    </a:p>
                  </a:txBody>
                  <a:tcPr marL="59150" marR="6572" marT="657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59150" marR="6572" marT="657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gridSpan="3">
                  <a:txBody>
                    <a:bodyPr/>
                    <a:lstStyle/>
                    <a:p>
                      <a:pPr algn="l" fontAlgn="ctr"/>
                      <a:r>
                        <a:rPr lang="en" altLang="ja-JP" sz="800" b="0" i="0" dirty="0">
                          <a:solidFill>
                            <a:srgbClr val="222222"/>
                          </a:solidFill>
                          <a:effectLst/>
                          <a:latin typeface="Arial" panose="020B0604020202020204" pitchFamily="34" charset="0"/>
                          <a:cs typeface="Arial" panose="020B0604020202020204" pitchFamily="34" charset="0"/>
                        </a:rPr>
                        <a:t>Fluorescent </a:t>
                      </a:r>
                      <a:r>
                        <a:rPr lang="en" altLang="ja-JP" sz="800" b="0" i="1" dirty="0">
                          <a:solidFill>
                            <a:srgbClr val="222222"/>
                          </a:solidFill>
                          <a:effectLst/>
                          <a:latin typeface="Arial" panose="020B0604020202020204" pitchFamily="34" charset="0"/>
                          <a:cs typeface="Arial" panose="020B0604020202020204" pitchFamily="34" charset="0"/>
                        </a:rPr>
                        <a:t>in situ </a:t>
                      </a:r>
                      <a:r>
                        <a:rPr lang="en" altLang="ja-JP" sz="800" b="0" dirty="0">
                          <a:solidFill>
                            <a:srgbClr val="222222"/>
                          </a:solidFill>
                          <a:effectLst/>
                          <a:latin typeface="Arial" panose="020B0604020202020204" pitchFamily="34" charset="0"/>
                          <a:cs typeface="Arial" panose="020B0604020202020204" pitchFamily="34" charset="0"/>
                        </a:rPr>
                        <a:t>hybridization</a:t>
                      </a:r>
                      <a:r>
                        <a:rPr lang="en" sz="800" b="0" i="0" u="none" strike="noStrike" dirty="0">
                          <a:solidFill>
                            <a:srgbClr val="000000"/>
                          </a:solidFill>
                          <a:effectLst/>
                          <a:latin typeface="Arial" panose="020B0604020202020204" pitchFamily="34" charset="0"/>
                          <a:ea typeface="游ゴシック" panose="020B0400000000000000" pitchFamily="34" charset="-128"/>
                        </a:rPr>
                        <a:t> analysis of mouse embryonic stem cell (ES) </a:t>
                      </a:r>
                      <a:r>
                        <a:rPr lang="en" sz="8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800" b="0" i="0" u="none" strike="noStrike" dirty="0">
                          <a:solidFill>
                            <a:srgbClr val="000000"/>
                          </a:solidFill>
                          <a:effectLst/>
                          <a:latin typeface="Arial" panose="020B0604020202020204" pitchFamily="34" charset="0"/>
                          <a:ea typeface="游ゴシック" panose="020B0400000000000000" pitchFamily="34" charset="-128"/>
                        </a:rPr>
                        <a:t>-MAC clones.</a:t>
                      </a:r>
                    </a:p>
                  </a:txBody>
                  <a:tcPr marL="6572" marR="6572" marT="657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6572" marR="6572" marT="657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14107758"/>
                  </a:ext>
                </a:extLst>
              </a:tr>
              <a:tr h="262890">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Cell line</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Clone no.</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800" b="0" i="0" u="none" strike="noStrike">
                          <a:solidFill>
                            <a:srgbClr val="000000"/>
                          </a:solidFill>
                          <a:effectLst/>
                          <a:latin typeface="Arial" panose="020B0604020202020204" pitchFamily="34" charset="0"/>
                          <a:ea typeface="游ゴシック" panose="020B0400000000000000" pitchFamily="34" charset="-128"/>
                        </a:rPr>
                        <a:t>Frequency of metaphase </a:t>
                      </a:r>
                      <a:br>
                        <a:rPr lang="en" sz="800" b="0" i="0" u="none" strike="noStrike">
                          <a:solidFill>
                            <a:srgbClr val="000000"/>
                          </a:solidFill>
                          <a:effectLst/>
                          <a:latin typeface="Arial" panose="020B0604020202020204" pitchFamily="34" charset="0"/>
                          <a:ea typeface="游ゴシック" panose="020B0400000000000000" pitchFamily="34" charset="-128"/>
                        </a:rPr>
                      </a:br>
                      <a:r>
                        <a:rPr lang="en" sz="800" b="0" i="0" u="none" strike="noStrike">
                          <a:solidFill>
                            <a:srgbClr val="000000"/>
                          </a:solidFill>
                          <a:effectLst/>
                          <a:latin typeface="Arial" panose="020B0604020202020204" pitchFamily="34" charset="0"/>
                          <a:ea typeface="游ゴシック" panose="020B0400000000000000" pitchFamily="34" charset="-128"/>
                        </a:rPr>
                        <a:t>with single MAC (%)</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Most frequent karyotype</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N</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1241185"/>
                  </a:ext>
                </a:extLst>
              </a:tr>
              <a:tr h="131445">
                <a:tc rowSpan="9">
                  <a:txBody>
                    <a:bodyPr/>
                    <a:lstStyle/>
                    <a:p>
                      <a:pPr algn="ctr" rtl="0" fontAlgn="ctr"/>
                      <a:r>
                        <a:rPr lang="en" sz="800" b="0" i="0" u="none" strike="noStrike" dirty="0">
                          <a:solidFill>
                            <a:srgbClr val="000000"/>
                          </a:solidFill>
                          <a:effectLst/>
                          <a:latin typeface="Arial" panose="020B0604020202020204" pitchFamily="34" charset="0"/>
                          <a:ea typeface="游ゴシック" panose="020B0400000000000000" pitchFamily="34" charset="-128"/>
                        </a:rPr>
                        <a:t>ES </a:t>
                      </a:r>
                      <a:r>
                        <a:rPr lang="en" sz="8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800" b="0" i="0" u="none" strike="noStrike" dirty="0">
                          <a:solidFill>
                            <a:srgbClr val="000000"/>
                          </a:solidFill>
                          <a:effectLst/>
                          <a:latin typeface="Arial" panose="020B0604020202020204" pitchFamily="34" charset="0"/>
                          <a:ea typeface="游ゴシック" panose="020B0400000000000000" pitchFamily="34" charset="-128"/>
                        </a:rPr>
                        <a:t>-MAC</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8">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#18-1</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#3</a:t>
                      </a:r>
                    </a:p>
                  </a:txBody>
                  <a:tcPr marL="6572" marR="6572" marT="657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14(70%)</a:t>
                      </a:r>
                    </a:p>
                  </a:txBody>
                  <a:tcPr marL="6572" marR="6572" marT="657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2n,+MACx1</a:t>
                      </a:r>
                    </a:p>
                  </a:txBody>
                  <a:tcPr marL="6572" marR="6572" marT="657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20</a:t>
                      </a:r>
                    </a:p>
                  </a:txBody>
                  <a:tcPr marL="6572" marR="6572" marT="657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559635177"/>
                  </a:ext>
                </a:extLst>
              </a:tr>
              <a:tr h="131445">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#7</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21(72%)</a:t>
                      </a:r>
                    </a:p>
                  </a:txBody>
                  <a:tcPr marL="6572" marR="6572" marT="6572" marB="0" anchor="ctr">
                    <a:lnL>
                      <a:noFill/>
                    </a:lnL>
                    <a:lnR>
                      <a:noFill/>
                    </a:lnR>
                    <a:lnT>
                      <a:noFill/>
                    </a:lnT>
                    <a:lnB>
                      <a:noFill/>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2n,+MACx1</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29</a:t>
                      </a:r>
                    </a:p>
                  </a:txBody>
                  <a:tcPr marL="6572" marR="6572" marT="6572" marB="0" anchor="ctr">
                    <a:lnL>
                      <a:noFill/>
                    </a:lnL>
                    <a:lnR>
                      <a:noFill/>
                    </a:lnR>
                    <a:lnT>
                      <a:noFill/>
                    </a:lnT>
                    <a:lnB>
                      <a:noFill/>
                    </a:lnB>
                    <a:solidFill>
                      <a:srgbClr val="FFFFFF"/>
                    </a:solidFill>
                  </a:tcPr>
                </a:tc>
                <a:extLst>
                  <a:ext uri="{0D108BD9-81ED-4DB2-BD59-A6C34878D82A}">
                    <a16:rowId xmlns:a16="http://schemas.microsoft.com/office/drawing/2014/main" val="2950135179"/>
                  </a:ext>
                </a:extLst>
              </a:tr>
              <a:tr h="131445">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#8</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16(62%)</a:t>
                      </a:r>
                    </a:p>
                  </a:txBody>
                  <a:tcPr marL="6572" marR="6572" marT="6572" marB="0" anchor="ctr">
                    <a:lnL>
                      <a:noFill/>
                    </a:lnL>
                    <a:lnR>
                      <a:noFill/>
                    </a:lnR>
                    <a:lnT>
                      <a:noFill/>
                    </a:lnT>
                    <a:lnB>
                      <a:noFill/>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2n,+MACx1</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26</a:t>
                      </a:r>
                    </a:p>
                  </a:txBody>
                  <a:tcPr marL="6572" marR="6572" marT="6572" marB="0" anchor="ctr">
                    <a:lnL>
                      <a:noFill/>
                    </a:lnL>
                    <a:lnR>
                      <a:noFill/>
                    </a:lnR>
                    <a:lnT>
                      <a:noFill/>
                    </a:lnT>
                    <a:lnB>
                      <a:noFill/>
                    </a:lnB>
                    <a:solidFill>
                      <a:srgbClr val="FFFFFF"/>
                    </a:solidFill>
                  </a:tcPr>
                </a:tc>
                <a:extLst>
                  <a:ext uri="{0D108BD9-81ED-4DB2-BD59-A6C34878D82A}">
                    <a16:rowId xmlns:a16="http://schemas.microsoft.com/office/drawing/2014/main" val="3498550062"/>
                  </a:ext>
                </a:extLst>
              </a:tr>
              <a:tr h="122682">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#9</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17(63%)</a:t>
                      </a:r>
                    </a:p>
                  </a:txBody>
                  <a:tcPr marL="6572" marR="6572" marT="6572" marB="0" anchor="ctr">
                    <a:lnL>
                      <a:noFill/>
                    </a:lnL>
                    <a:lnR>
                      <a:noFill/>
                    </a:lnR>
                    <a:lnT>
                      <a:noFill/>
                    </a:lnT>
                    <a:lnB>
                      <a:noFill/>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2n,+MACx1</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28</a:t>
                      </a:r>
                    </a:p>
                  </a:txBody>
                  <a:tcPr marL="6572" marR="6572" marT="6572" marB="0" anchor="ctr">
                    <a:lnL>
                      <a:noFill/>
                    </a:lnL>
                    <a:lnR>
                      <a:noFill/>
                    </a:lnR>
                    <a:lnT>
                      <a:noFill/>
                    </a:lnT>
                    <a:lnB>
                      <a:noFill/>
                    </a:lnB>
                    <a:solidFill>
                      <a:srgbClr val="FFFFFF"/>
                    </a:solidFill>
                  </a:tcPr>
                </a:tc>
                <a:extLst>
                  <a:ext uri="{0D108BD9-81ED-4DB2-BD59-A6C34878D82A}">
                    <a16:rowId xmlns:a16="http://schemas.microsoft.com/office/drawing/2014/main" val="3935314871"/>
                  </a:ext>
                </a:extLst>
              </a:tr>
              <a:tr h="131445">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#13</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20(74%)</a:t>
                      </a:r>
                    </a:p>
                  </a:txBody>
                  <a:tcPr marL="6572" marR="6572" marT="6572" marB="0" anchor="ctr">
                    <a:lnL>
                      <a:noFill/>
                    </a:lnL>
                    <a:lnR>
                      <a:noFill/>
                    </a:lnR>
                    <a:lnT>
                      <a:noFill/>
                    </a:lnT>
                    <a:lnB>
                      <a:noFill/>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2n,+MACx1</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27</a:t>
                      </a:r>
                    </a:p>
                  </a:txBody>
                  <a:tcPr marL="6572" marR="6572" marT="6572" marB="0" anchor="ctr">
                    <a:lnL>
                      <a:noFill/>
                    </a:lnL>
                    <a:lnR>
                      <a:noFill/>
                    </a:lnR>
                    <a:lnT>
                      <a:noFill/>
                    </a:lnT>
                    <a:lnB>
                      <a:noFill/>
                    </a:lnB>
                    <a:solidFill>
                      <a:srgbClr val="FFFFFF"/>
                    </a:solidFill>
                  </a:tcPr>
                </a:tc>
                <a:extLst>
                  <a:ext uri="{0D108BD9-81ED-4DB2-BD59-A6C34878D82A}">
                    <a16:rowId xmlns:a16="http://schemas.microsoft.com/office/drawing/2014/main" val="2796875594"/>
                  </a:ext>
                </a:extLst>
              </a:tr>
              <a:tr h="131445">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#14</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4(50%)</a:t>
                      </a:r>
                    </a:p>
                  </a:txBody>
                  <a:tcPr marL="6572" marR="6572" marT="6572" marB="0" anchor="ctr">
                    <a:lnL>
                      <a:noFill/>
                    </a:lnL>
                    <a:lnR>
                      <a:noFill/>
                    </a:lnR>
                    <a:lnT>
                      <a:noFill/>
                    </a:lnT>
                    <a:lnB>
                      <a:noFill/>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2n,+MACx1</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8</a:t>
                      </a:r>
                    </a:p>
                  </a:txBody>
                  <a:tcPr marL="6572" marR="6572" marT="6572" marB="0" anchor="ctr">
                    <a:lnL>
                      <a:noFill/>
                    </a:lnL>
                    <a:lnR>
                      <a:noFill/>
                    </a:lnR>
                    <a:lnT>
                      <a:noFill/>
                    </a:lnT>
                    <a:lnB>
                      <a:noFill/>
                    </a:lnB>
                    <a:solidFill>
                      <a:srgbClr val="FFFFFF"/>
                    </a:solidFill>
                  </a:tcPr>
                </a:tc>
                <a:extLst>
                  <a:ext uri="{0D108BD9-81ED-4DB2-BD59-A6C34878D82A}">
                    <a16:rowId xmlns:a16="http://schemas.microsoft.com/office/drawing/2014/main" val="2717284461"/>
                  </a:ext>
                </a:extLst>
              </a:tr>
              <a:tr h="131445">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#15</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7(78%)</a:t>
                      </a:r>
                    </a:p>
                  </a:txBody>
                  <a:tcPr marL="6572" marR="6572" marT="6572" marB="0" anchor="ctr">
                    <a:lnL>
                      <a:noFill/>
                    </a:lnL>
                    <a:lnR>
                      <a:noFill/>
                    </a:lnR>
                    <a:lnT>
                      <a:noFill/>
                    </a:lnT>
                    <a:lnB>
                      <a:noFill/>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2n,+MACx1</a:t>
                      </a:r>
                    </a:p>
                  </a:txBody>
                  <a:tcPr marL="6572" marR="6572" marT="6572" marB="0" anchor="ctr">
                    <a:lnL>
                      <a:noFill/>
                    </a:lnL>
                    <a:lnR>
                      <a:noFill/>
                    </a:lnR>
                    <a:lnT>
                      <a:noFill/>
                    </a:lnT>
                    <a:lnB>
                      <a:noFill/>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9</a:t>
                      </a:r>
                    </a:p>
                  </a:txBody>
                  <a:tcPr marL="6572" marR="6572" marT="6572" marB="0" anchor="ctr">
                    <a:lnL>
                      <a:noFill/>
                    </a:lnL>
                    <a:lnR>
                      <a:noFill/>
                    </a:lnR>
                    <a:lnT>
                      <a:noFill/>
                    </a:lnT>
                    <a:lnB>
                      <a:noFill/>
                    </a:lnB>
                    <a:solidFill>
                      <a:srgbClr val="FFFFFF"/>
                    </a:solidFill>
                  </a:tcPr>
                </a:tc>
                <a:extLst>
                  <a:ext uri="{0D108BD9-81ED-4DB2-BD59-A6C34878D82A}">
                    <a16:rowId xmlns:a16="http://schemas.microsoft.com/office/drawing/2014/main" val="3051675770"/>
                  </a:ext>
                </a:extLst>
              </a:tr>
              <a:tr h="131445">
                <a:tc vMerge="1">
                  <a:txBody>
                    <a:bodyPr/>
                    <a:lstStyle/>
                    <a:p>
                      <a:endParaRPr kumimoji="1" lang="ja-JP" altLang="en-US"/>
                    </a:p>
                  </a:txBody>
                  <a:tcPr/>
                </a:tc>
                <a:tc vMerge="1">
                  <a:txBody>
                    <a:bodyPr/>
                    <a:lstStyle/>
                    <a:p>
                      <a:endParaRPr kumimoji="1" lang="ja-JP" altLang="en-US"/>
                    </a:p>
                  </a:txBody>
                  <a:tcPr/>
                </a:tc>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#16</a:t>
                      </a:r>
                    </a:p>
                  </a:txBody>
                  <a:tcPr marL="6572" marR="6572" marT="657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7(39%)</a:t>
                      </a:r>
                    </a:p>
                  </a:txBody>
                  <a:tcPr marL="6572" marR="6572" marT="657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2n,+MACx1</a:t>
                      </a:r>
                    </a:p>
                  </a:txBody>
                  <a:tcPr marL="6572" marR="6572" marT="657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18</a:t>
                      </a:r>
                    </a:p>
                  </a:txBody>
                  <a:tcPr marL="6572" marR="6572" marT="6572"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74066641"/>
                  </a:ext>
                </a:extLst>
              </a:tr>
              <a:tr h="131445">
                <a:tc vMerge="1">
                  <a:txBody>
                    <a:bodyPr/>
                    <a:lstStyle/>
                    <a:p>
                      <a:endParaRPr kumimoji="1" lang="ja-JP" altLang="en-US"/>
                    </a:p>
                  </a:txBody>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#25-6</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#2</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800" b="0" i="0" u="none" strike="noStrike">
                          <a:solidFill>
                            <a:srgbClr val="000000"/>
                          </a:solidFill>
                          <a:effectLst/>
                          <a:latin typeface="Arial" panose="020B0604020202020204" pitchFamily="34" charset="0"/>
                          <a:ea typeface="游ゴシック" panose="020B0400000000000000" pitchFamily="34" charset="-128"/>
                        </a:rPr>
                        <a:t>3(12%)</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 sz="800" b="0" i="0" u="none" strike="noStrike">
                          <a:solidFill>
                            <a:srgbClr val="000000"/>
                          </a:solidFill>
                          <a:effectLst/>
                          <a:latin typeface="Arial" panose="020B0604020202020204" pitchFamily="34" charset="0"/>
                          <a:ea typeface="游ゴシック" panose="020B0400000000000000" pitchFamily="34" charset="-128"/>
                        </a:rPr>
                        <a:t>2n,+MACx0</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altLang="ja-JP" sz="800" b="0" i="0" u="none" strike="noStrike" dirty="0">
                          <a:solidFill>
                            <a:srgbClr val="000000"/>
                          </a:solidFill>
                          <a:effectLst/>
                          <a:latin typeface="Arial" panose="020B0604020202020204" pitchFamily="34" charset="0"/>
                          <a:ea typeface="游ゴシック" panose="020B0400000000000000" pitchFamily="34" charset="-128"/>
                        </a:rPr>
                        <a:t>26</a:t>
                      </a:r>
                    </a:p>
                  </a:txBody>
                  <a:tcPr marL="6572" marR="6572" marT="6572"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70803344"/>
                  </a:ext>
                </a:extLst>
              </a:tr>
              <a:tr h="237915">
                <a:tc gridSpan="2">
                  <a:txBody>
                    <a:bodyPr/>
                    <a:lstStyle/>
                    <a:p>
                      <a:pPr algn="l" fontAlgn="ctr"/>
                      <a:r>
                        <a:rPr lang="en" sz="8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Probes: human</a:t>
                      </a:r>
                      <a:r>
                        <a:rPr lang="en" sz="800" b="0" i="0" u="none" strike="noStrike" dirty="0">
                          <a:solidFill>
                            <a:srgbClr val="000000"/>
                          </a:solidFill>
                          <a:effectLst/>
                          <a:latin typeface="Arial" panose="020B0604020202020204" pitchFamily="34" charset="0"/>
                          <a:ea typeface="游ゴシック" panose="020B0400000000000000" pitchFamily="34" charset="-128"/>
                        </a:rPr>
                        <a:t> Cot-1 (Dig) </a:t>
                      </a:r>
                      <a:br>
                        <a:rPr lang="en" sz="800" b="0" i="0" u="none" strike="noStrike" dirty="0">
                          <a:solidFill>
                            <a:srgbClr val="000000"/>
                          </a:solidFill>
                          <a:effectLst/>
                          <a:latin typeface="Arial" panose="020B0604020202020204" pitchFamily="34" charset="0"/>
                          <a:ea typeface="游ゴシック" panose="020B0400000000000000" pitchFamily="34" charset="-128"/>
                        </a:rPr>
                      </a:br>
                      <a:r>
                        <a:rPr lang="en" sz="800" b="0" i="0" u="none" strike="noStrike" dirty="0">
                          <a:solidFill>
                            <a:srgbClr val="000000"/>
                          </a:solidFill>
                          <a:effectLst/>
                          <a:latin typeface="Arial" panose="020B0604020202020204" pitchFamily="34" charset="0"/>
                          <a:ea typeface="游ゴシック" panose="020B0400000000000000" pitchFamily="34" charset="-128"/>
                        </a:rPr>
                        <a:t>and mouse minor satellite DNA (Bio).</a:t>
                      </a:r>
                    </a:p>
                  </a:txBody>
                  <a:tcPr marL="6572" marR="6572" marT="657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6572" marR="6572" marT="657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6572" marR="6572" marT="657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a:solidFill>
                            <a:srgbClr val="000000"/>
                          </a:solidFill>
                          <a:effectLst/>
                          <a:latin typeface="Arial" panose="020B0604020202020204" pitchFamily="34" charset="0"/>
                          <a:ea typeface="游ゴシック" panose="020B0400000000000000" pitchFamily="34" charset="-128"/>
                        </a:rPr>
                        <a:t>　</a:t>
                      </a:r>
                    </a:p>
                  </a:txBody>
                  <a:tcPr marL="6572" marR="6572" marT="657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l" fontAlgn="ctr"/>
                      <a:r>
                        <a:rPr lang="ja-JP" altLang="en-US" sz="800" b="0" i="0" u="none" strike="noStrike" dirty="0">
                          <a:solidFill>
                            <a:srgbClr val="000000"/>
                          </a:solidFill>
                          <a:effectLst/>
                          <a:latin typeface="Arial" panose="020B0604020202020204" pitchFamily="34" charset="0"/>
                          <a:ea typeface="游ゴシック" panose="020B0400000000000000" pitchFamily="34" charset="-128"/>
                        </a:rPr>
                        <a:t>　</a:t>
                      </a:r>
                    </a:p>
                  </a:txBody>
                  <a:tcPr marL="6572" marR="6572" marT="6572"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033043906"/>
                  </a:ext>
                </a:extLst>
              </a:tr>
            </a:tbl>
          </a:graphicData>
        </a:graphic>
      </p:graphicFrame>
      <p:sp>
        <p:nvSpPr>
          <p:cNvPr id="2" name="テキスト ボックス 1">
            <a:extLst>
              <a:ext uri="{FF2B5EF4-FFF2-40B4-BE49-F238E27FC236}">
                <a16:creationId xmlns:a16="http://schemas.microsoft.com/office/drawing/2014/main" id="{E2E6CE04-702A-C32E-CC82-5D2EB1143F99}"/>
              </a:ext>
            </a:extLst>
          </p:cNvPr>
          <p:cNvSpPr txBox="1"/>
          <p:nvPr/>
        </p:nvSpPr>
        <p:spPr>
          <a:xfrm>
            <a:off x="68835" y="2528650"/>
            <a:ext cx="2220480" cy="215444"/>
          </a:xfrm>
          <a:prstGeom prst="rect">
            <a:avLst/>
          </a:prstGeom>
          <a:noFill/>
        </p:spPr>
        <p:txBody>
          <a:bodyPr wrap="none" rtlCol="0">
            <a:spAutoFit/>
          </a:bodyPr>
          <a:lstStyle/>
          <a:p>
            <a:pPr algn="l"/>
            <a:r>
              <a:rPr kumimoji="1" lang="en-US" altLang="ja-JP" sz="800" dirty="0">
                <a:latin typeface="Arial" panose="020B0604020202020204" pitchFamily="34" charset="0"/>
                <a:cs typeface="Arial" panose="020B0604020202020204" pitchFamily="34" charset="0"/>
              </a:rPr>
              <a:t>Dig: Digoxigenin-labeled, Bio: Biotin-labeled.</a:t>
            </a:r>
          </a:p>
        </p:txBody>
      </p:sp>
    </p:spTree>
    <p:extLst>
      <p:ext uri="{BB962C8B-B14F-4D97-AF65-F5344CB8AC3E}">
        <p14:creationId xmlns:p14="http://schemas.microsoft.com/office/powerpoint/2010/main" val="948117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0D92376-51AD-10AA-94DF-C53EFC981D2D}"/>
              </a:ext>
            </a:extLst>
          </p:cNvPr>
          <p:cNvSpPr txBox="1"/>
          <p:nvPr/>
        </p:nvSpPr>
        <p:spPr>
          <a:xfrm>
            <a:off x="117957" y="5763857"/>
            <a:ext cx="6580023" cy="1384995"/>
          </a:xfrm>
          <a:prstGeom prst="rect">
            <a:avLst/>
          </a:prstGeom>
          <a:noFill/>
        </p:spPr>
        <p:txBody>
          <a:bodyPr wrap="square" rtlCol="0">
            <a:spAutoFit/>
          </a:bodyPr>
          <a:lstStyle/>
          <a:p>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S2. Genome maps showing the HLA class I-containing sequences on the three bacterial artificial chromosomes (BACs) used in the study.</a:t>
            </a:r>
          </a:p>
          <a:p>
            <a:r>
              <a:rPr kumimoji="1" lang="en-US" altLang="ja-JP" sz="1200" i="1" dirty="0">
                <a:latin typeface="Arial" panose="020B0604020202020204" pitchFamily="34" charset="0"/>
                <a:ea typeface="MS PGothic" panose="020B0600070205080204" pitchFamily="34" charset="-128"/>
                <a:cs typeface="Arial" panose="020B0604020202020204" pitchFamily="34" charset="0"/>
              </a:rPr>
              <a:t>HLA-A</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 BAC (CH501-309N1), </a:t>
            </a:r>
            <a:r>
              <a:rPr kumimoji="1" lang="en-US" altLang="ja-JP" sz="1200" i="1" dirty="0">
                <a:latin typeface="Arial" panose="020B0604020202020204" pitchFamily="34" charset="0"/>
                <a:ea typeface="MS PGothic" panose="020B0600070205080204" pitchFamily="34" charset="-128"/>
                <a:cs typeface="Arial" panose="020B0604020202020204" pitchFamily="34" charset="0"/>
              </a:rPr>
              <a:t>HLA-B/C </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BAC (CH501-248L24), and human </a:t>
            </a:r>
            <a:r>
              <a:rPr kumimoji="1" lang="el-GR" altLang="ja-JP" sz="1200" dirty="0">
                <a:latin typeface="Arial" panose="020B0604020202020204" pitchFamily="34" charset="0"/>
                <a:ea typeface="MS PGothic" panose="020B0600070205080204" pitchFamily="34" charset="-128"/>
                <a:cs typeface="Arial" panose="020B0604020202020204" pitchFamily="34" charset="0"/>
              </a:rPr>
              <a:t>β2 </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microglobulin (h</a:t>
            </a:r>
            <a:r>
              <a:rPr kumimoji="1" lang="en-US" altLang="ja-JP" sz="1200" i="1" dirty="0">
                <a:latin typeface="Arial" panose="020B0604020202020204" pitchFamily="34" charset="0"/>
                <a:ea typeface="MS PGothic" panose="020B0600070205080204" pitchFamily="34" charset="-128"/>
                <a:cs typeface="Arial" panose="020B0604020202020204" pitchFamily="34" charset="0"/>
              </a:rPr>
              <a:t>B2M</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)-BAC (RP11-292P13). The h</a:t>
            </a:r>
            <a:r>
              <a:rPr kumimoji="1" lang="en-US" altLang="ja-JP" sz="1200" i="1" dirty="0">
                <a:latin typeface="Arial" panose="020B0604020202020204" pitchFamily="34" charset="0"/>
                <a:ea typeface="MS PGothic" panose="020B0600070205080204" pitchFamily="34" charset="-128"/>
                <a:cs typeface="Arial" panose="020B0604020202020204" pitchFamily="34" charset="0"/>
              </a:rPr>
              <a:t>B2M</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-BAC contains the </a:t>
            </a:r>
            <a:r>
              <a:rPr kumimoji="1" lang="en-US" altLang="ja-JP" sz="1200" i="1" dirty="0">
                <a:latin typeface="Arial" panose="020B0604020202020204" pitchFamily="34" charset="0"/>
                <a:ea typeface="MS PGothic" panose="020B0600070205080204" pitchFamily="34" charset="-128"/>
                <a:cs typeface="Arial" panose="020B0604020202020204" pitchFamily="34" charset="0"/>
              </a:rPr>
              <a:t>TRIM69</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 gene on chromosome (Chr) 15, which is potentially involved in embryonic lethality. Therefore, this BAC was modified to preserve the gene region indicated by the red box. This figure was created using </a:t>
            </a:r>
            <a:r>
              <a:rPr kumimoji="1" lang="en-US" altLang="ja-JP" sz="1200" dirty="0" err="1">
                <a:latin typeface="Arial" panose="020B0604020202020204" pitchFamily="34" charset="0"/>
                <a:ea typeface="MS PGothic" panose="020B0600070205080204" pitchFamily="34" charset="-128"/>
                <a:cs typeface="Arial" panose="020B0604020202020204" pitchFamily="34" charset="0"/>
              </a:rPr>
              <a:t>SnapGene</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 software (from </a:t>
            </a:r>
            <a:r>
              <a:rPr kumimoji="1" lang="en-US" altLang="ja-JP" sz="1200" dirty="0" err="1">
                <a:latin typeface="Arial" panose="020B0604020202020204" pitchFamily="34" charset="0"/>
                <a:ea typeface="MS PGothic" panose="020B0600070205080204" pitchFamily="34" charset="-128"/>
                <a:cs typeface="Arial" panose="020B0604020202020204" pitchFamily="34" charset="0"/>
              </a:rPr>
              <a:t>Dotmatics</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 available at </a:t>
            </a:r>
            <a:r>
              <a:rPr kumimoji="1" lang="en-US" altLang="ja-JP" sz="1200" dirty="0" err="1">
                <a:latin typeface="Arial" panose="020B0604020202020204" pitchFamily="34" charset="0"/>
                <a:ea typeface="MS PGothic" panose="020B0600070205080204" pitchFamily="34" charset="-128"/>
                <a:cs typeface="Arial" panose="020B0604020202020204" pitchFamily="34" charset="0"/>
              </a:rPr>
              <a:t>snapgene.com</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a:t>
            </a:r>
            <a:endParaRPr kumimoji="1" lang="ja-JP" altLang="en-US" sz="1200" dirty="0">
              <a:latin typeface="Arial" panose="020B0604020202020204" pitchFamily="34" charset="0"/>
              <a:ea typeface="MS PGothic" panose="020B0600070205080204" pitchFamily="34"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8E7609FA-E414-5EF8-3E22-23EB85FEB506}"/>
              </a:ext>
            </a:extLst>
          </p:cNvPr>
          <p:cNvSpPr txBox="1"/>
          <p:nvPr/>
        </p:nvSpPr>
        <p:spPr>
          <a:xfrm>
            <a:off x="0" y="0"/>
            <a:ext cx="3558988"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S2</a:t>
            </a:r>
            <a:endParaRPr kumimoji="1" lang="ja-JP" altLang="en-US" sz="1600" dirty="0">
              <a:latin typeface="Arial" panose="020B0604020202020204" pitchFamily="34" charset="0"/>
              <a:cs typeface="Arial" panose="020B0604020202020204" pitchFamily="34" charset="0"/>
            </a:endParaRPr>
          </a:p>
        </p:txBody>
      </p:sp>
      <p:grpSp>
        <p:nvGrpSpPr>
          <p:cNvPr id="157" name="グループ化 156">
            <a:extLst>
              <a:ext uri="{FF2B5EF4-FFF2-40B4-BE49-F238E27FC236}">
                <a16:creationId xmlns:a16="http://schemas.microsoft.com/office/drawing/2014/main" id="{8B6149D7-90B4-906E-A1D2-9099639996E6}"/>
              </a:ext>
            </a:extLst>
          </p:cNvPr>
          <p:cNvGrpSpPr/>
          <p:nvPr/>
        </p:nvGrpSpPr>
        <p:grpSpPr>
          <a:xfrm>
            <a:off x="753770" y="4995225"/>
            <a:ext cx="1779339" cy="584750"/>
            <a:chOff x="6311180" y="6248034"/>
            <a:chExt cx="1612026" cy="529765"/>
          </a:xfrm>
        </p:grpSpPr>
        <p:sp>
          <p:nvSpPr>
            <p:cNvPr id="149" name="右矢印 148">
              <a:extLst>
                <a:ext uri="{FF2B5EF4-FFF2-40B4-BE49-F238E27FC236}">
                  <a16:creationId xmlns:a16="http://schemas.microsoft.com/office/drawing/2014/main" id="{62115546-4142-EC1A-A8FE-410B3F04BE14}"/>
                </a:ext>
              </a:extLst>
            </p:cNvPr>
            <p:cNvSpPr/>
            <p:nvPr/>
          </p:nvSpPr>
          <p:spPr>
            <a:xfrm>
              <a:off x="6311180" y="6276265"/>
              <a:ext cx="112557" cy="125909"/>
            </a:xfrm>
            <a:prstGeom prst="rightArrow">
              <a:avLst>
                <a:gd name="adj1" fmla="val 50000"/>
                <a:gd name="adj2" fmla="val 59751"/>
              </a:avLst>
            </a:prstGeom>
            <a:solidFill>
              <a:srgbClr val="F2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ea typeface="MS PGothic" panose="020B0600070205080204" pitchFamily="34" charset="-128"/>
              </a:endParaRPr>
            </a:p>
          </p:txBody>
        </p:sp>
        <p:sp>
          <p:nvSpPr>
            <p:cNvPr id="150" name="右矢印 149">
              <a:extLst>
                <a:ext uri="{FF2B5EF4-FFF2-40B4-BE49-F238E27FC236}">
                  <a16:creationId xmlns:a16="http://schemas.microsoft.com/office/drawing/2014/main" id="{350A45D7-67CC-0469-21AC-922700573C33}"/>
                </a:ext>
              </a:extLst>
            </p:cNvPr>
            <p:cNvSpPr/>
            <p:nvPr/>
          </p:nvSpPr>
          <p:spPr>
            <a:xfrm>
              <a:off x="6311180" y="6443765"/>
              <a:ext cx="112557" cy="125909"/>
            </a:xfrm>
            <a:prstGeom prst="rightArrow">
              <a:avLst>
                <a:gd name="adj1" fmla="val 50000"/>
                <a:gd name="adj2" fmla="val 59751"/>
              </a:avLst>
            </a:prstGeom>
            <a:solidFill>
              <a:srgbClr val="66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ea typeface="MS PGothic" panose="020B0600070205080204" pitchFamily="34" charset="-128"/>
              </a:endParaRPr>
            </a:p>
          </p:txBody>
        </p:sp>
        <p:sp>
          <p:nvSpPr>
            <p:cNvPr id="152" name="右矢印 151">
              <a:extLst>
                <a:ext uri="{FF2B5EF4-FFF2-40B4-BE49-F238E27FC236}">
                  <a16:creationId xmlns:a16="http://schemas.microsoft.com/office/drawing/2014/main" id="{74C5F086-8795-20F7-1055-33F37E75B97B}"/>
                </a:ext>
              </a:extLst>
            </p:cNvPr>
            <p:cNvSpPr/>
            <p:nvPr/>
          </p:nvSpPr>
          <p:spPr>
            <a:xfrm>
              <a:off x="6311180" y="6607700"/>
              <a:ext cx="112557" cy="125909"/>
            </a:xfrm>
            <a:prstGeom prst="rightArrow">
              <a:avLst>
                <a:gd name="adj1" fmla="val 50000"/>
                <a:gd name="adj2" fmla="val 59751"/>
              </a:avLst>
            </a:prstGeom>
            <a:solidFill>
              <a:srgbClr val="A6ACB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Arial" panose="020B0604020202020204" pitchFamily="34" charset="0"/>
                <a:ea typeface="MS PGothic" panose="020B0600070205080204" pitchFamily="34" charset="-128"/>
              </a:endParaRPr>
            </a:p>
          </p:txBody>
        </p:sp>
        <p:sp>
          <p:nvSpPr>
            <p:cNvPr id="153" name="テキスト ボックス 152">
              <a:extLst>
                <a:ext uri="{FF2B5EF4-FFF2-40B4-BE49-F238E27FC236}">
                  <a16:creationId xmlns:a16="http://schemas.microsoft.com/office/drawing/2014/main" id="{38DC8453-0953-EEE6-4E40-4D21032B08B6}"/>
                </a:ext>
              </a:extLst>
            </p:cNvPr>
            <p:cNvSpPr txBox="1"/>
            <p:nvPr/>
          </p:nvSpPr>
          <p:spPr>
            <a:xfrm>
              <a:off x="6423737" y="6248034"/>
              <a:ext cx="746619" cy="186914"/>
            </a:xfrm>
            <a:prstGeom prst="rect">
              <a:avLst/>
            </a:prstGeom>
            <a:noFill/>
          </p:spPr>
          <p:txBody>
            <a:bodyPr wrap="none" rtlCol="0">
              <a:spAutoFit/>
            </a:bodyPr>
            <a:lstStyle/>
            <a:p>
              <a:r>
                <a:rPr kumimoji="1" lang="en-US" altLang="ja-JP" sz="900" dirty="0">
                  <a:latin typeface="Arial" panose="020B0604020202020204" pitchFamily="34" charset="0"/>
                  <a:ea typeface="MS PGothic" panose="020B0600070205080204" pitchFamily="34" charset="-128"/>
                </a:rPr>
                <a:t>Protein coding</a:t>
              </a:r>
              <a:endParaRPr kumimoji="1" lang="ja-JP" altLang="en-US" sz="900">
                <a:latin typeface="Arial" panose="020B0604020202020204" pitchFamily="34" charset="0"/>
                <a:ea typeface="MS PGothic" panose="020B0600070205080204" pitchFamily="34" charset="-128"/>
              </a:endParaRPr>
            </a:p>
          </p:txBody>
        </p:sp>
        <p:sp>
          <p:nvSpPr>
            <p:cNvPr id="154" name="テキスト ボックス 153">
              <a:extLst>
                <a:ext uri="{FF2B5EF4-FFF2-40B4-BE49-F238E27FC236}">
                  <a16:creationId xmlns:a16="http://schemas.microsoft.com/office/drawing/2014/main" id="{B45809E0-76AA-41C0-0C0C-38E8CB5FE1A2}"/>
                </a:ext>
              </a:extLst>
            </p:cNvPr>
            <p:cNvSpPr txBox="1"/>
            <p:nvPr/>
          </p:nvSpPr>
          <p:spPr>
            <a:xfrm>
              <a:off x="6423737" y="6422112"/>
              <a:ext cx="1406012" cy="186914"/>
            </a:xfrm>
            <a:prstGeom prst="rect">
              <a:avLst/>
            </a:prstGeom>
            <a:noFill/>
          </p:spPr>
          <p:txBody>
            <a:bodyPr wrap="none" rtlCol="0">
              <a:spAutoFit/>
            </a:bodyPr>
            <a:lstStyle/>
            <a:p>
              <a:r>
                <a:rPr kumimoji="1" lang="en-US" altLang="ja-JP" sz="900" dirty="0">
                  <a:latin typeface="Arial" panose="020B0604020202020204" pitchFamily="34" charset="0"/>
                  <a:ea typeface="MS PGothic" panose="020B0600070205080204" pitchFamily="34" charset="-128"/>
                </a:rPr>
                <a:t>Non-Protein coding RNA gene</a:t>
              </a:r>
              <a:endParaRPr kumimoji="1" lang="ja-JP" altLang="en-US" sz="900">
                <a:latin typeface="Arial" panose="020B0604020202020204" pitchFamily="34" charset="0"/>
                <a:ea typeface="MS PGothic" panose="020B0600070205080204" pitchFamily="34" charset="-128"/>
              </a:endParaRPr>
            </a:p>
          </p:txBody>
        </p:sp>
        <p:sp>
          <p:nvSpPr>
            <p:cNvPr id="155" name="テキスト ボックス 154">
              <a:extLst>
                <a:ext uri="{FF2B5EF4-FFF2-40B4-BE49-F238E27FC236}">
                  <a16:creationId xmlns:a16="http://schemas.microsoft.com/office/drawing/2014/main" id="{918BA439-72C4-19D8-DC4F-B7C3B6B3102F}"/>
                </a:ext>
              </a:extLst>
            </p:cNvPr>
            <p:cNvSpPr txBox="1"/>
            <p:nvPr/>
          </p:nvSpPr>
          <p:spPr>
            <a:xfrm>
              <a:off x="6423737" y="6590885"/>
              <a:ext cx="1499469" cy="186914"/>
            </a:xfrm>
            <a:prstGeom prst="rect">
              <a:avLst/>
            </a:prstGeom>
            <a:noFill/>
          </p:spPr>
          <p:txBody>
            <a:bodyPr wrap="none" rtlCol="0">
              <a:spAutoFit/>
            </a:bodyPr>
            <a:lstStyle/>
            <a:p>
              <a:r>
                <a:rPr kumimoji="1" lang="en-US" altLang="ja-JP" sz="900" dirty="0">
                  <a:latin typeface="Arial" panose="020B0604020202020204" pitchFamily="34" charset="0"/>
                  <a:ea typeface="MS PGothic" panose="020B0600070205080204" pitchFamily="34" charset="-128"/>
                </a:rPr>
                <a:t>Non-Protein coding Pseudogene</a:t>
              </a:r>
              <a:endParaRPr kumimoji="1" lang="ja-JP" altLang="en-US" sz="900">
                <a:latin typeface="Arial" panose="020B0604020202020204" pitchFamily="34" charset="0"/>
                <a:ea typeface="MS PGothic" panose="020B0600070205080204" pitchFamily="34" charset="-128"/>
              </a:endParaRPr>
            </a:p>
          </p:txBody>
        </p:sp>
      </p:grpSp>
      <p:grpSp>
        <p:nvGrpSpPr>
          <p:cNvPr id="27" name="グループ化 26">
            <a:extLst>
              <a:ext uri="{FF2B5EF4-FFF2-40B4-BE49-F238E27FC236}">
                <a16:creationId xmlns:a16="http://schemas.microsoft.com/office/drawing/2014/main" id="{CAAE825C-20D4-AB1A-A661-3BACFC9171A6}"/>
              </a:ext>
            </a:extLst>
          </p:cNvPr>
          <p:cNvGrpSpPr/>
          <p:nvPr/>
        </p:nvGrpSpPr>
        <p:grpSpPr>
          <a:xfrm>
            <a:off x="753770" y="557483"/>
            <a:ext cx="5595702" cy="4457770"/>
            <a:chOff x="753770" y="557483"/>
            <a:chExt cx="5595702" cy="4457770"/>
          </a:xfrm>
        </p:grpSpPr>
        <p:grpSp>
          <p:nvGrpSpPr>
            <p:cNvPr id="2" name="グループ化 1">
              <a:extLst>
                <a:ext uri="{FF2B5EF4-FFF2-40B4-BE49-F238E27FC236}">
                  <a16:creationId xmlns:a16="http://schemas.microsoft.com/office/drawing/2014/main" id="{19C41F15-3FDD-F0B6-B073-AE39A3402D4F}"/>
                </a:ext>
              </a:extLst>
            </p:cNvPr>
            <p:cNvGrpSpPr/>
            <p:nvPr/>
          </p:nvGrpSpPr>
          <p:grpSpPr>
            <a:xfrm>
              <a:off x="753770" y="584368"/>
              <a:ext cx="781095" cy="3440719"/>
              <a:chOff x="1081079" y="1295687"/>
              <a:chExt cx="644728" cy="2840021"/>
            </a:xfrm>
          </p:grpSpPr>
          <p:sp>
            <p:nvSpPr>
              <p:cNvPr id="158" name="テキスト ボックス 157">
                <a:extLst>
                  <a:ext uri="{FF2B5EF4-FFF2-40B4-BE49-F238E27FC236}">
                    <a16:creationId xmlns:a16="http://schemas.microsoft.com/office/drawing/2014/main" id="{50D3EAAC-8F75-6D19-1E99-E9143AB5FF9D}"/>
                  </a:ext>
                </a:extLst>
              </p:cNvPr>
              <p:cNvSpPr txBox="1"/>
              <p:nvPr/>
            </p:nvSpPr>
            <p:spPr>
              <a:xfrm>
                <a:off x="1081079" y="1295687"/>
                <a:ext cx="559769" cy="276999"/>
              </a:xfrm>
              <a:prstGeom prst="rect">
                <a:avLst/>
              </a:prstGeom>
              <a:noFill/>
            </p:spPr>
            <p:txBody>
              <a:bodyPr wrap="none" rtlCol="0">
                <a:spAutoFit/>
              </a:bodyPr>
              <a:lstStyle/>
              <a:p>
                <a:pPr algn="l"/>
                <a:r>
                  <a:rPr kumimoji="1" lang="en-US" altLang="ja-JP" sz="1200" dirty="0">
                    <a:latin typeface="Arial" panose="020B0604020202020204" pitchFamily="34" charset="0"/>
                    <a:ea typeface="MS PGothic" panose="020B0600070205080204" pitchFamily="34" charset="-128"/>
                  </a:rPr>
                  <a:t>Chr 6</a:t>
                </a:r>
                <a:endParaRPr kumimoji="1" lang="ja-JP" altLang="en-US" sz="1200" dirty="0">
                  <a:latin typeface="Arial" panose="020B0604020202020204" pitchFamily="34" charset="0"/>
                  <a:ea typeface="MS PGothic" panose="020B0600070205080204" pitchFamily="34" charset="-128"/>
                </a:endParaRPr>
              </a:p>
            </p:txBody>
          </p:sp>
          <p:sp>
            <p:nvSpPr>
              <p:cNvPr id="159" name="テキスト ボックス 158">
                <a:extLst>
                  <a:ext uri="{FF2B5EF4-FFF2-40B4-BE49-F238E27FC236}">
                    <a16:creationId xmlns:a16="http://schemas.microsoft.com/office/drawing/2014/main" id="{5DF9164C-1A7C-A565-9A22-496CF49968EB}"/>
                  </a:ext>
                </a:extLst>
              </p:cNvPr>
              <p:cNvSpPr txBox="1"/>
              <p:nvPr/>
            </p:nvSpPr>
            <p:spPr>
              <a:xfrm>
                <a:off x="1081079" y="2700503"/>
                <a:ext cx="559769" cy="276999"/>
              </a:xfrm>
              <a:prstGeom prst="rect">
                <a:avLst/>
              </a:prstGeom>
              <a:noFill/>
            </p:spPr>
            <p:txBody>
              <a:bodyPr wrap="none" rtlCol="0">
                <a:spAutoFit/>
              </a:bodyPr>
              <a:lstStyle/>
              <a:p>
                <a:pPr algn="l"/>
                <a:r>
                  <a:rPr kumimoji="1" lang="en-US" altLang="ja-JP" sz="1200" dirty="0">
                    <a:latin typeface="Arial" panose="020B0604020202020204" pitchFamily="34" charset="0"/>
                    <a:ea typeface="MS PGothic" panose="020B0600070205080204" pitchFamily="34" charset="-128"/>
                  </a:rPr>
                  <a:t>Chr 6</a:t>
                </a:r>
                <a:endParaRPr kumimoji="1" lang="ja-JP" altLang="en-US" sz="1200" dirty="0">
                  <a:latin typeface="Arial" panose="020B0604020202020204" pitchFamily="34" charset="0"/>
                  <a:ea typeface="MS PGothic" panose="020B0600070205080204" pitchFamily="34" charset="-128"/>
                </a:endParaRPr>
              </a:p>
            </p:txBody>
          </p:sp>
          <p:sp>
            <p:nvSpPr>
              <p:cNvPr id="160" name="テキスト ボックス 159">
                <a:extLst>
                  <a:ext uri="{FF2B5EF4-FFF2-40B4-BE49-F238E27FC236}">
                    <a16:creationId xmlns:a16="http://schemas.microsoft.com/office/drawing/2014/main" id="{A533C358-3290-8B74-6A1A-7763B578D6E2}"/>
                  </a:ext>
                </a:extLst>
              </p:cNvPr>
              <p:cNvSpPr txBox="1"/>
              <p:nvPr/>
            </p:nvSpPr>
            <p:spPr>
              <a:xfrm>
                <a:off x="1081079" y="3858709"/>
                <a:ext cx="644728" cy="276999"/>
              </a:xfrm>
              <a:prstGeom prst="rect">
                <a:avLst/>
              </a:prstGeom>
              <a:noFill/>
            </p:spPr>
            <p:txBody>
              <a:bodyPr wrap="none" rtlCol="0">
                <a:spAutoFit/>
              </a:bodyPr>
              <a:lstStyle/>
              <a:p>
                <a:pPr algn="l"/>
                <a:r>
                  <a:rPr kumimoji="1" lang="en-US" altLang="ja-JP" sz="1200" dirty="0">
                    <a:latin typeface="Arial" panose="020B0604020202020204" pitchFamily="34" charset="0"/>
                    <a:ea typeface="MS PGothic" panose="020B0600070205080204" pitchFamily="34" charset="-128"/>
                  </a:rPr>
                  <a:t>Chr 15</a:t>
                </a:r>
                <a:endParaRPr kumimoji="1" lang="ja-JP" altLang="en-US" sz="1200" dirty="0">
                  <a:latin typeface="Arial" panose="020B0604020202020204" pitchFamily="34" charset="0"/>
                  <a:ea typeface="MS PGothic" panose="020B0600070205080204" pitchFamily="34" charset="-128"/>
                </a:endParaRPr>
              </a:p>
            </p:txBody>
          </p:sp>
        </p:grpSp>
        <p:grpSp>
          <p:nvGrpSpPr>
            <p:cNvPr id="15" name="グループ化 14">
              <a:extLst>
                <a:ext uri="{FF2B5EF4-FFF2-40B4-BE49-F238E27FC236}">
                  <a16:creationId xmlns:a16="http://schemas.microsoft.com/office/drawing/2014/main" id="{7B5201C3-C82A-13D1-9CB0-2B975792050B}"/>
                </a:ext>
              </a:extLst>
            </p:cNvPr>
            <p:cNvGrpSpPr/>
            <p:nvPr/>
          </p:nvGrpSpPr>
          <p:grpSpPr>
            <a:xfrm>
              <a:off x="1021663" y="3852651"/>
              <a:ext cx="4964229" cy="1162602"/>
              <a:chOff x="1375988" y="3685527"/>
              <a:chExt cx="4157895" cy="973762"/>
            </a:xfrm>
          </p:grpSpPr>
          <p:pic>
            <p:nvPicPr>
              <p:cNvPr id="13" name="グラフィックス 12">
                <a:extLst>
                  <a:ext uri="{FF2B5EF4-FFF2-40B4-BE49-F238E27FC236}">
                    <a16:creationId xmlns:a16="http://schemas.microsoft.com/office/drawing/2014/main" id="{E0C6A524-1630-03E6-8861-852F72E058C0}"/>
                  </a:ext>
                </a:extLst>
              </p:cNvPr>
              <p:cNvPicPr>
                <a:picLocks noChangeAspect="1"/>
              </p:cNvPicPr>
              <p:nvPr/>
            </p:nvPicPr>
            <p:blipFill>
              <a:blip r:embed="rId2">
                <a:extLst>
                  <a:ext uri="{96DAC541-7B7A-43D3-8B79-37D633B846F1}">
                    <asvg:svgBlip xmlns:asvg="http://schemas.microsoft.com/office/drawing/2016/SVG/main" r:embed="rId3"/>
                  </a:ext>
                </a:extLst>
              </a:blip>
              <a:srcRect l="3583" t="34781" r="6266" b="37780"/>
              <a:stretch/>
            </p:blipFill>
            <p:spPr>
              <a:xfrm>
                <a:off x="1375988" y="3739760"/>
                <a:ext cx="4157895" cy="919529"/>
              </a:xfrm>
              <a:prstGeom prst="rect">
                <a:avLst/>
              </a:prstGeom>
            </p:spPr>
          </p:pic>
          <p:sp>
            <p:nvSpPr>
              <p:cNvPr id="14" name="正方形/長方形 13">
                <a:extLst>
                  <a:ext uri="{FF2B5EF4-FFF2-40B4-BE49-F238E27FC236}">
                    <a16:creationId xmlns:a16="http://schemas.microsoft.com/office/drawing/2014/main" id="{997D0CC6-1932-9E50-1D84-5DAF5C8D890C}"/>
                  </a:ext>
                </a:extLst>
              </p:cNvPr>
              <p:cNvSpPr/>
              <p:nvPr/>
            </p:nvSpPr>
            <p:spPr>
              <a:xfrm>
                <a:off x="1950416" y="3685527"/>
                <a:ext cx="673676" cy="823519"/>
              </a:xfrm>
              <a:prstGeom prst="rect">
                <a:avLst/>
              </a:prstGeom>
              <a:noFill/>
              <a:ln w="190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ea typeface="MS PGothic" panose="020B0600070205080204" pitchFamily="34" charset="-128"/>
                </a:endParaRPr>
              </a:p>
            </p:txBody>
          </p:sp>
        </p:grpSp>
        <p:pic>
          <p:nvPicPr>
            <p:cNvPr id="17" name="グラフィックス 16">
              <a:extLst>
                <a:ext uri="{FF2B5EF4-FFF2-40B4-BE49-F238E27FC236}">
                  <a16:creationId xmlns:a16="http://schemas.microsoft.com/office/drawing/2014/main" id="{7B25941A-764B-6434-2233-810B681C5DE0}"/>
                </a:ext>
              </a:extLst>
            </p:cNvPr>
            <p:cNvPicPr>
              <a:picLocks noChangeAspect="1"/>
            </p:cNvPicPr>
            <p:nvPr/>
          </p:nvPicPr>
          <p:blipFill>
            <a:blip r:embed="rId4">
              <a:extLst>
                <a:ext uri="{96DAC541-7B7A-43D3-8B79-37D633B846F1}">
                  <asvg:svgBlip xmlns:asvg="http://schemas.microsoft.com/office/drawing/2016/SVG/main" r:embed="rId5"/>
                </a:ext>
              </a:extLst>
            </a:blip>
            <a:srcRect t="31106" b="35880"/>
            <a:stretch/>
          </p:blipFill>
          <p:spPr>
            <a:xfrm>
              <a:off x="813058" y="725609"/>
              <a:ext cx="5536414" cy="1328051"/>
            </a:xfrm>
            <a:prstGeom prst="rect">
              <a:avLst/>
            </a:prstGeom>
          </p:spPr>
        </p:pic>
        <p:pic>
          <p:nvPicPr>
            <p:cNvPr id="19" name="グラフィックス 18">
              <a:extLst>
                <a:ext uri="{FF2B5EF4-FFF2-40B4-BE49-F238E27FC236}">
                  <a16:creationId xmlns:a16="http://schemas.microsoft.com/office/drawing/2014/main" id="{23138E3C-F5E1-81A5-998A-318B9F8376D5}"/>
                </a:ext>
              </a:extLst>
            </p:cNvPr>
            <p:cNvPicPr>
              <a:picLocks noChangeAspect="1"/>
            </p:cNvPicPr>
            <p:nvPr/>
          </p:nvPicPr>
          <p:blipFill>
            <a:blip r:embed="rId6">
              <a:extLst>
                <a:ext uri="{96DAC541-7B7A-43D3-8B79-37D633B846F1}">
                  <asvg:svgBlip xmlns:asvg="http://schemas.microsoft.com/office/drawing/2016/SVG/main" r:embed="rId7"/>
                </a:ext>
              </a:extLst>
            </a:blip>
            <a:srcRect l="7020" t="32184" b="37982"/>
            <a:stretch/>
          </p:blipFill>
          <p:spPr>
            <a:xfrm>
              <a:off x="1227068" y="2360675"/>
              <a:ext cx="5082653" cy="1184961"/>
            </a:xfrm>
            <a:prstGeom prst="rect">
              <a:avLst/>
            </a:prstGeom>
          </p:spPr>
        </p:pic>
        <p:pic>
          <p:nvPicPr>
            <p:cNvPr id="20" name="グラフィックス 19">
              <a:extLst>
                <a:ext uri="{FF2B5EF4-FFF2-40B4-BE49-F238E27FC236}">
                  <a16:creationId xmlns:a16="http://schemas.microsoft.com/office/drawing/2014/main" id="{1DFBC989-76F5-B864-CA59-2AD1E15FE7F5}"/>
                </a:ext>
              </a:extLst>
            </p:cNvPr>
            <p:cNvPicPr>
              <a:picLocks noChangeAspect="1"/>
            </p:cNvPicPr>
            <p:nvPr/>
          </p:nvPicPr>
          <p:blipFill>
            <a:blip r:embed="rId4">
              <a:extLst>
                <a:ext uri="{96DAC541-7B7A-43D3-8B79-37D633B846F1}">
                  <asvg:svgBlip xmlns:asvg="http://schemas.microsoft.com/office/drawing/2016/SVG/main" r:embed="rId5"/>
                </a:ext>
              </a:extLst>
            </a:blip>
            <a:srcRect l="89863" t="1" b="95766"/>
            <a:stretch/>
          </p:blipFill>
          <p:spPr>
            <a:xfrm>
              <a:off x="5269158" y="557483"/>
              <a:ext cx="554132" cy="168124"/>
            </a:xfrm>
            <a:prstGeom prst="rect">
              <a:avLst/>
            </a:prstGeom>
          </p:spPr>
        </p:pic>
      </p:grpSp>
    </p:spTree>
    <p:extLst>
      <p:ext uri="{BB962C8B-B14F-4D97-AF65-F5344CB8AC3E}">
        <p14:creationId xmlns:p14="http://schemas.microsoft.com/office/powerpoint/2010/main" val="527210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7E20758-948E-749B-E51F-B92779630C9A}"/>
              </a:ext>
            </a:extLst>
          </p:cNvPr>
          <p:cNvSpPr txBox="1"/>
          <p:nvPr/>
        </p:nvSpPr>
        <p:spPr>
          <a:xfrm>
            <a:off x="0" y="0"/>
            <a:ext cx="3702424"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Table S6</a:t>
            </a:r>
            <a:endParaRPr kumimoji="1" lang="ja-JP" altLang="en-US" sz="160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0C173CB1-7D51-5725-D71B-9D9D31D1DC3E}"/>
              </a:ext>
            </a:extLst>
          </p:cNvPr>
          <p:cNvSpPr txBox="1"/>
          <p:nvPr/>
        </p:nvSpPr>
        <p:spPr>
          <a:xfrm>
            <a:off x="149518" y="400570"/>
            <a:ext cx="6546250" cy="461665"/>
          </a:xfrm>
          <a:prstGeom prst="rect">
            <a:avLst/>
          </a:prstGeom>
          <a:noFill/>
        </p:spPr>
        <p:txBody>
          <a:bodyPr wrap="square" rtlCol="0">
            <a:spAutoFit/>
          </a:bodyPr>
          <a:lstStyle/>
          <a:p>
            <a:pPr marL="0" algn="l" rtl="0" eaLnBrk="1" fontAlgn="ctr" latinLnBrk="0" hangingPunct="1"/>
            <a:r>
              <a:rPr kumimoji="1" lang="en-US" altLang="ja-JP" sz="1200" b="1" i="0" u="none" strike="noStrike" kern="1200" dirty="0">
                <a:solidFill>
                  <a:srgbClr val="000000"/>
                </a:solidFill>
                <a:effectLst/>
                <a:latin typeface="Arial" panose="020B0604020202020204" pitchFamily="34" charset="0"/>
                <a:ea typeface="游ゴシック" panose="020B0400000000000000" pitchFamily="34" charset="-128"/>
              </a:rPr>
              <a:t>Supplementary Table S6	</a:t>
            </a:r>
            <a:r>
              <a:rPr kumimoji="1" lang="en-US" altLang="ja-JP" sz="1200" dirty="0">
                <a:solidFill>
                  <a:srgbClr val="000000"/>
                </a:solidFill>
                <a:latin typeface="Arial" panose="020B0604020202020204" pitchFamily="34" charset="0"/>
                <a:ea typeface="游ゴシック" panose="020B0400000000000000" pitchFamily="34" charset="-128"/>
              </a:rPr>
              <a:t>Percentage of c</a:t>
            </a:r>
            <a:r>
              <a:rPr kumimoji="1" lang="en-US" altLang="ja-JP" sz="1200" b="0" i="0" u="none" strike="noStrike" kern="1200" dirty="0">
                <a:solidFill>
                  <a:srgbClr val="000000"/>
                </a:solidFill>
                <a:effectLst/>
                <a:latin typeface="Arial" panose="020B0604020202020204" pitchFamily="34" charset="0"/>
                <a:ea typeface="游ゴシック" panose="020B0400000000000000" pitchFamily="34" charset="-128"/>
              </a:rPr>
              <a:t>himerism and number of chimeric mice generated using the two clones.</a:t>
            </a:r>
            <a:endParaRPr kumimoji="1" lang="ja-JP" altLang="en-US" sz="1000" dirty="0">
              <a:latin typeface="Arial" panose="020B0604020202020204" pitchFamily="34" charset="0"/>
              <a:cs typeface="Arial" panose="020B0604020202020204" pitchFamily="34" charset="0"/>
            </a:endParaRPr>
          </a:p>
        </p:txBody>
      </p:sp>
      <p:graphicFrame>
        <p:nvGraphicFramePr>
          <p:cNvPr id="7" name="表 6">
            <a:extLst>
              <a:ext uri="{FF2B5EF4-FFF2-40B4-BE49-F238E27FC236}">
                <a16:creationId xmlns:a16="http://schemas.microsoft.com/office/drawing/2014/main" id="{E2C1DEDE-9E00-C0F4-70D0-32DCC499EF1B}"/>
              </a:ext>
            </a:extLst>
          </p:cNvPr>
          <p:cNvGraphicFramePr>
            <a:graphicFrameLocks noGrp="1"/>
          </p:cNvGraphicFramePr>
          <p:nvPr>
            <p:extLst>
              <p:ext uri="{D42A27DB-BD31-4B8C-83A1-F6EECF244321}">
                <p14:modId xmlns:p14="http://schemas.microsoft.com/office/powerpoint/2010/main" val="1290961558"/>
              </p:ext>
            </p:extLst>
          </p:nvPr>
        </p:nvGraphicFramePr>
        <p:xfrm>
          <a:off x="749723" y="739585"/>
          <a:ext cx="5138523" cy="1413662"/>
        </p:xfrm>
        <a:graphic>
          <a:graphicData uri="http://schemas.openxmlformats.org/drawingml/2006/table">
            <a:tbl>
              <a:tblPr/>
              <a:tblGrid>
                <a:gridCol w="2239250">
                  <a:extLst>
                    <a:ext uri="{9D8B030D-6E8A-4147-A177-3AD203B41FA5}">
                      <a16:colId xmlns:a16="http://schemas.microsoft.com/office/drawing/2014/main" val="3015408921"/>
                    </a:ext>
                  </a:extLst>
                </a:gridCol>
                <a:gridCol w="379938">
                  <a:extLst>
                    <a:ext uri="{9D8B030D-6E8A-4147-A177-3AD203B41FA5}">
                      <a16:colId xmlns:a16="http://schemas.microsoft.com/office/drawing/2014/main" val="2925986521"/>
                    </a:ext>
                  </a:extLst>
                </a:gridCol>
                <a:gridCol w="180975">
                  <a:extLst>
                    <a:ext uri="{9D8B030D-6E8A-4147-A177-3AD203B41FA5}">
                      <a16:colId xmlns:a16="http://schemas.microsoft.com/office/drawing/2014/main" val="2857943395"/>
                    </a:ext>
                  </a:extLst>
                </a:gridCol>
                <a:gridCol w="209241">
                  <a:extLst>
                    <a:ext uri="{9D8B030D-6E8A-4147-A177-3AD203B41FA5}">
                      <a16:colId xmlns:a16="http://schemas.microsoft.com/office/drawing/2014/main" val="3625387302"/>
                    </a:ext>
                  </a:extLst>
                </a:gridCol>
                <a:gridCol w="180975">
                  <a:extLst>
                    <a:ext uri="{9D8B030D-6E8A-4147-A177-3AD203B41FA5}">
                      <a16:colId xmlns:a16="http://schemas.microsoft.com/office/drawing/2014/main" val="2387902920"/>
                    </a:ext>
                  </a:extLst>
                </a:gridCol>
                <a:gridCol w="209241">
                  <a:extLst>
                    <a:ext uri="{9D8B030D-6E8A-4147-A177-3AD203B41FA5}">
                      <a16:colId xmlns:a16="http://schemas.microsoft.com/office/drawing/2014/main" val="3146922104"/>
                    </a:ext>
                  </a:extLst>
                </a:gridCol>
                <a:gridCol w="180975">
                  <a:extLst>
                    <a:ext uri="{9D8B030D-6E8A-4147-A177-3AD203B41FA5}">
                      <a16:colId xmlns:a16="http://schemas.microsoft.com/office/drawing/2014/main" val="2428030225"/>
                    </a:ext>
                  </a:extLst>
                </a:gridCol>
                <a:gridCol w="209241">
                  <a:extLst>
                    <a:ext uri="{9D8B030D-6E8A-4147-A177-3AD203B41FA5}">
                      <a16:colId xmlns:a16="http://schemas.microsoft.com/office/drawing/2014/main" val="2182668162"/>
                    </a:ext>
                  </a:extLst>
                </a:gridCol>
                <a:gridCol w="180975">
                  <a:extLst>
                    <a:ext uri="{9D8B030D-6E8A-4147-A177-3AD203B41FA5}">
                      <a16:colId xmlns:a16="http://schemas.microsoft.com/office/drawing/2014/main" val="1776482060"/>
                    </a:ext>
                  </a:extLst>
                </a:gridCol>
                <a:gridCol w="209241">
                  <a:extLst>
                    <a:ext uri="{9D8B030D-6E8A-4147-A177-3AD203B41FA5}">
                      <a16:colId xmlns:a16="http://schemas.microsoft.com/office/drawing/2014/main" val="776787542"/>
                    </a:ext>
                  </a:extLst>
                </a:gridCol>
                <a:gridCol w="180975">
                  <a:extLst>
                    <a:ext uri="{9D8B030D-6E8A-4147-A177-3AD203B41FA5}">
                      <a16:colId xmlns:a16="http://schemas.microsoft.com/office/drawing/2014/main" val="2162679726"/>
                    </a:ext>
                  </a:extLst>
                </a:gridCol>
                <a:gridCol w="209241">
                  <a:extLst>
                    <a:ext uri="{9D8B030D-6E8A-4147-A177-3AD203B41FA5}">
                      <a16:colId xmlns:a16="http://schemas.microsoft.com/office/drawing/2014/main" val="2859616056"/>
                    </a:ext>
                  </a:extLst>
                </a:gridCol>
                <a:gridCol w="180975">
                  <a:extLst>
                    <a:ext uri="{9D8B030D-6E8A-4147-A177-3AD203B41FA5}">
                      <a16:colId xmlns:a16="http://schemas.microsoft.com/office/drawing/2014/main" val="1740146669"/>
                    </a:ext>
                  </a:extLst>
                </a:gridCol>
                <a:gridCol w="387280">
                  <a:extLst>
                    <a:ext uri="{9D8B030D-6E8A-4147-A177-3AD203B41FA5}">
                      <a16:colId xmlns:a16="http://schemas.microsoft.com/office/drawing/2014/main" val="2719903497"/>
                    </a:ext>
                  </a:extLst>
                </a:gridCol>
              </a:tblGrid>
              <a:tr h="321556">
                <a:tc>
                  <a:txBody>
                    <a:bodyPr/>
                    <a:lstStyle/>
                    <a:p>
                      <a:pPr algn="ctr" rtl="0" fontAlgn="ctr"/>
                      <a:endPar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9525" marR="9525" marT="9525" marB="0" anchor="ctr">
                    <a:lnL>
                      <a:noFill/>
                    </a:lnL>
                    <a:lnR w="6350" cap="flat" cmpd="sng" algn="ctr">
                      <a:noFill/>
                      <a:prstDash val="solid"/>
                      <a:round/>
                      <a:headEnd type="none" w="med" len="med"/>
                      <a:tailEnd type="none" w="med" len="med"/>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12">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 altLang="ja-JP" sz="1000" b="0" i="0" u="none" strike="noStrike" dirty="0">
                          <a:solidFill>
                            <a:srgbClr val="000000"/>
                          </a:solidFill>
                          <a:effectLst/>
                          <a:latin typeface="Arial" panose="020B0604020202020204" pitchFamily="34" charset="0"/>
                          <a:ea typeface="+mn-ea"/>
                          <a:cs typeface="Arial" panose="020B0604020202020204" pitchFamily="34" charset="0"/>
                        </a:rPr>
                        <a:t>Chimerism % </a:t>
                      </a:r>
                    </a:p>
                  </a:txBody>
                  <a:tcPr marL="9525" marR="9525" marT="9525" marB="0" anchor="ctr">
                    <a:lnL w="6350" cap="flat" cmpd="sng" algn="ctr">
                      <a:noFill/>
                      <a:prstDash val="solid"/>
                      <a:round/>
                      <a:headEnd type="none" w="med" len="med"/>
                      <a:tailEnd type="none" w="med" len="med"/>
                    </a:lnL>
                    <a:lnR w="12700" cmpd="sng">
                      <a:noFill/>
                      <a:prstDash val="solid"/>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hMerge="1">
                  <a:txBody>
                    <a:bodyPr/>
                    <a:lstStyle/>
                    <a:p>
                      <a:pPr algn="ctr" rtl="0" fontAlgn="ctr"/>
                      <a:endPar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pPr algn="ctr" rtl="0" fontAlgn="ctr"/>
                      <a:endPar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pPr algn="ctr" rtl="0" fontAlgn="ctr"/>
                      <a:endPar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pPr algn="ctr" rtl="0" fontAlgn="ctr"/>
                      <a:endParaRPr lang="en-US" altLang="ja-JP"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hMerge="1">
                  <a:txBody>
                    <a:bodyPr/>
                    <a:lstStyle/>
                    <a:p>
                      <a:pPr algn="ctr" rtl="0" fontAlgn="ctr"/>
                      <a:endPar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hMerge="1">
                  <a:txBody>
                    <a:bodyPr/>
                    <a:lstStyle/>
                    <a:p>
                      <a:endParaRPr kumimoji="1" lang="ja-JP" altLang="en-US"/>
                    </a:p>
                  </a:txBody>
                  <a:tcPr/>
                </a:tc>
                <a:tc>
                  <a:txBody>
                    <a:bodyPr/>
                    <a:lstStyle/>
                    <a:p>
                      <a:pPr algn="ctr" fontAlgn="ctr"/>
                      <a:endParaRPr lang="ja-JP" altLang="en-US" sz="18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9525" marR="9525" marT="9525" marB="0" anchor="ctr">
                    <a:lnL w="635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2888475"/>
                  </a:ext>
                </a:extLst>
              </a:tr>
              <a:tr h="321556">
                <a:tc>
                  <a:txBody>
                    <a:bodyPr/>
                    <a:lstStyle/>
                    <a:p>
                      <a:pPr algn="ctr" rtl="0" fontAlgn="ctr"/>
                      <a:endPar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&lt;30</a:t>
                      </a:r>
                    </a:p>
                  </a:txBody>
                  <a:tcPr marL="9525" marR="9525" marT="9525" marB="0" anchor="ctr">
                    <a:lnL w="635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40</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50</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60</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80</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gridSpan="2">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100</a:t>
                      </a:r>
                    </a:p>
                  </a:txBody>
                  <a:tcPr marL="9525" marR="9525" marT="9525" marB="0" anchor="ctr">
                    <a:lnL>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algn="ctr" fontAlgn="ctr"/>
                      <a:r>
                        <a:rPr lang="ja-JP" altLang="en-US" sz="18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0608287"/>
                  </a:ext>
                </a:extLst>
              </a:tr>
              <a:tr h="183438">
                <a:tc>
                  <a:txBody>
                    <a:bodyPr/>
                    <a:lstStyle/>
                    <a:p>
                      <a:pPr algn="ctr" rtl="0" fontAlgn="ctr"/>
                      <a:endPar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9525" marR="9525" marT="9525" marB="0" anchor="ctr">
                    <a:lnL>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t>
                      </a:r>
                    </a:p>
                  </a:txBody>
                  <a:tcPr marL="9525" marR="9525" marT="9525" marB="0" anchor="ctr">
                    <a:lnL w="635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t>
                      </a:r>
                    </a:p>
                  </a:txBody>
                  <a:tcPr marL="9525" marR="9525" marT="9525" marB="0" anchor="ctr">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a:t>
                      </a:r>
                    </a:p>
                  </a:txBody>
                  <a:tcPr marL="9525" marR="9525" marT="9525" marB="0" anchor="ctr">
                    <a:lnL>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Total</a:t>
                      </a:r>
                    </a:p>
                  </a:txBody>
                  <a:tcPr marL="9525" marR="9525" marT="9525" marB="0" anchor="ctr">
                    <a:lnL w="635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9574753"/>
                  </a:ext>
                </a:extLst>
              </a:tr>
              <a:tr h="201837">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ES </a:t>
                      </a:r>
                      <a:r>
                        <a:rPr lang="en" sz="10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18-1#3</a:t>
                      </a:r>
                    </a:p>
                  </a:txBody>
                  <a:tcPr marL="9525" marR="9525" marT="9525" marB="0" anchor="ctr">
                    <a:lnL>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w="635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7</a:t>
                      </a:r>
                    </a:p>
                  </a:txBody>
                  <a:tcPr marL="9525" marR="9525" marT="9525" marB="0" anchor="ctr">
                    <a:lnL>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9</a:t>
                      </a:r>
                    </a:p>
                  </a:txBody>
                  <a:tcPr marL="9525" marR="9525" marT="9525" marB="0" anchor="ctr">
                    <a:lnL w="635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348838468"/>
                  </a:ext>
                </a:extLst>
              </a:tr>
              <a:tr h="201837">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ES </a:t>
                      </a:r>
                      <a:r>
                        <a:rPr lang="en" sz="10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18-1#7</a:t>
                      </a:r>
                    </a:p>
                  </a:txBody>
                  <a:tcPr marL="9525" marR="9525" marT="9525" marB="0" anchor="ctr">
                    <a:lnL>
                      <a:noFill/>
                    </a:lnL>
                    <a:lnR w="6350" cap="flat" cmpd="sng" algn="ctr">
                      <a:no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a:t>
                      </a:r>
                    </a:p>
                  </a:txBody>
                  <a:tcPr marL="9525" marR="9525" marT="9525" marB="0" anchor="ctr">
                    <a:lnL w="6350" cap="flat" cmpd="sng" algn="ctr">
                      <a:noFill/>
                      <a:prstDash val="solid"/>
                      <a:round/>
                      <a:headEnd type="none" w="med" len="med"/>
                      <a:tailEnd type="none" w="med" len="med"/>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2</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2</a:t>
                      </a:r>
                    </a:p>
                  </a:txBody>
                  <a:tcPr marL="9525" marR="9525" marT="9525" marB="0" anchor="ctr">
                    <a:lnL>
                      <a:noFill/>
                    </a:lnL>
                    <a:lnR w="6350" cap="flat" cmpd="sng" algn="ctr">
                      <a:noFill/>
                      <a:prstDash val="solid"/>
                      <a:round/>
                      <a:headEnd type="none" w="med" len="med"/>
                      <a:tailEnd type="none" w="med" len="med"/>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8</a:t>
                      </a:r>
                    </a:p>
                  </a:txBody>
                  <a:tcPr marL="9525" marR="9525" marT="9525" marB="0" anchor="ctr">
                    <a:lnL w="6350" cap="flat" cmpd="sng" algn="ctr">
                      <a:noFill/>
                      <a:prstDash val="solid"/>
                      <a:round/>
                      <a:headEnd type="none" w="med" len="med"/>
                      <a:tailEnd type="none" w="med" len="med"/>
                    </a:lnL>
                    <a:lnR>
                      <a:noFill/>
                    </a:lnR>
                    <a:lnT>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0771603"/>
                  </a:ext>
                </a:extLst>
              </a:tr>
              <a:tr h="183438">
                <a:tc>
                  <a:txBody>
                    <a:bodyPr/>
                    <a:lstStyle/>
                    <a:p>
                      <a:pPr algn="ctr" rtl="0"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 Male; F: Female.</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algn="l" rtl="0" fontAlgn="ctr"/>
                      <a:r>
                        <a:rPr lang="ja-JP" altLang="en-US"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9525" marR="9525" marT="9525" marB="0" anchor="ctr">
                    <a:lnL w="635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391570818"/>
                  </a:ext>
                </a:extLst>
              </a:tr>
            </a:tbl>
          </a:graphicData>
        </a:graphic>
      </p:graphicFrame>
    </p:spTree>
    <p:extLst>
      <p:ext uri="{BB962C8B-B14F-4D97-AF65-F5344CB8AC3E}">
        <p14:creationId xmlns:p14="http://schemas.microsoft.com/office/powerpoint/2010/main" val="4367059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C9FEF42F-0E71-7486-9E3A-F82099CBD5B4}"/>
              </a:ext>
            </a:extLst>
          </p:cNvPr>
          <p:cNvSpPr txBox="1"/>
          <p:nvPr/>
        </p:nvSpPr>
        <p:spPr>
          <a:xfrm>
            <a:off x="0" y="0"/>
            <a:ext cx="3702424"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Table S7</a:t>
            </a:r>
            <a:endParaRPr kumimoji="1" lang="ja-JP" altLang="en-US" sz="1600">
              <a:latin typeface="Arial" panose="020B0604020202020204" pitchFamily="34" charset="0"/>
              <a:cs typeface="Arial" panose="020B0604020202020204" pitchFamily="34" charset="0"/>
            </a:endParaRPr>
          </a:p>
        </p:txBody>
      </p:sp>
      <p:graphicFrame>
        <p:nvGraphicFramePr>
          <p:cNvPr id="3" name="表 2">
            <a:extLst>
              <a:ext uri="{FF2B5EF4-FFF2-40B4-BE49-F238E27FC236}">
                <a16:creationId xmlns:a16="http://schemas.microsoft.com/office/drawing/2014/main" id="{65E5FD60-5889-A1CE-2F53-8102A2E5CD72}"/>
              </a:ext>
            </a:extLst>
          </p:cNvPr>
          <p:cNvGraphicFramePr>
            <a:graphicFrameLocks noGrp="1"/>
          </p:cNvGraphicFramePr>
          <p:nvPr>
            <p:extLst>
              <p:ext uri="{D42A27DB-BD31-4B8C-83A1-F6EECF244321}">
                <p14:modId xmlns:p14="http://schemas.microsoft.com/office/powerpoint/2010/main" val="3924023242"/>
              </p:ext>
            </p:extLst>
          </p:nvPr>
        </p:nvGraphicFramePr>
        <p:xfrm>
          <a:off x="252547" y="612769"/>
          <a:ext cx="6422037" cy="1871618"/>
        </p:xfrm>
        <a:graphic>
          <a:graphicData uri="http://schemas.openxmlformats.org/drawingml/2006/table">
            <a:tbl>
              <a:tblPr/>
              <a:tblGrid>
                <a:gridCol w="1717524">
                  <a:extLst>
                    <a:ext uri="{9D8B030D-6E8A-4147-A177-3AD203B41FA5}">
                      <a16:colId xmlns:a16="http://schemas.microsoft.com/office/drawing/2014/main" val="152074743"/>
                    </a:ext>
                  </a:extLst>
                </a:gridCol>
                <a:gridCol w="573384">
                  <a:extLst>
                    <a:ext uri="{9D8B030D-6E8A-4147-A177-3AD203B41FA5}">
                      <a16:colId xmlns:a16="http://schemas.microsoft.com/office/drawing/2014/main" val="2090893101"/>
                    </a:ext>
                  </a:extLst>
                </a:gridCol>
                <a:gridCol w="509675">
                  <a:extLst>
                    <a:ext uri="{9D8B030D-6E8A-4147-A177-3AD203B41FA5}">
                      <a16:colId xmlns:a16="http://schemas.microsoft.com/office/drawing/2014/main" val="1549745514"/>
                    </a:ext>
                  </a:extLst>
                </a:gridCol>
                <a:gridCol w="509675">
                  <a:extLst>
                    <a:ext uri="{9D8B030D-6E8A-4147-A177-3AD203B41FA5}">
                      <a16:colId xmlns:a16="http://schemas.microsoft.com/office/drawing/2014/main" val="1736058093"/>
                    </a:ext>
                  </a:extLst>
                </a:gridCol>
                <a:gridCol w="453929">
                  <a:extLst>
                    <a:ext uri="{9D8B030D-6E8A-4147-A177-3AD203B41FA5}">
                      <a16:colId xmlns:a16="http://schemas.microsoft.com/office/drawing/2014/main" val="3886679202"/>
                    </a:ext>
                  </a:extLst>
                </a:gridCol>
                <a:gridCol w="509675">
                  <a:extLst>
                    <a:ext uri="{9D8B030D-6E8A-4147-A177-3AD203B41FA5}">
                      <a16:colId xmlns:a16="http://schemas.microsoft.com/office/drawing/2014/main" val="589357696"/>
                    </a:ext>
                  </a:extLst>
                </a:gridCol>
                <a:gridCol w="863370">
                  <a:extLst>
                    <a:ext uri="{9D8B030D-6E8A-4147-A177-3AD203B41FA5}">
                      <a16:colId xmlns:a16="http://schemas.microsoft.com/office/drawing/2014/main" val="3789648281"/>
                    </a:ext>
                  </a:extLst>
                </a:gridCol>
                <a:gridCol w="318547">
                  <a:extLst>
                    <a:ext uri="{9D8B030D-6E8A-4147-A177-3AD203B41FA5}">
                      <a16:colId xmlns:a16="http://schemas.microsoft.com/office/drawing/2014/main" val="1725575435"/>
                    </a:ext>
                  </a:extLst>
                </a:gridCol>
                <a:gridCol w="966258">
                  <a:extLst>
                    <a:ext uri="{9D8B030D-6E8A-4147-A177-3AD203B41FA5}">
                      <a16:colId xmlns:a16="http://schemas.microsoft.com/office/drawing/2014/main" val="1749901409"/>
                    </a:ext>
                  </a:extLst>
                </a:gridCol>
              </a:tblGrid>
              <a:tr h="148655">
                <a:tc>
                  <a:txBody>
                    <a:bodyPr/>
                    <a:lstStyle/>
                    <a:p>
                      <a:pPr algn="l" fontAlgn="ctr"/>
                      <a:r>
                        <a:rPr lang="en" sz="900" b="1" i="0" u="none" strike="noStrike" dirty="0">
                          <a:solidFill>
                            <a:srgbClr val="000000"/>
                          </a:solidFill>
                          <a:effectLst/>
                          <a:latin typeface="Arial" panose="020B0604020202020204" pitchFamily="34" charset="0"/>
                          <a:ea typeface="游ゴシック" panose="020B0400000000000000" pitchFamily="34" charset="-128"/>
                        </a:rPr>
                        <a:t>Supplementary Table S7</a:t>
                      </a:r>
                    </a:p>
                  </a:txBody>
                  <a:tcPr marL="71673" marR="7964" marT="7964" marB="0" anchor="ctr">
                    <a:lnL>
                      <a:noFill/>
                    </a:lnL>
                    <a:lnR>
                      <a:noFill/>
                    </a:lnR>
                    <a:lnT>
                      <a:noFill/>
                    </a:lnT>
                    <a:lnB>
                      <a:noFill/>
                    </a:lnB>
                    <a:solidFill>
                      <a:srgbClr val="FFFFFF"/>
                    </a:solidFill>
                  </a:tcPr>
                </a:tc>
                <a:tc gridSpan="6">
                  <a:txBody>
                    <a:bodyPr/>
                    <a:lstStyle/>
                    <a:p>
                      <a:pPr algn="l" fontAlgn="ctr"/>
                      <a:r>
                        <a:rPr lang="en" altLang="ja-JP" sz="900" b="1" i="0" dirty="0">
                          <a:solidFill>
                            <a:schemeClr val="tx1"/>
                          </a:solidFill>
                          <a:effectLst/>
                          <a:latin typeface="Arial" panose="020B0604020202020204" pitchFamily="34" charset="0"/>
                          <a:cs typeface="Arial" panose="020B0604020202020204" pitchFamily="34" charset="0"/>
                        </a:rPr>
                        <a:t>Fluorescent </a:t>
                      </a:r>
                      <a:r>
                        <a:rPr lang="en" altLang="ja-JP" sz="900" b="1" i="1" dirty="0">
                          <a:solidFill>
                            <a:schemeClr val="tx1"/>
                          </a:solidFill>
                          <a:effectLst/>
                          <a:latin typeface="Arial" panose="020B0604020202020204" pitchFamily="34" charset="0"/>
                          <a:cs typeface="Arial" panose="020B0604020202020204" pitchFamily="34" charset="0"/>
                        </a:rPr>
                        <a:t>in situ </a:t>
                      </a:r>
                      <a:r>
                        <a:rPr lang="en" altLang="ja-JP" sz="900" b="1" dirty="0">
                          <a:solidFill>
                            <a:schemeClr val="tx1"/>
                          </a:solidFill>
                          <a:effectLst/>
                          <a:latin typeface="Arial" panose="020B0604020202020204" pitchFamily="34" charset="0"/>
                          <a:cs typeface="Arial" panose="020B0604020202020204" pitchFamily="34" charset="0"/>
                        </a:rPr>
                        <a:t>hybridization</a:t>
                      </a:r>
                      <a:r>
                        <a:rPr lang="en" altLang="ja-JP" sz="900" b="1" i="0" dirty="0">
                          <a:solidFill>
                            <a:schemeClr val="tx1"/>
                          </a:solidFill>
                          <a:effectLst/>
                          <a:latin typeface="Arial" panose="020B0604020202020204" pitchFamily="34" charset="0"/>
                          <a:cs typeface="Arial" panose="020B0604020202020204" pitchFamily="34" charset="0"/>
                        </a:rPr>
                        <a:t> </a:t>
                      </a:r>
                      <a:r>
                        <a:rPr lang="en" sz="900" b="1" i="0" u="none" strike="noStrike" dirty="0">
                          <a:solidFill>
                            <a:srgbClr val="000000"/>
                          </a:solidFill>
                          <a:effectLst/>
                          <a:latin typeface="Arial" panose="020B0604020202020204" pitchFamily="34" charset="0"/>
                          <a:ea typeface="游ゴシック" panose="020B0400000000000000" pitchFamily="34" charset="-128"/>
                        </a:rPr>
                        <a:t>analysis of interphase in tissues from </a:t>
                      </a:r>
                      <a:r>
                        <a:rPr lang="en" sz="900" b="1" i="0" u="none" strike="noStrike" dirty="0" err="1">
                          <a:solidFill>
                            <a:srgbClr val="000000"/>
                          </a:solidFill>
                          <a:effectLst/>
                          <a:latin typeface="Arial" panose="020B0604020202020204" pitchFamily="34" charset="0"/>
                          <a:ea typeface="游ゴシック" panose="020B0400000000000000" pitchFamily="34" charset="-128"/>
                        </a:rPr>
                        <a:t>HLAcl</a:t>
                      </a:r>
                      <a:r>
                        <a:rPr lang="en" sz="900" b="1" i="0" u="none" strike="noStrike" dirty="0">
                          <a:solidFill>
                            <a:srgbClr val="000000"/>
                          </a:solidFill>
                          <a:effectLst/>
                          <a:latin typeface="Arial" panose="020B0604020202020204" pitchFamily="34" charset="0"/>
                          <a:ea typeface="游ゴシック" panose="020B0400000000000000" pitchFamily="34" charset="-128"/>
                        </a:rPr>
                        <a:t> Tc mice*. </a:t>
                      </a:r>
                    </a:p>
                  </a:txBody>
                  <a:tcPr marL="100129" marR="100129" marT="50065" marB="50065" anchor="ctr">
                    <a:lnL>
                      <a:noFill/>
                    </a:lnL>
                    <a:lnR>
                      <a:noFill/>
                    </a:lnR>
                    <a:lnT>
                      <a:noFill/>
                    </a:lnT>
                    <a:lnB>
                      <a:noFill/>
                    </a:lnB>
                    <a:solidFill>
                      <a:srgbClr val="FFFFFF"/>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900" b="1" i="0" u="none" strike="noStrike">
                          <a:solidFill>
                            <a:srgbClr val="000000"/>
                          </a:solidFill>
                          <a:effectLst/>
                          <a:latin typeface="Arial" panose="020B0604020202020204" pitchFamily="34" charset="0"/>
                          <a:ea typeface="游ゴシック" panose="020B0400000000000000" pitchFamily="34" charset="-128"/>
                        </a:rPr>
                        <a:t>　</a:t>
                      </a:r>
                    </a:p>
                  </a:txBody>
                  <a:tcPr marL="7964" marR="7964" marT="7964" marB="0" anchor="ctr">
                    <a:lnL>
                      <a:noFill/>
                    </a:lnL>
                    <a:lnR>
                      <a:noFill/>
                    </a:lnR>
                    <a:lnT>
                      <a:noFill/>
                    </a:lnT>
                    <a:lnB>
                      <a:noFill/>
                    </a:lnB>
                    <a:solidFill>
                      <a:srgbClr val="FFFFFF"/>
                    </a:solidFill>
                  </a:tcPr>
                </a:tc>
                <a:tc>
                  <a:txBody>
                    <a:bodyPr/>
                    <a:lstStyle/>
                    <a:p>
                      <a:pPr algn="l" fontAlgn="ctr"/>
                      <a:r>
                        <a:rPr lang="ja-JP" altLang="en-US" sz="900" b="1" i="0" u="none" strike="noStrike">
                          <a:solidFill>
                            <a:srgbClr val="000000"/>
                          </a:solidFill>
                          <a:effectLst/>
                          <a:latin typeface="Arial" panose="020B0604020202020204" pitchFamily="34" charset="0"/>
                          <a:ea typeface="游ゴシック" panose="020B0400000000000000" pitchFamily="34" charset="-128"/>
                        </a:rPr>
                        <a:t>　</a:t>
                      </a:r>
                    </a:p>
                  </a:txBody>
                  <a:tcPr marL="7964" marR="7964" marT="7964" marB="0" anchor="ctr">
                    <a:lnL>
                      <a:noFill/>
                    </a:lnL>
                    <a:lnR>
                      <a:noFill/>
                    </a:lnR>
                    <a:lnT>
                      <a:noFill/>
                    </a:lnT>
                    <a:lnB>
                      <a:noFill/>
                    </a:lnB>
                    <a:solidFill>
                      <a:srgbClr val="FFFFFF"/>
                    </a:solidFill>
                  </a:tcPr>
                </a:tc>
                <a:extLst>
                  <a:ext uri="{0D108BD9-81ED-4DB2-BD59-A6C34878D82A}">
                    <a16:rowId xmlns:a16="http://schemas.microsoft.com/office/drawing/2014/main" val="4007591239"/>
                  </a:ext>
                </a:extLst>
              </a:tr>
              <a:tr h="148655">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Clone</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Tissue</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MACx0</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MACx1</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MACx2</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MACx(2&lt;)</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N</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MAC retention%</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3876047"/>
                  </a:ext>
                </a:extLst>
              </a:tr>
              <a:tr h="159273">
                <a:tc rowSpan="9">
                  <a:txBody>
                    <a:bodyPr/>
                    <a:lstStyle/>
                    <a:p>
                      <a:pPr algn="ctr" fontAlgn="ctr"/>
                      <a:r>
                        <a:rPr lang="en" sz="9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900" b="0" i="0" u="none" strike="noStrike" dirty="0">
                          <a:solidFill>
                            <a:srgbClr val="000000"/>
                          </a:solidFill>
                          <a:effectLst/>
                          <a:latin typeface="Arial" panose="020B0604020202020204" pitchFamily="34" charset="0"/>
                          <a:ea typeface="游ゴシック" panose="020B0400000000000000" pitchFamily="34" charset="-128"/>
                        </a:rPr>
                        <a:t> Tc mice 18-1#7</a:t>
                      </a:r>
                    </a:p>
                  </a:txBody>
                  <a:tcPr marL="100129" marR="100129" marT="50065" marB="50065"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Brain</a:t>
                      </a:r>
                    </a:p>
                  </a:txBody>
                  <a:tcPr marL="7964" marR="7964" marT="796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16</a:t>
                      </a:r>
                    </a:p>
                  </a:txBody>
                  <a:tcPr marL="7964" marR="7964" marT="796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78</a:t>
                      </a:r>
                    </a:p>
                  </a:txBody>
                  <a:tcPr marL="7964" marR="7964" marT="796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70.9%</a:t>
                      </a:r>
                    </a:p>
                  </a:txBody>
                  <a:tcPr marL="7964" marR="7964" marT="796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13</a:t>
                      </a:r>
                    </a:p>
                  </a:txBody>
                  <a:tcPr marL="7964" marR="7964" marT="796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a:t>
                      </a:r>
                    </a:p>
                  </a:txBody>
                  <a:tcPr marL="7964" marR="7964" marT="796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110</a:t>
                      </a:r>
                    </a:p>
                  </a:txBody>
                  <a:tcPr marL="7964" marR="7964" marT="796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85.5%</a:t>
                      </a:r>
                    </a:p>
                  </a:txBody>
                  <a:tcPr marL="7964" marR="7964" marT="7964"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352959630"/>
                  </a:ext>
                </a:extLst>
              </a:tr>
              <a:tr h="148655">
                <a:tc vMerge="1">
                  <a:txBody>
                    <a:bodyPr/>
                    <a:lstStyle/>
                    <a:p>
                      <a:endParaRPr kumimoji="1" lang="ja-JP" altLang="en-US"/>
                    </a:p>
                  </a:txBody>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Thymus</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59</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60.8%</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18</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97</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89.7%</a:t>
                      </a:r>
                    </a:p>
                  </a:txBody>
                  <a:tcPr marL="7964" marR="7964" marT="7964" marB="0" anchor="ctr">
                    <a:lnL>
                      <a:noFill/>
                    </a:lnL>
                    <a:lnR>
                      <a:noFill/>
                    </a:lnR>
                    <a:lnT>
                      <a:noFill/>
                    </a:lnT>
                    <a:lnB>
                      <a:noFill/>
                    </a:lnB>
                    <a:solidFill>
                      <a:srgbClr val="FFFFFF"/>
                    </a:solidFill>
                  </a:tcPr>
                </a:tc>
                <a:extLst>
                  <a:ext uri="{0D108BD9-81ED-4DB2-BD59-A6C34878D82A}">
                    <a16:rowId xmlns:a16="http://schemas.microsoft.com/office/drawing/2014/main" val="1575774065"/>
                  </a:ext>
                </a:extLst>
              </a:tr>
              <a:tr h="148655">
                <a:tc vMerge="1">
                  <a:txBody>
                    <a:bodyPr/>
                    <a:lstStyle/>
                    <a:p>
                      <a:endParaRPr kumimoji="1" lang="ja-JP" altLang="en-US"/>
                    </a:p>
                  </a:txBody>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Heart</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15</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42</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59.2%</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71</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78.9%</a:t>
                      </a:r>
                    </a:p>
                  </a:txBody>
                  <a:tcPr marL="7964" marR="7964" marT="7964" marB="0" anchor="ctr">
                    <a:lnL>
                      <a:noFill/>
                    </a:lnL>
                    <a:lnR>
                      <a:noFill/>
                    </a:lnR>
                    <a:lnT>
                      <a:noFill/>
                    </a:lnT>
                    <a:lnB>
                      <a:noFill/>
                    </a:lnB>
                    <a:solidFill>
                      <a:srgbClr val="FFFFFF"/>
                    </a:solidFill>
                  </a:tcPr>
                </a:tc>
                <a:extLst>
                  <a:ext uri="{0D108BD9-81ED-4DB2-BD59-A6C34878D82A}">
                    <a16:rowId xmlns:a16="http://schemas.microsoft.com/office/drawing/2014/main" val="2854390217"/>
                  </a:ext>
                </a:extLst>
              </a:tr>
              <a:tr h="148655">
                <a:tc vMerge="1">
                  <a:txBody>
                    <a:bodyPr/>
                    <a:lstStyle/>
                    <a:p>
                      <a:endParaRPr kumimoji="1" lang="ja-JP" altLang="en-US"/>
                    </a:p>
                  </a:txBody>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Lung</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11</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49</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69.0%</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11</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0</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71</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84.5%</a:t>
                      </a:r>
                    </a:p>
                  </a:txBody>
                  <a:tcPr marL="7964" marR="7964" marT="7964" marB="0" anchor="ctr">
                    <a:lnL>
                      <a:noFill/>
                    </a:lnL>
                    <a:lnR>
                      <a:noFill/>
                    </a:lnR>
                    <a:lnT>
                      <a:noFill/>
                    </a:lnT>
                    <a:lnB>
                      <a:noFill/>
                    </a:lnB>
                    <a:solidFill>
                      <a:srgbClr val="FFFFFF"/>
                    </a:solidFill>
                  </a:tcPr>
                </a:tc>
                <a:extLst>
                  <a:ext uri="{0D108BD9-81ED-4DB2-BD59-A6C34878D82A}">
                    <a16:rowId xmlns:a16="http://schemas.microsoft.com/office/drawing/2014/main" val="1681229500"/>
                  </a:ext>
                </a:extLst>
              </a:tr>
              <a:tr h="148655">
                <a:tc vMerge="1">
                  <a:txBody>
                    <a:bodyPr/>
                    <a:lstStyle/>
                    <a:p>
                      <a:endParaRPr kumimoji="1" lang="ja-JP" altLang="en-US"/>
                    </a:p>
                  </a:txBody>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Liver</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17</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35</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46.7%</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20</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75</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77.3%</a:t>
                      </a:r>
                    </a:p>
                  </a:txBody>
                  <a:tcPr marL="7964" marR="7964" marT="7964" marB="0" anchor="ctr">
                    <a:lnL>
                      <a:noFill/>
                    </a:lnL>
                    <a:lnR>
                      <a:noFill/>
                    </a:lnR>
                    <a:lnT>
                      <a:noFill/>
                    </a:lnT>
                    <a:lnB>
                      <a:noFill/>
                    </a:lnB>
                    <a:solidFill>
                      <a:srgbClr val="FFFFFF"/>
                    </a:solidFill>
                  </a:tcPr>
                </a:tc>
                <a:extLst>
                  <a:ext uri="{0D108BD9-81ED-4DB2-BD59-A6C34878D82A}">
                    <a16:rowId xmlns:a16="http://schemas.microsoft.com/office/drawing/2014/main" val="3022903654"/>
                  </a:ext>
                </a:extLst>
              </a:tr>
              <a:tr h="148655">
                <a:tc vMerge="1">
                  <a:txBody>
                    <a:bodyPr/>
                    <a:lstStyle/>
                    <a:p>
                      <a:endParaRPr kumimoji="1" lang="ja-JP" altLang="en-US"/>
                    </a:p>
                  </a:txBody>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Kidney</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42</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138</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71.1%</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11</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194</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78.4%</a:t>
                      </a:r>
                    </a:p>
                  </a:txBody>
                  <a:tcPr marL="7964" marR="7964" marT="7964" marB="0" anchor="ctr">
                    <a:lnL>
                      <a:noFill/>
                    </a:lnL>
                    <a:lnR>
                      <a:noFill/>
                    </a:lnR>
                    <a:lnT>
                      <a:noFill/>
                    </a:lnT>
                    <a:lnB>
                      <a:noFill/>
                    </a:lnB>
                    <a:solidFill>
                      <a:srgbClr val="FFFFFF"/>
                    </a:solidFill>
                  </a:tcPr>
                </a:tc>
                <a:extLst>
                  <a:ext uri="{0D108BD9-81ED-4DB2-BD59-A6C34878D82A}">
                    <a16:rowId xmlns:a16="http://schemas.microsoft.com/office/drawing/2014/main" val="3859259186"/>
                  </a:ext>
                </a:extLst>
              </a:tr>
              <a:tr h="148655">
                <a:tc vMerge="1">
                  <a:txBody>
                    <a:bodyPr/>
                    <a:lstStyle/>
                    <a:p>
                      <a:endParaRPr kumimoji="1" lang="ja-JP" altLang="en-US"/>
                    </a:p>
                  </a:txBody>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Spleen</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25</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64</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58.7%</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19</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109</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77.1%</a:t>
                      </a:r>
                    </a:p>
                  </a:txBody>
                  <a:tcPr marL="7964" marR="7964" marT="7964" marB="0" anchor="ctr">
                    <a:lnL>
                      <a:noFill/>
                    </a:lnL>
                    <a:lnR>
                      <a:noFill/>
                    </a:lnR>
                    <a:lnT>
                      <a:noFill/>
                    </a:lnT>
                    <a:lnB>
                      <a:noFill/>
                    </a:lnB>
                    <a:solidFill>
                      <a:srgbClr val="FFFFFF"/>
                    </a:solidFill>
                  </a:tcPr>
                </a:tc>
                <a:extLst>
                  <a:ext uri="{0D108BD9-81ED-4DB2-BD59-A6C34878D82A}">
                    <a16:rowId xmlns:a16="http://schemas.microsoft.com/office/drawing/2014/main" val="2851974917"/>
                  </a:ext>
                </a:extLst>
              </a:tr>
              <a:tr h="148655">
                <a:tc vMerge="1">
                  <a:txBody>
                    <a:bodyPr/>
                    <a:lstStyle/>
                    <a:p>
                      <a:endParaRPr kumimoji="1" lang="ja-JP" altLang="en-US"/>
                    </a:p>
                  </a:txBody>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Testis</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33</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44</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49.4%</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9</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3</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89</a:t>
                      </a:r>
                    </a:p>
                  </a:txBody>
                  <a:tcPr marL="7964" marR="7964" marT="7964" marB="0" anchor="ctr">
                    <a:lnL>
                      <a:noFill/>
                    </a:lnL>
                    <a:lnR>
                      <a:noFill/>
                    </a:lnR>
                    <a:lnT>
                      <a:noFill/>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62.9%</a:t>
                      </a:r>
                    </a:p>
                  </a:txBody>
                  <a:tcPr marL="7964" marR="7964" marT="7964" marB="0" anchor="ctr">
                    <a:lnL>
                      <a:noFill/>
                    </a:lnL>
                    <a:lnR>
                      <a:noFill/>
                    </a:lnR>
                    <a:lnT>
                      <a:noFill/>
                    </a:lnT>
                    <a:lnB>
                      <a:noFill/>
                    </a:lnB>
                    <a:solidFill>
                      <a:srgbClr val="FFFFFF"/>
                    </a:solidFill>
                  </a:tcPr>
                </a:tc>
                <a:extLst>
                  <a:ext uri="{0D108BD9-81ED-4DB2-BD59-A6C34878D82A}">
                    <a16:rowId xmlns:a16="http://schemas.microsoft.com/office/drawing/2014/main" val="4228220910"/>
                  </a:ext>
                </a:extLst>
              </a:tr>
              <a:tr h="148655">
                <a:tc vMerge="1">
                  <a:txBody>
                    <a:bodyPr/>
                    <a:lstStyle/>
                    <a:p>
                      <a:endParaRPr kumimoji="1" lang="ja-JP" altLang="en-US"/>
                    </a:p>
                  </a:txBody>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rPr>
                        <a:t>Intestine</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14</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26</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40.0%</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15</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10</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65</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78.5%</a:t>
                      </a:r>
                    </a:p>
                  </a:txBody>
                  <a:tcPr marL="7964" marR="7964" marT="7964"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9143160"/>
                  </a:ext>
                </a:extLst>
              </a:tr>
            </a:tbl>
          </a:graphicData>
        </a:graphic>
      </p:graphicFrame>
      <p:sp>
        <p:nvSpPr>
          <p:cNvPr id="4" name="テキスト ボックス 3">
            <a:extLst>
              <a:ext uri="{FF2B5EF4-FFF2-40B4-BE49-F238E27FC236}">
                <a16:creationId xmlns:a16="http://schemas.microsoft.com/office/drawing/2014/main" id="{664EB5DA-8F22-4F34-0FDE-CBC81F0D3644}"/>
              </a:ext>
            </a:extLst>
          </p:cNvPr>
          <p:cNvSpPr txBox="1"/>
          <p:nvPr/>
        </p:nvSpPr>
        <p:spPr>
          <a:xfrm>
            <a:off x="157326" y="3112443"/>
            <a:ext cx="2460930" cy="230832"/>
          </a:xfrm>
          <a:prstGeom prst="rect">
            <a:avLst/>
          </a:prstGeom>
          <a:noFill/>
        </p:spPr>
        <p:txBody>
          <a:bodyPr wrap="none" rtlCol="0">
            <a:spAutoFit/>
          </a:bodyPr>
          <a:lstStyle/>
          <a:p>
            <a:pPr algn="l"/>
            <a:r>
              <a:rPr kumimoji="1" lang="en-US" altLang="ja-JP" sz="900" dirty="0">
                <a:latin typeface="Arial" panose="020B0604020202020204" pitchFamily="34" charset="0"/>
                <a:cs typeface="Arial" panose="020B0604020202020204" pitchFamily="34" charset="0"/>
              </a:rPr>
              <a:t>Dig: Digoxigenin-labeled, Bio: Biotin-labeled.</a:t>
            </a:r>
          </a:p>
        </p:txBody>
      </p:sp>
      <p:graphicFrame>
        <p:nvGraphicFramePr>
          <p:cNvPr id="5" name="表 4">
            <a:extLst>
              <a:ext uri="{FF2B5EF4-FFF2-40B4-BE49-F238E27FC236}">
                <a16:creationId xmlns:a16="http://schemas.microsoft.com/office/drawing/2014/main" id="{6D198500-5EE3-58F9-950E-AA1AD4378BFD}"/>
              </a:ext>
            </a:extLst>
          </p:cNvPr>
          <p:cNvGraphicFramePr>
            <a:graphicFrameLocks noGrp="1"/>
          </p:cNvGraphicFramePr>
          <p:nvPr>
            <p:extLst>
              <p:ext uri="{D42A27DB-BD31-4B8C-83A1-F6EECF244321}">
                <p14:modId xmlns:p14="http://schemas.microsoft.com/office/powerpoint/2010/main" val="1622248316"/>
              </p:ext>
            </p:extLst>
          </p:nvPr>
        </p:nvGraphicFramePr>
        <p:xfrm>
          <a:off x="252547" y="2531115"/>
          <a:ext cx="2238428" cy="534600"/>
        </p:xfrm>
        <a:graphic>
          <a:graphicData uri="http://schemas.openxmlformats.org/drawingml/2006/table">
            <a:tbl>
              <a:tblPr/>
              <a:tblGrid>
                <a:gridCol w="2238428">
                  <a:extLst>
                    <a:ext uri="{9D8B030D-6E8A-4147-A177-3AD203B41FA5}">
                      <a16:colId xmlns:a16="http://schemas.microsoft.com/office/drawing/2014/main" val="2507742915"/>
                    </a:ext>
                  </a:extLst>
                </a:gridCol>
              </a:tblGrid>
              <a:tr h="148655">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Probes: CH501-309N1+C1 (Dig)</a:t>
                      </a:r>
                    </a:p>
                  </a:txBody>
                  <a:tcPr marL="100129" marR="100129" marT="50065" marB="50065" anchor="ctr">
                    <a:lnL>
                      <a:noFill/>
                    </a:lnL>
                    <a:lnR>
                      <a:noFill/>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78087784"/>
                  </a:ext>
                </a:extLst>
              </a:tr>
              <a:tr h="148655">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5x Suppression Human Cot-1</a:t>
                      </a:r>
                    </a:p>
                  </a:txBody>
                  <a:tcPr marL="7964" marR="7964" marT="7964"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54836738"/>
                  </a:ext>
                </a:extLst>
              </a:tr>
              <a:tr h="148655">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*Generation: F5; sex: male; age: 9.3 weeks</a:t>
                      </a:r>
                    </a:p>
                  </a:txBody>
                  <a:tcPr marL="7964" marR="7964" marT="7964" marB="0" anchor="ct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749140025"/>
                  </a:ext>
                </a:extLst>
              </a:tr>
            </a:tbl>
          </a:graphicData>
        </a:graphic>
      </p:graphicFrame>
    </p:spTree>
    <p:extLst>
      <p:ext uri="{BB962C8B-B14F-4D97-AF65-F5344CB8AC3E}">
        <p14:creationId xmlns:p14="http://schemas.microsoft.com/office/powerpoint/2010/main" val="913455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5B598-17EE-59F6-0FB8-393F7449B88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9DB6FEC-632B-8EA2-882E-5E231C41CF55}"/>
              </a:ext>
            </a:extLst>
          </p:cNvPr>
          <p:cNvSpPr txBox="1"/>
          <p:nvPr/>
        </p:nvSpPr>
        <p:spPr>
          <a:xfrm>
            <a:off x="0" y="0"/>
            <a:ext cx="3702424"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Table S8</a:t>
            </a:r>
            <a:endParaRPr kumimoji="1" lang="ja-JP" altLang="en-US" sz="1600">
              <a:latin typeface="Arial" panose="020B0604020202020204" pitchFamily="34" charset="0"/>
              <a:cs typeface="Arial" panose="020B0604020202020204" pitchFamily="34" charset="0"/>
            </a:endParaRPr>
          </a:p>
        </p:txBody>
      </p:sp>
      <p:graphicFrame>
        <p:nvGraphicFramePr>
          <p:cNvPr id="4" name="表 3">
            <a:extLst>
              <a:ext uri="{FF2B5EF4-FFF2-40B4-BE49-F238E27FC236}">
                <a16:creationId xmlns:a16="http://schemas.microsoft.com/office/drawing/2014/main" id="{0651F92F-A27B-475D-2219-7CCCC44EF508}"/>
              </a:ext>
            </a:extLst>
          </p:cNvPr>
          <p:cNvGraphicFramePr>
            <a:graphicFrameLocks noGrp="1"/>
          </p:cNvGraphicFramePr>
          <p:nvPr>
            <p:extLst>
              <p:ext uri="{D42A27DB-BD31-4B8C-83A1-F6EECF244321}">
                <p14:modId xmlns:p14="http://schemas.microsoft.com/office/powerpoint/2010/main" val="1210765388"/>
              </p:ext>
            </p:extLst>
          </p:nvPr>
        </p:nvGraphicFramePr>
        <p:xfrm>
          <a:off x="1996224" y="952555"/>
          <a:ext cx="2940253" cy="2248899"/>
        </p:xfrm>
        <a:graphic>
          <a:graphicData uri="http://schemas.openxmlformats.org/drawingml/2006/table">
            <a:tbl>
              <a:tblPr/>
              <a:tblGrid>
                <a:gridCol w="1537227">
                  <a:extLst>
                    <a:ext uri="{9D8B030D-6E8A-4147-A177-3AD203B41FA5}">
                      <a16:colId xmlns:a16="http://schemas.microsoft.com/office/drawing/2014/main" val="341718569"/>
                    </a:ext>
                  </a:extLst>
                </a:gridCol>
                <a:gridCol w="488010">
                  <a:extLst>
                    <a:ext uri="{9D8B030D-6E8A-4147-A177-3AD203B41FA5}">
                      <a16:colId xmlns:a16="http://schemas.microsoft.com/office/drawing/2014/main" val="2293680704"/>
                    </a:ext>
                  </a:extLst>
                </a:gridCol>
                <a:gridCol w="915016">
                  <a:extLst>
                    <a:ext uri="{9D8B030D-6E8A-4147-A177-3AD203B41FA5}">
                      <a16:colId xmlns:a16="http://schemas.microsoft.com/office/drawing/2014/main" val="3076830051"/>
                    </a:ext>
                  </a:extLst>
                </a:gridCol>
              </a:tblGrid>
              <a:tr h="200883">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7533" marR="7533" marT="75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No.</a:t>
                      </a:r>
                    </a:p>
                  </a:txBody>
                  <a:tcPr marL="7533" marR="7533" marT="75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GFP+%</a:t>
                      </a:r>
                    </a:p>
                  </a:txBody>
                  <a:tcPr marL="7533" marR="7533" marT="75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343019"/>
                  </a:ext>
                </a:extLst>
              </a:tr>
              <a:tr h="200883">
                <a:tc rowSpan="8">
                  <a:txBody>
                    <a:bodyPr/>
                    <a:lstStyle/>
                    <a:p>
                      <a:pPr algn="ctr" fontAlgn="ctr"/>
                      <a:r>
                        <a:rPr lang="en" sz="900" b="0" i="0" u="none" strike="noStrike" dirty="0" err="1">
                          <a:solidFill>
                            <a:srgbClr val="000000"/>
                          </a:solidFill>
                          <a:effectLst/>
                          <a:latin typeface="Arial" panose="020B0604020202020204" pitchFamily="34" charset="0"/>
                          <a:ea typeface="游ゴシック" panose="020B0400000000000000" pitchFamily="34" charset="-128"/>
                        </a:rPr>
                        <a:t>HLAcl</a:t>
                      </a:r>
                      <a:r>
                        <a:rPr lang="en" sz="900" b="0" i="0" u="none" strike="noStrike" dirty="0">
                          <a:solidFill>
                            <a:srgbClr val="000000"/>
                          </a:solidFill>
                          <a:effectLst/>
                          <a:latin typeface="Arial" panose="020B0604020202020204" pitchFamily="34" charset="0"/>
                          <a:ea typeface="游ゴシック" panose="020B0400000000000000" pitchFamily="34" charset="-128"/>
                        </a:rPr>
                        <a:t> Tc mice</a:t>
                      </a:r>
                    </a:p>
                  </a:txBody>
                  <a:tcPr marL="83315" marR="83315" marT="41658" marB="41658"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50</a:t>
                      </a:r>
                    </a:p>
                  </a:txBody>
                  <a:tcPr marL="7533" marR="7533" marT="753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86.4%</a:t>
                      </a:r>
                    </a:p>
                  </a:txBody>
                  <a:tcPr marL="7533" marR="7533" marT="753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200275297"/>
                  </a:ext>
                </a:extLst>
              </a:tr>
              <a:tr h="200883">
                <a:tc v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51</a:t>
                      </a:r>
                    </a:p>
                  </a:txBody>
                  <a:tcPr marL="7533" marR="7533" marT="7533" marB="0" anchor="ctr">
                    <a:lnL>
                      <a:noFill/>
                    </a:lnL>
                    <a:lnR>
                      <a:noFill/>
                    </a:lnR>
                    <a:lnT>
                      <a:noFill/>
                    </a:lnT>
                    <a:lnB>
                      <a:noFill/>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83.7%</a:t>
                      </a:r>
                    </a:p>
                  </a:txBody>
                  <a:tcPr marL="7533" marR="7533" marT="7533" marB="0" anchor="ctr">
                    <a:lnL>
                      <a:noFill/>
                    </a:lnL>
                    <a:lnR>
                      <a:noFill/>
                    </a:lnR>
                    <a:lnT>
                      <a:noFill/>
                    </a:lnT>
                    <a:lnB>
                      <a:noFill/>
                    </a:lnB>
                    <a:solidFill>
                      <a:srgbClr val="FFFFFF"/>
                    </a:solidFill>
                  </a:tcPr>
                </a:tc>
                <a:extLst>
                  <a:ext uri="{0D108BD9-81ED-4DB2-BD59-A6C34878D82A}">
                    <a16:rowId xmlns:a16="http://schemas.microsoft.com/office/drawing/2014/main" val="3160385340"/>
                  </a:ext>
                </a:extLst>
              </a:tr>
              <a:tr h="200883">
                <a:tc v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52</a:t>
                      </a:r>
                    </a:p>
                  </a:txBody>
                  <a:tcPr marL="7533" marR="7533" marT="7533" marB="0" anchor="ctr">
                    <a:lnL>
                      <a:noFill/>
                    </a:lnL>
                    <a:lnR>
                      <a:noFill/>
                    </a:lnR>
                    <a:lnT>
                      <a:noFill/>
                    </a:lnT>
                    <a:lnB>
                      <a:noFill/>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81.4%</a:t>
                      </a:r>
                    </a:p>
                  </a:txBody>
                  <a:tcPr marL="7533" marR="7533" marT="7533" marB="0" anchor="ctr">
                    <a:lnL>
                      <a:noFill/>
                    </a:lnL>
                    <a:lnR>
                      <a:noFill/>
                    </a:lnR>
                    <a:lnT>
                      <a:noFill/>
                    </a:lnT>
                    <a:lnB>
                      <a:noFill/>
                    </a:lnB>
                    <a:solidFill>
                      <a:srgbClr val="FFFFFF"/>
                    </a:solidFill>
                  </a:tcPr>
                </a:tc>
                <a:extLst>
                  <a:ext uri="{0D108BD9-81ED-4DB2-BD59-A6C34878D82A}">
                    <a16:rowId xmlns:a16="http://schemas.microsoft.com/office/drawing/2014/main" val="1002452827"/>
                  </a:ext>
                </a:extLst>
              </a:tr>
              <a:tr h="200883">
                <a:tc vMerge="1">
                  <a:txBody>
                    <a:bodyPr/>
                    <a:lstStyle/>
                    <a:p>
                      <a:endParaRPr kumimoji="1" lang="ja-JP" altLang="en-US"/>
                    </a:p>
                  </a:txBody>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53</a:t>
                      </a:r>
                    </a:p>
                  </a:txBody>
                  <a:tcPr marL="7533" marR="7533" marT="7533" marB="0" anchor="ctr">
                    <a:lnL>
                      <a:noFill/>
                    </a:lnL>
                    <a:lnR>
                      <a:noFill/>
                    </a:lnR>
                    <a:lnT>
                      <a:noFill/>
                    </a:lnT>
                    <a:lnB>
                      <a:noFill/>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67.3%</a:t>
                      </a:r>
                    </a:p>
                  </a:txBody>
                  <a:tcPr marL="7533" marR="7533" marT="7533" marB="0" anchor="ctr">
                    <a:lnL>
                      <a:noFill/>
                    </a:lnL>
                    <a:lnR>
                      <a:noFill/>
                    </a:lnR>
                    <a:lnT>
                      <a:noFill/>
                    </a:lnT>
                    <a:lnB>
                      <a:noFill/>
                    </a:lnB>
                    <a:solidFill>
                      <a:srgbClr val="FFFFFF"/>
                    </a:solidFill>
                  </a:tcPr>
                </a:tc>
                <a:extLst>
                  <a:ext uri="{0D108BD9-81ED-4DB2-BD59-A6C34878D82A}">
                    <a16:rowId xmlns:a16="http://schemas.microsoft.com/office/drawing/2014/main" val="3055057084"/>
                  </a:ext>
                </a:extLst>
              </a:tr>
              <a:tr h="200883">
                <a:tc vMerge="1">
                  <a:txBody>
                    <a:bodyPr/>
                    <a:lstStyle/>
                    <a:p>
                      <a:endParaRPr kumimoji="1" lang="ja-JP" altLang="en-US"/>
                    </a:p>
                  </a:txBody>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54</a:t>
                      </a:r>
                    </a:p>
                  </a:txBody>
                  <a:tcPr marL="7533" marR="7533" marT="7533" marB="0" anchor="ctr">
                    <a:lnL>
                      <a:noFill/>
                    </a:lnL>
                    <a:lnR>
                      <a:noFill/>
                    </a:lnR>
                    <a:lnT>
                      <a:noFill/>
                    </a:lnT>
                    <a:lnB>
                      <a:noFill/>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79.9%</a:t>
                      </a:r>
                    </a:p>
                  </a:txBody>
                  <a:tcPr marL="7533" marR="7533" marT="7533" marB="0" anchor="ctr">
                    <a:lnL>
                      <a:noFill/>
                    </a:lnL>
                    <a:lnR>
                      <a:noFill/>
                    </a:lnR>
                    <a:lnT>
                      <a:noFill/>
                    </a:lnT>
                    <a:lnB>
                      <a:noFill/>
                    </a:lnB>
                    <a:solidFill>
                      <a:srgbClr val="FFFFFF"/>
                    </a:solidFill>
                  </a:tcPr>
                </a:tc>
                <a:extLst>
                  <a:ext uri="{0D108BD9-81ED-4DB2-BD59-A6C34878D82A}">
                    <a16:rowId xmlns:a16="http://schemas.microsoft.com/office/drawing/2014/main" val="308374096"/>
                  </a:ext>
                </a:extLst>
              </a:tr>
              <a:tr h="200883">
                <a:tc v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62</a:t>
                      </a:r>
                    </a:p>
                  </a:txBody>
                  <a:tcPr marL="7533" marR="7533" marT="7533" marB="0" anchor="ctr">
                    <a:lnL>
                      <a:noFill/>
                    </a:lnL>
                    <a:lnR>
                      <a:noFill/>
                    </a:lnR>
                    <a:lnT>
                      <a:noFill/>
                    </a:lnT>
                    <a:lnB>
                      <a:noFill/>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69.9%</a:t>
                      </a:r>
                    </a:p>
                  </a:txBody>
                  <a:tcPr marL="7533" marR="7533" marT="7533" marB="0" anchor="ctr">
                    <a:lnL>
                      <a:noFill/>
                    </a:lnL>
                    <a:lnR>
                      <a:noFill/>
                    </a:lnR>
                    <a:lnT>
                      <a:noFill/>
                    </a:lnT>
                    <a:lnB>
                      <a:noFill/>
                    </a:lnB>
                    <a:solidFill>
                      <a:srgbClr val="FFFFFF"/>
                    </a:solidFill>
                  </a:tcPr>
                </a:tc>
                <a:extLst>
                  <a:ext uri="{0D108BD9-81ED-4DB2-BD59-A6C34878D82A}">
                    <a16:rowId xmlns:a16="http://schemas.microsoft.com/office/drawing/2014/main" val="4288815459"/>
                  </a:ext>
                </a:extLst>
              </a:tr>
              <a:tr h="200883">
                <a:tc vMerge="1">
                  <a:txBody>
                    <a:bodyPr/>
                    <a:lstStyle/>
                    <a:p>
                      <a:endParaRPr kumimoji="1" lang="ja-JP" altLang="en-US"/>
                    </a:p>
                  </a:txBody>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rPr>
                        <a:t>72</a:t>
                      </a:r>
                    </a:p>
                  </a:txBody>
                  <a:tcPr marL="7533" marR="7533" marT="7533" marB="0" anchor="ctr">
                    <a:lnL>
                      <a:noFill/>
                    </a:lnL>
                    <a:lnR>
                      <a:noFill/>
                    </a:lnR>
                    <a:lnT>
                      <a:noFill/>
                    </a:lnT>
                    <a:lnB>
                      <a:noFill/>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70.4%</a:t>
                      </a:r>
                    </a:p>
                  </a:txBody>
                  <a:tcPr marL="7533" marR="7533" marT="7533" marB="0" anchor="ctr">
                    <a:lnL>
                      <a:noFill/>
                    </a:lnL>
                    <a:lnR>
                      <a:noFill/>
                    </a:lnR>
                    <a:lnT>
                      <a:noFill/>
                    </a:lnT>
                    <a:lnB>
                      <a:noFill/>
                    </a:lnB>
                    <a:solidFill>
                      <a:srgbClr val="FFFFFF"/>
                    </a:solidFill>
                  </a:tcPr>
                </a:tc>
                <a:extLst>
                  <a:ext uri="{0D108BD9-81ED-4DB2-BD59-A6C34878D82A}">
                    <a16:rowId xmlns:a16="http://schemas.microsoft.com/office/drawing/2014/main" val="1659111921"/>
                  </a:ext>
                </a:extLst>
              </a:tr>
              <a:tr h="200883">
                <a:tc v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79</a:t>
                      </a:r>
                    </a:p>
                  </a:txBody>
                  <a:tcPr marL="7533" marR="7533" marT="75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84.7%</a:t>
                      </a:r>
                    </a:p>
                  </a:txBody>
                  <a:tcPr marL="7533" marR="7533" marT="75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5419713"/>
                  </a:ext>
                </a:extLst>
              </a:tr>
              <a:tr h="211177">
                <a:tc gridSpan="2">
                  <a:txBody>
                    <a:bodyPr/>
                    <a:lstStyle/>
                    <a:p>
                      <a:pPr algn="r" fontAlgn="ctr"/>
                      <a:r>
                        <a:rPr lang="en" sz="900" b="0" i="0" u="none" strike="noStrike" dirty="0">
                          <a:solidFill>
                            <a:srgbClr val="000000"/>
                          </a:solidFill>
                          <a:effectLst/>
                          <a:latin typeface="Arial" panose="020B0604020202020204" pitchFamily="34" charset="0"/>
                          <a:ea typeface="游ゴシック" panose="020B0400000000000000" pitchFamily="34" charset="-128"/>
                        </a:rPr>
                        <a:t>Average%</a:t>
                      </a:r>
                    </a:p>
                  </a:txBody>
                  <a:tcPr marL="83315" marR="83315" marT="41658" marB="41658" anchor="ctr">
                    <a:lnL>
                      <a:noFill/>
                    </a:lnL>
                    <a:lnR>
                      <a:noFill/>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78.0%</a:t>
                      </a:r>
                    </a:p>
                  </a:txBody>
                  <a:tcPr marL="7533" marR="7533" marT="7533" marB="0" anchor="ctr">
                    <a:lnL>
                      <a:noFill/>
                    </a:lnL>
                    <a:lnR>
                      <a:noFill/>
                    </a:lnR>
                    <a:lnT w="6350" cap="flat" cmpd="sng" algn="ctr">
                      <a:solidFill>
                        <a:srgbClr val="000000"/>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37073692"/>
                  </a:ext>
                </a:extLst>
              </a:tr>
              <a:tr h="211177">
                <a:tc gridSpan="2">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F1, Male, 5.2w</a:t>
                      </a:r>
                    </a:p>
                  </a:txBody>
                  <a:tcPr marL="83315" marR="83315" marT="41658" marB="41658" anchor="ctr">
                    <a:lnL>
                      <a:noFill/>
                    </a:lnL>
                    <a:lnR>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endParaRPr>
                    </a:p>
                  </a:txBody>
                  <a:tcPr marL="7533" marR="7533" marT="7533" marB="0" anchor="ctr">
                    <a:lnL>
                      <a:noFill/>
                    </a:lnL>
                    <a:lnR>
                      <a:noFill/>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123976600"/>
                  </a:ext>
                </a:extLst>
              </a:tr>
            </a:tbl>
          </a:graphicData>
        </a:graphic>
      </p:graphicFrame>
      <p:graphicFrame>
        <p:nvGraphicFramePr>
          <p:cNvPr id="5" name="表 4">
            <a:extLst>
              <a:ext uri="{FF2B5EF4-FFF2-40B4-BE49-F238E27FC236}">
                <a16:creationId xmlns:a16="http://schemas.microsoft.com/office/drawing/2014/main" id="{0437F379-E1BA-DE94-FD5F-3BCD4C29043C}"/>
              </a:ext>
            </a:extLst>
          </p:cNvPr>
          <p:cNvGraphicFramePr>
            <a:graphicFrameLocks noGrp="1"/>
          </p:cNvGraphicFramePr>
          <p:nvPr>
            <p:extLst>
              <p:ext uri="{D42A27DB-BD31-4B8C-83A1-F6EECF244321}">
                <p14:modId xmlns:p14="http://schemas.microsoft.com/office/powerpoint/2010/main" val="3159725940"/>
              </p:ext>
            </p:extLst>
          </p:nvPr>
        </p:nvGraphicFramePr>
        <p:xfrm>
          <a:off x="1996225" y="3355369"/>
          <a:ext cx="2940251" cy="794491"/>
        </p:xfrm>
        <a:graphic>
          <a:graphicData uri="http://schemas.openxmlformats.org/drawingml/2006/table">
            <a:tbl>
              <a:tblPr/>
              <a:tblGrid>
                <a:gridCol w="1436134">
                  <a:extLst>
                    <a:ext uri="{9D8B030D-6E8A-4147-A177-3AD203B41FA5}">
                      <a16:colId xmlns:a16="http://schemas.microsoft.com/office/drawing/2014/main" val="1702348606"/>
                    </a:ext>
                  </a:extLst>
                </a:gridCol>
                <a:gridCol w="866779">
                  <a:extLst>
                    <a:ext uri="{9D8B030D-6E8A-4147-A177-3AD203B41FA5}">
                      <a16:colId xmlns:a16="http://schemas.microsoft.com/office/drawing/2014/main" val="392432514"/>
                    </a:ext>
                  </a:extLst>
                </a:gridCol>
                <a:gridCol w="637338">
                  <a:extLst>
                    <a:ext uri="{9D8B030D-6E8A-4147-A177-3AD203B41FA5}">
                      <a16:colId xmlns:a16="http://schemas.microsoft.com/office/drawing/2014/main" val="363304928"/>
                    </a:ext>
                  </a:extLst>
                </a:gridCol>
              </a:tblGrid>
              <a:tr h="200883">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7533" marR="7533" marT="75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rPr>
                        <a:t>　</a:t>
                      </a:r>
                    </a:p>
                  </a:txBody>
                  <a:tcPr marL="7533" marR="7533" marT="75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GFP+</a:t>
                      </a:r>
                    </a:p>
                  </a:txBody>
                  <a:tcPr marL="7533" marR="7533" marT="7533"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13003856"/>
                  </a:ext>
                </a:extLst>
              </a:tr>
              <a:tr h="296804">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GFP-positive Tc mice</a:t>
                      </a:r>
                      <a:r>
                        <a:rPr lang="en" sz="900" b="0" i="0" u="none" strike="noStrike" baseline="30000" dirty="0">
                          <a:solidFill>
                            <a:srgbClr val="000000"/>
                          </a:solidFill>
                          <a:effectLst/>
                          <a:latin typeface="Arial" panose="020B0604020202020204" pitchFamily="34" charset="0"/>
                          <a:ea typeface="游ゴシック" panose="020B0400000000000000" pitchFamily="34" charset="-128"/>
                        </a:rPr>
                        <a:t>18</a:t>
                      </a:r>
                      <a:endParaRPr lang="en" sz="900" b="0" i="0" u="none" strike="noStrike" dirty="0">
                        <a:solidFill>
                          <a:srgbClr val="000000"/>
                        </a:solidFill>
                        <a:effectLst/>
                        <a:latin typeface="Arial" panose="020B0604020202020204" pitchFamily="34" charset="0"/>
                        <a:ea typeface="游ゴシック" panose="020B0400000000000000" pitchFamily="34" charset="-128"/>
                      </a:endParaRPr>
                    </a:p>
                  </a:txBody>
                  <a:tcPr marL="7533" marR="7533" marT="753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Positive control</a:t>
                      </a:r>
                    </a:p>
                  </a:txBody>
                  <a:tcPr marL="7533" marR="7533" marT="753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78.2%</a:t>
                      </a:r>
                    </a:p>
                  </a:txBody>
                  <a:tcPr marL="7533" marR="7533" marT="7533"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4149570592"/>
                  </a:ext>
                </a:extLst>
              </a:tr>
              <a:tr h="296804">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rPr>
                        <a:t>WT mice</a:t>
                      </a:r>
                    </a:p>
                  </a:txBody>
                  <a:tcPr marL="7533" marR="7533" marT="7533" marB="0" anchor="ctr">
                    <a:lnL>
                      <a:noFill/>
                    </a:lnL>
                    <a:lnR>
                      <a:noFill/>
                    </a:lnR>
                    <a:lnT>
                      <a:noFill/>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rPr>
                        <a:t>Negative control</a:t>
                      </a:r>
                    </a:p>
                  </a:txBody>
                  <a:tcPr marL="7533" marR="7533" marT="7533" marB="0" anchor="ctr">
                    <a:lnL>
                      <a:noFill/>
                    </a:lnL>
                    <a:lnR>
                      <a:noFill/>
                    </a:lnR>
                    <a:lnT>
                      <a:noFill/>
                    </a:lnT>
                    <a:lnB w="6350" cap="flat" cmpd="sng" algn="ctr">
                      <a:solidFill>
                        <a:schemeClr val="tx1"/>
                      </a:solidFill>
                      <a:prstDash val="solid"/>
                      <a:round/>
                      <a:headEnd type="none" w="med" len="med"/>
                      <a:tailEnd type="none" w="med" len="med"/>
                    </a:lnB>
                    <a:solidFill>
                      <a:srgbClr val="FFFFFF"/>
                    </a:solid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rPr>
                        <a:t>0.0%</a:t>
                      </a:r>
                    </a:p>
                  </a:txBody>
                  <a:tcPr marL="7533" marR="7533" marT="7533" marB="0" anchor="ctr">
                    <a:lnL>
                      <a:noFill/>
                    </a:lnL>
                    <a:lnR>
                      <a:noFill/>
                    </a:lnR>
                    <a:lnT>
                      <a:noFill/>
                    </a:lnT>
                    <a:lnB w="635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03434917"/>
                  </a:ext>
                </a:extLst>
              </a:tr>
            </a:tbl>
          </a:graphicData>
        </a:graphic>
      </p:graphicFrame>
      <p:graphicFrame>
        <p:nvGraphicFramePr>
          <p:cNvPr id="6" name="表 5">
            <a:extLst>
              <a:ext uri="{FF2B5EF4-FFF2-40B4-BE49-F238E27FC236}">
                <a16:creationId xmlns:a16="http://schemas.microsoft.com/office/drawing/2014/main" id="{43D89E2A-A94B-54E4-5001-D096B11476A3}"/>
              </a:ext>
            </a:extLst>
          </p:cNvPr>
          <p:cNvGraphicFramePr>
            <a:graphicFrameLocks noGrp="1"/>
          </p:cNvGraphicFramePr>
          <p:nvPr>
            <p:extLst>
              <p:ext uri="{D42A27DB-BD31-4B8C-83A1-F6EECF244321}">
                <p14:modId xmlns:p14="http://schemas.microsoft.com/office/powerpoint/2010/main" val="3588675896"/>
              </p:ext>
            </p:extLst>
          </p:nvPr>
        </p:nvGraphicFramePr>
        <p:xfrm>
          <a:off x="284038" y="546110"/>
          <a:ext cx="6425855" cy="404930"/>
        </p:xfrm>
        <a:graphic>
          <a:graphicData uri="http://schemas.openxmlformats.org/drawingml/2006/table">
            <a:tbl>
              <a:tblPr/>
              <a:tblGrid>
                <a:gridCol w="1647793">
                  <a:extLst>
                    <a:ext uri="{9D8B030D-6E8A-4147-A177-3AD203B41FA5}">
                      <a16:colId xmlns:a16="http://schemas.microsoft.com/office/drawing/2014/main" val="230767227"/>
                    </a:ext>
                  </a:extLst>
                </a:gridCol>
                <a:gridCol w="4778062">
                  <a:extLst>
                    <a:ext uri="{9D8B030D-6E8A-4147-A177-3AD203B41FA5}">
                      <a16:colId xmlns:a16="http://schemas.microsoft.com/office/drawing/2014/main" val="1393125642"/>
                    </a:ext>
                  </a:extLst>
                </a:gridCol>
              </a:tblGrid>
              <a:tr h="148655">
                <a:tc>
                  <a:txBody>
                    <a:bodyPr/>
                    <a:lstStyle/>
                    <a:p>
                      <a:pPr algn="l" fontAlgn="ctr"/>
                      <a:r>
                        <a:rPr lang="en" sz="1000" b="1" i="0" u="none" strike="noStrike" dirty="0">
                          <a:solidFill>
                            <a:srgbClr val="000000"/>
                          </a:solidFill>
                          <a:effectLst/>
                          <a:latin typeface="Arial" panose="020B0604020202020204" pitchFamily="34" charset="0"/>
                          <a:ea typeface="游ゴシック" panose="020B0400000000000000" pitchFamily="34" charset="-128"/>
                        </a:rPr>
                        <a:t>Supplementary Table S8</a:t>
                      </a:r>
                    </a:p>
                  </a:txBody>
                  <a:tcPr marL="71673" marR="7964" marT="7964" marB="0" anchor="ctr">
                    <a:lnL>
                      <a:noFill/>
                    </a:lnL>
                    <a:lnR>
                      <a:noFill/>
                    </a:lnR>
                    <a:lnT>
                      <a:noFill/>
                    </a:lnT>
                    <a:lnB>
                      <a:noFill/>
                    </a:lnB>
                    <a:solidFill>
                      <a:srgbClr val="FFFFFF"/>
                    </a:solidFill>
                  </a:tcPr>
                </a:tc>
                <a:tc>
                  <a:txBody>
                    <a:bodyPr/>
                    <a:lstStyle/>
                    <a:p>
                      <a:pPr algn="l" fontAlgn="ctr"/>
                      <a:r>
                        <a:rPr lang="en" sz="1000" b="1" i="0" u="none" strike="noStrike" dirty="0">
                          <a:solidFill>
                            <a:srgbClr val="000000"/>
                          </a:solidFill>
                          <a:effectLst/>
                          <a:latin typeface="Arial" panose="020B0604020202020204" pitchFamily="34" charset="0"/>
                          <a:ea typeface="游ゴシック" panose="020B0400000000000000" pitchFamily="34" charset="-128"/>
                        </a:rPr>
                        <a:t>Percentage of green fluorescent protein (GFP) positivity of lymphocytes from </a:t>
                      </a:r>
                      <a:r>
                        <a:rPr lang="en" sz="1000" b="1" i="0" u="none" strike="noStrike" dirty="0" err="1">
                          <a:solidFill>
                            <a:srgbClr val="000000"/>
                          </a:solidFill>
                          <a:effectLst/>
                          <a:latin typeface="Arial" panose="020B0604020202020204" pitchFamily="34" charset="0"/>
                          <a:ea typeface="游ゴシック" panose="020B0400000000000000" pitchFamily="34" charset="-128"/>
                        </a:rPr>
                        <a:t>HLAcl</a:t>
                      </a:r>
                      <a:r>
                        <a:rPr lang="en" sz="1000" b="1" i="0" u="none" strike="noStrike" dirty="0">
                          <a:solidFill>
                            <a:srgbClr val="000000"/>
                          </a:solidFill>
                          <a:effectLst/>
                          <a:latin typeface="Arial" panose="020B0604020202020204" pitchFamily="34" charset="0"/>
                          <a:ea typeface="游ゴシック" panose="020B0400000000000000" pitchFamily="34" charset="-128"/>
                        </a:rPr>
                        <a:t> Tc mice and control mice.</a:t>
                      </a:r>
                    </a:p>
                  </a:txBody>
                  <a:tcPr marL="100129" marR="100129" marT="50065" marB="50065" anchor="ctr">
                    <a:lnL>
                      <a:noFill/>
                    </a:lnL>
                    <a:lnR>
                      <a:noFill/>
                    </a:lnR>
                    <a:lnT>
                      <a:noFill/>
                    </a:lnT>
                    <a:lnB>
                      <a:noFill/>
                    </a:lnB>
                    <a:solidFill>
                      <a:srgbClr val="FFFFFF"/>
                    </a:solidFill>
                  </a:tcPr>
                </a:tc>
                <a:extLst>
                  <a:ext uri="{0D108BD9-81ED-4DB2-BD59-A6C34878D82A}">
                    <a16:rowId xmlns:a16="http://schemas.microsoft.com/office/drawing/2014/main" val="1876502130"/>
                  </a:ext>
                </a:extLst>
              </a:tr>
            </a:tbl>
          </a:graphicData>
        </a:graphic>
      </p:graphicFrame>
    </p:spTree>
    <p:extLst>
      <p:ext uri="{BB962C8B-B14F-4D97-AF65-F5344CB8AC3E}">
        <p14:creationId xmlns:p14="http://schemas.microsoft.com/office/powerpoint/2010/main" val="1512867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28BEDD11-7C58-297A-3699-709835F24E74}"/>
              </a:ext>
            </a:extLst>
          </p:cNvPr>
          <p:cNvSpPr txBox="1"/>
          <p:nvPr/>
        </p:nvSpPr>
        <p:spPr>
          <a:xfrm>
            <a:off x="117957" y="7221355"/>
            <a:ext cx="6580023" cy="1754326"/>
          </a:xfrm>
          <a:prstGeom prst="rect">
            <a:avLst/>
          </a:prstGeom>
          <a:noFill/>
        </p:spPr>
        <p:txBody>
          <a:bodyPr wrap="square" rtlCol="0">
            <a:spAutoFit/>
          </a:bodyPr>
          <a:lstStyle/>
          <a:p>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S3. Insertion of SIM cassettes into bacterial artificial chromosomes (BACs).</a:t>
            </a:r>
          </a:p>
          <a:p>
            <a:r>
              <a:rPr kumimoji="1" lang="en-US" altLang="ja-JP" sz="1200" dirty="0">
                <a:latin typeface="Arial" panose="020B0604020202020204" pitchFamily="34" charset="0"/>
                <a:ea typeface="MS PGothic" panose="020B0600070205080204" pitchFamily="34" charset="-128"/>
                <a:cs typeface="Arial" panose="020B0604020202020204" pitchFamily="34" charset="0"/>
              </a:rPr>
              <a:t>From top to bottom, the diagrams illustrate the modifications of the indicated BACs through homologous recombination with the indicated SIM cassette plasmids (left), resulting in the following BAC vectors containing SIM cassettes: </a:t>
            </a:r>
            <a:r>
              <a:rPr kumimoji="1" lang="en-US" altLang="ja-JP" sz="1200" i="1" dirty="0">
                <a:latin typeface="Arial" panose="020B0604020202020204" pitchFamily="34" charset="0"/>
                <a:ea typeface="MS PGothic" panose="020B0600070205080204" pitchFamily="34" charset="-128"/>
                <a:cs typeface="Arial" panose="020B0604020202020204" pitchFamily="34" charset="0"/>
              </a:rPr>
              <a:t>HLA-A</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 BAC (CH501-309N1+C1), </a:t>
            </a:r>
            <a:r>
              <a:rPr kumimoji="1" lang="en-US" altLang="ja-JP" sz="1200" i="1" dirty="0">
                <a:latin typeface="Arial" panose="020B0604020202020204" pitchFamily="34" charset="0"/>
                <a:ea typeface="MS PGothic" panose="020B0600070205080204" pitchFamily="34" charset="-128"/>
                <a:cs typeface="Arial" panose="020B0604020202020204" pitchFamily="34" charset="0"/>
              </a:rPr>
              <a:t>HLA-B/C</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 BAC (CH501-248L24+C2), and human </a:t>
            </a:r>
            <a:r>
              <a:rPr kumimoji="1" lang="el-GR" altLang="ja-JP" sz="1200" dirty="0">
                <a:latin typeface="Arial" panose="020B0604020202020204" pitchFamily="34" charset="0"/>
                <a:ea typeface="MS PGothic" panose="020B0600070205080204" pitchFamily="34" charset="-128"/>
                <a:cs typeface="Arial" panose="020B0604020202020204" pitchFamily="34" charset="0"/>
              </a:rPr>
              <a:t>β2 </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microglobulin (h</a:t>
            </a:r>
            <a:r>
              <a:rPr kumimoji="1" lang="en-US" altLang="ja-JP" sz="1200" i="1" dirty="0">
                <a:latin typeface="Arial" panose="020B0604020202020204" pitchFamily="34" charset="0"/>
                <a:ea typeface="MS PGothic" panose="020B0600070205080204" pitchFamily="34" charset="-128"/>
                <a:cs typeface="Arial" panose="020B0604020202020204" pitchFamily="34" charset="0"/>
              </a:rPr>
              <a:t>B2M</a:t>
            </a:r>
            <a:r>
              <a:rPr kumimoji="1" lang="en-US" altLang="ja-JP" sz="1200" dirty="0">
                <a:latin typeface="Arial" panose="020B0604020202020204" pitchFamily="34" charset="0"/>
                <a:ea typeface="MS PGothic" panose="020B0600070205080204" pitchFamily="34" charset="-128"/>
                <a:cs typeface="Arial" panose="020B0604020202020204" pitchFamily="34" charset="0"/>
              </a:rPr>
              <a:t>)-BAC (RP11-292P13+C3) (right). Each map represents a circular vector, where both ends of the diagram are connected. Two 500-bp arms (F1 and SACB) were used for homologous recombination with the respective BAC vector backbone, and are incorporated into C1, C2, and C3. </a:t>
            </a:r>
          </a:p>
        </p:txBody>
      </p:sp>
      <p:sp>
        <p:nvSpPr>
          <p:cNvPr id="13" name="テキスト ボックス 12">
            <a:extLst>
              <a:ext uri="{FF2B5EF4-FFF2-40B4-BE49-F238E27FC236}">
                <a16:creationId xmlns:a16="http://schemas.microsoft.com/office/drawing/2014/main" id="{9C6B6FEF-8EE3-FA05-3D3A-100138A24767}"/>
              </a:ext>
            </a:extLst>
          </p:cNvPr>
          <p:cNvSpPr txBox="1"/>
          <p:nvPr/>
        </p:nvSpPr>
        <p:spPr>
          <a:xfrm>
            <a:off x="88731" y="636091"/>
            <a:ext cx="1447832" cy="276999"/>
          </a:xfrm>
          <a:prstGeom prst="rect">
            <a:avLst/>
          </a:prstGeom>
          <a:noFill/>
        </p:spPr>
        <p:txBody>
          <a:bodyPr wrap="none" rtlCol="0">
            <a:spAutoFit/>
          </a:bodyPr>
          <a:lstStyle/>
          <a:p>
            <a:pPr algn="l"/>
            <a:r>
              <a:rPr kumimoji="1" lang="en-US" altLang="ja-JP" sz="1200" b="1" dirty="0">
                <a:latin typeface="Arial" panose="020B0604020202020204" pitchFamily="34" charset="0"/>
                <a:ea typeface="MS PGothic" panose="020B0600070205080204" pitchFamily="34" charset="-128"/>
                <a:cs typeface="Arial" panose="020B0604020202020204" pitchFamily="34" charset="0"/>
              </a:rPr>
              <a:t>CH501-309N1+C1</a:t>
            </a:r>
            <a:endParaRPr kumimoji="1" lang="ja-JP" altLang="en-US" sz="1200" b="1"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C1F90CFD-D1EB-F564-B877-64BD6DD2A40F}"/>
              </a:ext>
            </a:extLst>
          </p:cNvPr>
          <p:cNvSpPr txBox="1"/>
          <p:nvPr/>
        </p:nvSpPr>
        <p:spPr>
          <a:xfrm>
            <a:off x="88731" y="2768242"/>
            <a:ext cx="1516762" cy="276999"/>
          </a:xfrm>
          <a:prstGeom prst="rect">
            <a:avLst/>
          </a:prstGeom>
          <a:noFill/>
        </p:spPr>
        <p:txBody>
          <a:bodyPr wrap="none" rtlCol="0">
            <a:spAutoFit/>
          </a:bodyPr>
          <a:lstStyle/>
          <a:p>
            <a:pPr algn="l"/>
            <a:r>
              <a:rPr kumimoji="1" lang="en-US" altLang="ja-JP" sz="1200" b="1" dirty="0">
                <a:latin typeface="Arial" panose="020B0604020202020204" pitchFamily="34" charset="0"/>
                <a:ea typeface="MS PGothic" panose="020B0600070205080204" pitchFamily="34" charset="-128"/>
                <a:cs typeface="Arial" panose="020B0604020202020204" pitchFamily="34" charset="0"/>
              </a:rPr>
              <a:t>CH501-248L24+C2</a:t>
            </a:r>
            <a:endParaRPr kumimoji="1" lang="ja-JP" altLang="en-US" sz="1200" b="1"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0ACD3DC8-4949-53B3-89CC-7374F9D90823}"/>
              </a:ext>
            </a:extLst>
          </p:cNvPr>
          <p:cNvSpPr txBox="1"/>
          <p:nvPr/>
        </p:nvSpPr>
        <p:spPr>
          <a:xfrm>
            <a:off x="88731" y="4913343"/>
            <a:ext cx="1423338" cy="276999"/>
          </a:xfrm>
          <a:prstGeom prst="rect">
            <a:avLst/>
          </a:prstGeom>
          <a:noFill/>
        </p:spPr>
        <p:txBody>
          <a:bodyPr wrap="none" rtlCol="0">
            <a:spAutoFit/>
          </a:bodyPr>
          <a:lstStyle/>
          <a:p>
            <a:pPr algn="l"/>
            <a:r>
              <a:rPr kumimoji="1" lang="en-US" altLang="ja-JP" sz="1200" b="1" dirty="0">
                <a:latin typeface="Arial" panose="020B0604020202020204" pitchFamily="34" charset="0"/>
                <a:ea typeface="MS PGothic" panose="020B0600070205080204" pitchFamily="34" charset="-128"/>
                <a:cs typeface="Arial" panose="020B0604020202020204" pitchFamily="34" charset="0"/>
              </a:rPr>
              <a:t>RP11-292P13+C3</a:t>
            </a:r>
            <a:endParaRPr kumimoji="1" lang="ja-JP" altLang="en-US" sz="1200" b="1" dirty="0">
              <a:latin typeface="Arial" panose="020B0604020202020204" pitchFamily="34" charset="0"/>
              <a:cs typeface="Arial" panose="020B0604020202020204" pitchFamily="34" charset="0"/>
            </a:endParaRPr>
          </a:p>
        </p:txBody>
      </p:sp>
      <p:cxnSp>
        <p:nvCxnSpPr>
          <p:cNvPr id="30" name="直線矢印コネクタ 29">
            <a:extLst>
              <a:ext uri="{FF2B5EF4-FFF2-40B4-BE49-F238E27FC236}">
                <a16:creationId xmlns:a16="http://schemas.microsoft.com/office/drawing/2014/main" id="{143EE4AB-3F6C-A079-1AE9-6059F525DB92}"/>
              </a:ext>
            </a:extLst>
          </p:cNvPr>
          <p:cNvCxnSpPr/>
          <p:nvPr/>
        </p:nvCxnSpPr>
        <p:spPr>
          <a:xfrm>
            <a:off x="2431182" y="6174730"/>
            <a:ext cx="0" cy="268356"/>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947CF742-688B-ABE5-1058-E1C0EFC768F4}"/>
              </a:ext>
            </a:extLst>
          </p:cNvPr>
          <p:cNvCxnSpPr/>
          <p:nvPr/>
        </p:nvCxnSpPr>
        <p:spPr>
          <a:xfrm>
            <a:off x="2431182" y="3996796"/>
            <a:ext cx="0" cy="268356"/>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5B10E833-11DB-6A2C-FF02-FEEEA7162F95}"/>
              </a:ext>
            </a:extLst>
          </p:cNvPr>
          <p:cNvCxnSpPr/>
          <p:nvPr/>
        </p:nvCxnSpPr>
        <p:spPr>
          <a:xfrm>
            <a:off x="2431182" y="1802236"/>
            <a:ext cx="0" cy="268356"/>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26BA09BC-8C57-DB66-4915-5D480D0F3AF0}"/>
              </a:ext>
            </a:extLst>
          </p:cNvPr>
          <p:cNvSpPr txBox="1"/>
          <p:nvPr/>
        </p:nvSpPr>
        <p:spPr>
          <a:xfrm>
            <a:off x="0" y="0"/>
            <a:ext cx="3558988"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S3</a:t>
            </a:r>
            <a:endParaRPr kumimoji="1" lang="ja-JP" altLang="en-US" sz="1600" dirty="0">
              <a:latin typeface="Arial" panose="020B0604020202020204" pitchFamily="34" charset="0"/>
              <a:cs typeface="Arial" panose="020B0604020202020204" pitchFamily="34" charset="0"/>
            </a:endParaRPr>
          </a:p>
        </p:txBody>
      </p:sp>
      <p:pic>
        <p:nvPicPr>
          <p:cNvPr id="3" name="グラフィックス 2">
            <a:extLst>
              <a:ext uri="{FF2B5EF4-FFF2-40B4-BE49-F238E27FC236}">
                <a16:creationId xmlns:a16="http://schemas.microsoft.com/office/drawing/2014/main" id="{AE48A3DC-DBD9-E4D1-3E7D-693FF01EFD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4806" y="779677"/>
            <a:ext cx="5508304" cy="1584880"/>
          </a:xfrm>
          <a:prstGeom prst="rect">
            <a:avLst/>
          </a:prstGeom>
        </p:spPr>
      </p:pic>
      <p:pic>
        <p:nvPicPr>
          <p:cNvPr id="5" name="グラフィックス 4">
            <a:extLst>
              <a:ext uri="{FF2B5EF4-FFF2-40B4-BE49-F238E27FC236}">
                <a16:creationId xmlns:a16="http://schemas.microsoft.com/office/drawing/2014/main" id="{F164B9EF-A687-3A2E-2861-4BDA656EF9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4835" y="2944103"/>
            <a:ext cx="5508305" cy="1632921"/>
          </a:xfrm>
          <a:prstGeom prst="rect">
            <a:avLst/>
          </a:prstGeom>
        </p:spPr>
      </p:pic>
      <p:pic>
        <p:nvPicPr>
          <p:cNvPr id="17" name="グラフィックス 16">
            <a:extLst>
              <a:ext uri="{FF2B5EF4-FFF2-40B4-BE49-F238E27FC236}">
                <a16:creationId xmlns:a16="http://schemas.microsoft.com/office/drawing/2014/main" id="{8C47EA32-6518-83E4-0045-EA84896504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647" y="5117509"/>
            <a:ext cx="5508297" cy="1702203"/>
          </a:xfrm>
          <a:prstGeom prst="rect">
            <a:avLst/>
          </a:prstGeom>
        </p:spPr>
      </p:pic>
    </p:spTree>
    <p:extLst>
      <p:ext uri="{BB962C8B-B14F-4D97-AF65-F5344CB8AC3E}">
        <p14:creationId xmlns:p14="http://schemas.microsoft.com/office/powerpoint/2010/main" val="7642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2CE27-58F5-47C7-E0D9-2766019F5FCE}"/>
            </a:ext>
          </a:extLst>
        </p:cNvPr>
        <p:cNvGrpSpPr/>
        <p:nvPr/>
      </p:nvGrpSpPr>
      <p:grpSpPr>
        <a:xfrm>
          <a:off x="0" y="0"/>
          <a:ext cx="0" cy="0"/>
          <a:chOff x="0" y="0"/>
          <a:chExt cx="0" cy="0"/>
        </a:xfrm>
      </p:grpSpPr>
      <p:grpSp>
        <p:nvGrpSpPr>
          <p:cNvPr id="46" name="グループ化 45">
            <a:extLst>
              <a:ext uri="{FF2B5EF4-FFF2-40B4-BE49-F238E27FC236}">
                <a16:creationId xmlns:a16="http://schemas.microsoft.com/office/drawing/2014/main" id="{98BBEE45-A8BB-002F-DF97-54C50BCD3992}"/>
              </a:ext>
            </a:extLst>
          </p:cNvPr>
          <p:cNvGrpSpPr/>
          <p:nvPr/>
        </p:nvGrpSpPr>
        <p:grpSpPr>
          <a:xfrm>
            <a:off x="1517650" y="549233"/>
            <a:ext cx="3822700" cy="2870926"/>
            <a:chOff x="1517650" y="1252617"/>
            <a:chExt cx="3822700" cy="2870926"/>
          </a:xfrm>
        </p:grpSpPr>
        <p:pic>
          <p:nvPicPr>
            <p:cNvPr id="2" name="図 1">
              <a:extLst>
                <a:ext uri="{FF2B5EF4-FFF2-40B4-BE49-F238E27FC236}">
                  <a16:creationId xmlns:a16="http://schemas.microsoft.com/office/drawing/2014/main" id="{FB190AB6-AB28-D6D0-61DD-18FDA4284219}"/>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1517650" y="1252617"/>
              <a:ext cx="3822700" cy="2870926"/>
            </a:xfrm>
            <a:prstGeom prst="rect">
              <a:avLst/>
            </a:prstGeom>
          </p:spPr>
        </p:pic>
        <p:sp>
          <p:nvSpPr>
            <p:cNvPr id="3" name="正方形/長方形 2">
              <a:extLst>
                <a:ext uri="{FF2B5EF4-FFF2-40B4-BE49-F238E27FC236}">
                  <a16:creationId xmlns:a16="http://schemas.microsoft.com/office/drawing/2014/main" id="{F603A097-9998-FC02-9D8E-F0DC215DF8EA}"/>
                </a:ext>
              </a:extLst>
            </p:cNvPr>
            <p:cNvSpPr/>
            <p:nvPr/>
          </p:nvSpPr>
          <p:spPr>
            <a:xfrm>
              <a:off x="2197101" y="1538654"/>
              <a:ext cx="1211802" cy="181335"/>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8B7E621E-ECD1-972B-1F0B-7302AB261D4B}"/>
                </a:ext>
              </a:extLst>
            </p:cNvPr>
            <p:cNvSpPr/>
            <p:nvPr/>
          </p:nvSpPr>
          <p:spPr>
            <a:xfrm>
              <a:off x="2181226" y="2788368"/>
              <a:ext cx="1211802" cy="181335"/>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FE6893AF-79D9-0EE5-A62A-CCDF1F1F7263}"/>
                </a:ext>
              </a:extLst>
            </p:cNvPr>
            <p:cNvSpPr/>
            <p:nvPr/>
          </p:nvSpPr>
          <p:spPr>
            <a:xfrm>
              <a:off x="3216276" y="1561337"/>
              <a:ext cx="1211802" cy="181335"/>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DC9FE718-E0D1-AF0A-4662-09D1FD52EDD4}"/>
                </a:ext>
              </a:extLst>
            </p:cNvPr>
            <p:cNvSpPr/>
            <p:nvPr/>
          </p:nvSpPr>
          <p:spPr>
            <a:xfrm>
              <a:off x="3200401" y="2811051"/>
              <a:ext cx="1211802" cy="181335"/>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0B07C8D4-B281-1D34-25F1-4737BAAF7E8E}"/>
                </a:ext>
              </a:extLst>
            </p:cNvPr>
            <p:cNvSpPr txBox="1"/>
            <p:nvPr/>
          </p:nvSpPr>
          <p:spPr>
            <a:xfrm>
              <a:off x="2468770" y="1743493"/>
              <a:ext cx="601447" cy="261610"/>
            </a:xfrm>
            <a:prstGeom prst="rect">
              <a:avLst/>
            </a:prstGeom>
            <a:noFill/>
          </p:spPr>
          <p:txBody>
            <a:bodyPr wrap="none" rtlCol="0">
              <a:spAutoFit/>
            </a:bodyPr>
            <a:lstStyle/>
            <a:p>
              <a:pPr algn="l"/>
              <a:r>
                <a:rPr kumimoji="1" lang="en-US" altLang="ja-JP" sz="1050" i="1" dirty="0">
                  <a:solidFill>
                    <a:schemeClr val="bg1"/>
                  </a:solidFill>
                  <a:latin typeface="Arial" panose="020B0604020202020204" pitchFamily="34" charset="0"/>
                  <a:cs typeface="Arial" panose="020B0604020202020204" pitchFamily="34" charset="0"/>
                </a:rPr>
                <a:t>HLA-A</a:t>
              </a:r>
              <a:endParaRPr kumimoji="1" lang="ja-JP" altLang="en-US" sz="1050" i="1" dirty="0">
                <a:solidFill>
                  <a:schemeClr val="bg1"/>
                </a:solidFill>
                <a:latin typeface="Arial" panose="020B0604020202020204" pitchFamily="34" charset="0"/>
                <a:cs typeface="Arial" panose="020B0604020202020204" pitchFamily="34" charset="0"/>
              </a:endParaRPr>
            </a:p>
          </p:txBody>
        </p:sp>
        <p:sp>
          <p:nvSpPr>
            <p:cNvPr id="37" name="テキスト ボックス 36">
              <a:extLst>
                <a:ext uri="{FF2B5EF4-FFF2-40B4-BE49-F238E27FC236}">
                  <a16:creationId xmlns:a16="http://schemas.microsoft.com/office/drawing/2014/main" id="{C4B078AA-913B-18AC-D93D-208E08C658A2}"/>
                </a:ext>
              </a:extLst>
            </p:cNvPr>
            <p:cNvSpPr txBox="1"/>
            <p:nvPr/>
          </p:nvSpPr>
          <p:spPr>
            <a:xfrm>
              <a:off x="3503820" y="1743493"/>
              <a:ext cx="609462" cy="261610"/>
            </a:xfrm>
            <a:prstGeom prst="rect">
              <a:avLst/>
            </a:prstGeom>
            <a:noFill/>
          </p:spPr>
          <p:txBody>
            <a:bodyPr wrap="none" rtlCol="0">
              <a:spAutoFit/>
            </a:bodyPr>
            <a:lstStyle/>
            <a:p>
              <a:pPr algn="l"/>
              <a:r>
                <a:rPr kumimoji="1" lang="en-US" altLang="ja-JP" sz="1050" i="1" dirty="0">
                  <a:solidFill>
                    <a:schemeClr val="bg1"/>
                  </a:solidFill>
                  <a:latin typeface="Arial" panose="020B0604020202020204" pitchFamily="34" charset="0"/>
                  <a:cs typeface="Arial" panose="020B0604020202020204" pitchFamily="34" charset="0"/>
                </a:rPr>
                <a:t>HLA-C</a:t>
              </a:r>
              <a:endParaRPr kumimoji="1" lang="ja-JP" altLang="en-US" sz="1050" i="1" dirty="0">
                <a:solidFill>
                  <a:schemeClr val="bg1"/>
                </a:solidFill>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2E931196-1418-66CA-BAF3-6B7C28F6E053}"/>
                </a:ext>
              </a:extLst>
            </p:cNvPr>
            <p:cNvSpPr txBox="1"/>
            <p:nvPr/>
          </p:nvSpPr>
          <p:spPr>
            <a:xfrm>
              <a:off x="2468770" y="2969703"/>
              <a:ext cx="601447" cy="261610"/>
            </a:xfrm>
            <a:prstGeom prst="rect">
              <a:avLst/>
            </a:prstGeom>
            <a:noFill/>
          </p:spPr>
          <p:txBody>
            <a:bodyPr wrap="none" rtlCol="0">
              <a:spAutoFit/>
            </a:bodyPr>
            <a:lstStyle/>
            <a:p>
              <a:pPr algn="l"/>
              <a:r>
                <a:rPr kumimoji="1" lang="en-US" altLang="ja-JP" sz="1050" i="1" dirty="0">
                  <a:solidFill>
                    <a:schemeClr val="bg1"/>
                  </a:solidFill>
                  <a:latin typeface="Arial" panose="020B0604020202020204" pitchFamily="34" charset="0"/>
                  <a:cs typeface="Arial" panose="020B0604020202020204" pitchFamily="34" charset="0"/>
                </a:rPr>
                <a:t>HLA-B</a:t>
              </a:r>
              <a:endParaRPr kumimoji="1" lang="ja-JP" altLang="en-US" sz="1050" i="1" dirty="0">
                <a:solidFill>
                  <a:schemeClr val="bg1"/>
                </a:solidFill>
                <a:latin typeface="Arial" panose="020B0604020202020204" pitchFamily="34" charset="0"/>
                <a:cs typeface="Arial" panose="020B0604020202020204" pitchFamily="34" charset="0"/>
              </a:endParaRPr>
            </a:p>
          </p:txBody>
        </p:sp>
        <p:sp>
          <p:nvSpPr>
            <p:cNvPr id="39" name="テキスト ボックス 38">
              <a:extLst>
                <a:ext uri="{FF2B5EF4-FFF2-40B4-BE49-F238E27FC236}">
                  <a16:creationId xmlns:a16="http://schemas.microsoft.com/office/drawing/2014/main" id="{A56FBD6A-1E31-D3B8-4753-AB17A3118A1A}"/>
                </a:ext>
              </a:extLst>
            </p:cNvPr>
            <p:cNvSpPr txBox="1"/>
            <p:nvPr/>
          </p:nvSpPr>
          <p:spPr>
            <a:xfrm>
              <a:off x="3503820" y="2969703"/>
              <a:ext cx="553357" cy="261610"/>
            </a:xfrm>
            <a:prstGeom prst="rect">
              <a:avLst/>
            </a:prstGeom>
            <a:noFill/>
          </p:spPr>
          <p:txBody>
            <a:bodyPr wrap="none" rtlCol="0">
              <a:spAutoFit/>
            </a:bodyPr>
            <a:lstStyle/>
            <a:p>
              <a:pPr algn="l"/>
              <a:r>
                <a:rPr kumimoji="1" lang="en-US" altLang="ja-JP" sz="1050" dirty="0">
                  <a:solidFill>
                    <a:schemeClr val="bg1"/>
                  </a:solidFill>
                  <a:latin typeface="Arial" panose="020B0604020202020204" pitchFamily="34" charset="0"/>
                  <a:cs typeface="Arial" panose="020B0604020202020204" pitchFamily="34" charset="0"/>
                </a:rPr>
                <a:t>h</a:t>
              </a:r>
              <a:r>
                <a:rPr kumimoji="1" lang="en-US" altLang="ja-JP" sz="1050" i="1" dirty="0">
                  <a:solidFill>
                    <a:schemeClr val="bg1"/>
                  </a:solidFill>
                  <a:latin typeface="Arial" panose="020B0604020202020204" pitchFamily="34" charset="0"/>
                  <a:cs typeface="Arial" panose="020B0604020202020204" pitchFamily="34" charset="0"/>
                </a:rPr>
                <a:t>B2M</a:t>
              </a:r>
              <a:endParaRPr kumimoji="1" lang="ja-JP" altLang="en-US" sz="1050" i="1" dirty="0">
                <a:solidFill>
                  <a:schemeClr val="bg1"/>
                </a:solidFill>
                <a:latin typeface="Arial" panose="020B0604020202020204" pitchFamily="34" charset="0"/>
                <a:cs typeface="Arial" panose="020B0604020202020204" pitchFamily="34" charset="0"/>
              </a:endParaRPr>
            </a:p>
          </p:txBody>
        </p:sp>
      </p:grpSp>
      <p:sp>
        <p:nvSpPr>
          <p:cNvPr id="42" name="テキスト ボックス 41">
            <a:extLst>
              <a:ext uri="{FF2B5EF4-FFF2-40B4-BE49-F238E27FC236}">
                <a16:creationId xmlns:a16="http://schemas.microsoft.com/office/drawing/2014/main" id="{8AD2D37D-9791-3206-DFDB-E692A41C8CA7}"/>
              </a:ext>
            </a:extLst>
          </p:cNvPr>
          <p:cNvSpPr txBox="1"/>
          <p:nvPr/>
        </p:nvSpPr>
        <p:spPr>
          <a:xfrm>
            <a:off x="1216926" y="3618995"/>
            <a:ext cx="601447" cy="276999"/>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Upper</a:t>
            </a:r>
            <a:endParaRPr kumimoji="1" lang="ja-JP" altLang="en-US" sz="1200" dirty="0">
              <a:latin typeface="Arial" panose="020B0604020202020204" pitchFamily="34" charset="0"/>
              <a:cs typeface="Arial" panose="020B0604020202020204" pitchFamily="34" charset="0"/>
            </a:endParaRPr>
          </a:p>
        </p:txBody>
      </p:sp>
      <p:sp>
        <p:nvSpPr>
          <p:cNvPr id="43" name="テキスト ボックス 42">
            <a:extLst>
              <a:ext uri="{FF2B5EF4-FFF2-40B4-BE49-F238E27FC236}">
                <a16:creationId xmlns:a16="http://schemas.microsoft.com/office/drawing/2014/main" id="{9E40BB76-5B5D-B62F-AC5E-7A03193AF59A}"/>
              </a:ext>
            </a:extLst>
          </p:cNvPr>
          <p:cNvSpPr txBox="1"/>
          <p:nvPr/>
        </p:nvSpPr>
        <p:spPr>
          <a:xfrm>
            <a:off x="1216926" y="6063234"/>
            <a:ext cx="601447" cy="276999"/>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Lower</a:t>
            </a:r>
            <a:endParaRPr kumimoji="1" lang="ja-JP" altLang="en-US" sz="1200" dirty="0">
              <a:latin typeface="Arial" panose="020B0604020202020204" pitchFamily="34" charset="0"/>
              <a:cs typeface="Arial" panose="020B0604020202020204" pitchFamily="34" charset="0"/>
            </a:endParaRPr>
          </a:p>
        </p:txBody>
      </p:sp>
      <p:graphicFrame>
        <p:nvGraphicFramePr>
          <p:cNvPr id="44" name="表 43">
            <a:extLst>
              <a:ext uri="{FF2B5EF4-FFF2-40B4-BE49-F238E27FC236}">
                <a16:creationId xmlns:a16="http://schemas.microsoft.com/office/drawing/2014/main" id="{E888FF7E-C3C2-69C6-AB47-95E37EC3B4F2}"/>
              </a:ext>
            </a:extLst>
          </p:cNvPr>
          <p:cNvGraphicFramePr>
            <a:graphicFrameLocks noGrp="1"/>
          </p:cNvGraphicFramePr>
          <p:nvPr>
            <p:extLst>
              <p:ext uri="{D42A27DB-BD31-4B8C-83A1-F6EECF244321}">
                <p14:modId xmlns:p14="http://schemas.microsoft.com/office/powerpoint/2010/main" val="2218481439"/>
              </p:ext>
            </p:extLst>
          </p:nvPr>
        </p:nvGraphicFramePr>
        <p:xfrm>
          <a:off x="1849034" y="3618995"/>
          <a:ext cx="3696600" cy="2044037"/>
        </p:xfrm>
        <a:graphic>
          <a:graphicData uri="http://schemas.openxmlformats.org/drawingml/2006/table">
            <a:tbl>
              <a:tblPr/>
              <a:tblGrid>
                <a:gridCol w="634512">
                  <a:extLst>
                    <a:ext uri="{9D8B030D-6E8A-4147-A177-3AD203B41FA5}">
                      <a16:colId xmlns:a16="http://schemas.microsoft.com/office/drawing/2014/main" val="1781004735"/>
                    </a:ext>
                  </a:extLst>
                </a:gridCol>
                <a:gridCol w="338406">
                  <a:extLst>
                    <a:ext uri="{9D8B030D-6E8A-4147-A177-3AD203B41FA5}">
                      <a16:colId xmlns:a16="http://schemas.microsoft.com/office/drawing/2014/main" val="1539346430"/>
                    </a:ext>
                  </a:extLst>
                </a:gridCol>
                <a:gridCol w="338406">
                  <a:extLst>
                    <a:ext uri="{9D8B030D-6E8A-4147-A177-3AD203B41FA5}">
                      <a16:colId xmlns:a16="http://schemas.microsoft.com/office/drawing/2014/main" val="1360485370"/>
                    </a:ext>
                  </a:extLst>
                </a:gridCol>
                <a:gridCol w="564715">
                  <a:extLst>
                    <a:ext uri="{9D8B030D-6E8A-4147-A177-3AD203B41FA5}">
                      <a16:colId xmlns:a16="http://schemas.microsoft.com/office/drawing/2014/main" val="859634148"/>
                    </a:ext>
                  </a:extLst>
                </a:gridCol>
                <a:gridCol w="1820561">
                  <a:extLst>
                    <a:ext uri="{9D8B030D-6E8A-4147-A177-3AD203B41FA5}">
                      <a16:colId xmlns:a16="http://schemas.microsoft.com/office/drawing/2014/main" val="2474653542"/>
                    </a:ext>
                  </a:extLst>
                </a:gridCol>
              </a:tblGrid>
              <a:tr h="183217">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Primer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size</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Lane</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sample</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57773954"/>
                  </a:ext>
                </a:extLst>
              </a:tr>
              <a:tr h="167249">
                <a:tc>
                  <a:txBody>
                    <a:bodyPr/>
                    <a:lstStyle/>
                    <a:p>
                      <a:pPr algn="l" fontAlgn="ctr"/>
                      <a:endParaRPr lang="ja-JP" altLang="en-US"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marker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1kb Plus DNA Ladder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6982893"/>
                  </a:ext>
                </a:extLst>
              </a:tr>
              <a:tr h="167249">
                <a:tc rowSpan="4">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HLA-A</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569 bp</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2</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sample</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#18-1</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942784"/>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3</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#25-6</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699334"/>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4</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NC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MAC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3837554"/>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PC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CH501-309N1+C1(HLA-A BAC)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696612"/>
                  </a:ext>
                </a:extLst>
              </a:tr>
              <a:tr h="167249">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6</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marker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1kb Plus DNA Ladder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4307817"/>
                  </a:ext>
                </a:extLst>
              </a:tr>
              <a:tr h="167249">
                <a:tc rowSpan="4">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524 bp</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7</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sample</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#18-1</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65440"/>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8</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#25-6</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8781375"/>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9</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NC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MAC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869939"/>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10</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PC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CH501-248L24+C2(HLA-B/C BAC)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7217214"/>
                  </a:ext>
                </a:extLst>
              </a:tr>
              <a:tr h="167249">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11</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marker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1kb Plus DNA Ladder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6165859"/>
                  </a:ext>
                </a:extLst>
              </a:tr>
            </a:tbl>
          </a:graphicData>
        </a:graphic>
      </p:graphicFrame>
      <p:graphicFrame>
        <p:nvGraphicFramePr>
          <p:cNvPr id="45" name="表 44">
            <a:extLst>
              <a:ext uri="{FF2B5EF4-FFF2-40B4-BE49-F238E27FC236}">
                <a16:creationId xmlns:a16="http://schemas.microsoft.com/office/drawing/2014/main" id="{9150BB8A-E0AB-65EC-4D30-BA0C33E577E2}"/>
              </a:ext>
            </a:extLst>
          </p:cNvPr>
          <p:cNvGraphicFramePr>
            <a:graphicFrameLocks noGrp="1"/>
          </p:cNvGraphicFramePr>
          <p:nvPr>
            <p:extLst>
              <p:ext uri="{D42A27DB-BD31-4B8C-83A1-F6EECF244321}">
                <p14:modId xmlns:p14="http://schemas.microsoft.com/office/powerpoint/2010/main" val="3425770532"/>
              </p:ext>
            </p:extLst>
          </p:nvPr>
        </p:nvGraphicFramePr>
        <p:xfrm>
          <a:off x="1849034" y="6063234"/>
          <a:ext cx="3696600" cy="2044037"/>
        </p:xfrm>
        <a:graphic>
          <a:graphicData uri="http://schemas.openxmlformats.org/drawingml/2006/table">
            <a:tbl>
              <a:tblPr/>
              <a:tblGrid>
                <a:gridCol w="634512">
                  <a:extLst>
                    <a:ext uri="{9D8B030D-6E8A-4147-A177-3AD203B41FA5}">
                      <a16:colId xmlns:a16="http://schemas.microsoft.com/office/drawing/2014/main" val="1781004735"/>
                    </a:ext>
                  </a:extLst>
                </a:gridCol>
                <a:gridCol w="338406">
                  <a:extLst>
                    <a:ext uri="{9D8B030D-6E8A-4147-A177-3AD203B41FA5}">
                      <a16:colId xmlns:a16="http://schemas.microsoft.com/office/drawing/2014/main" val="3931694411"/>
                    </a:ext>
                  </a:extLst>
                </a:gridCol>
                <a:gridCol w="338406">
                  <a:extLst>
                    <a:ext uri="{9D8B030D-6E8A-4147-A177-3AD203B41FA5}">
                      <a16:colId xmlns:a16="http://schemas.microsoft.com/office/drawing/2014/main" val="1360485370"/>
                    </a:ext>
                  </a:extLst>
                </a:gridCol>
                <a:gridCol w="564715">
                  <a:extLst>
                    <a:ext uri="{9D8B030D-6E8A-4147-A177-3AD203B41FA5}">
                      <a16:colId xmlns:a16="http://schemas.microsoft.com/office/drawing/2014/main" val="859634148"/>
                    </a:ext>
                  </a:extLst>
                </a:gridCol>
                <a:gridCol w="1820561">
                  <a:extLst>
                    <a:ext uri="{9D8B030D-6E8A-4147-A177-3AD203B41FA5}">
                      <a16:colId xmlns:a16="http://schemas.microsoft.com/office/drawing/2014/main" val="2474653542"/>
                    </a:ext>
                  </a:extLst>
                </a:gridCol>
              </a:tblGrid>
              <a:tr h="183217">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Primer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size</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Lane</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sample</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157773954"/>
                  </a:ext>
                </a:extLst>
              </a:tr>
              <a:tr h="167249">
                <a:tc>
                  <a:txBody>
                    <a:bodyPr/>
                    <a:lstStyle/>
                    <a:p>
                      <a:pPr algn="l" fontAlgn="ctr"/>
                      <a:endParaRPr lang="ja-JP" altLang="en-US"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marker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1kb Plus DNA Ladder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6982893"/>
                  </a:ext>
                </a:extLst>
              </a:tr>
              <a:tr h="167249">
                <a:tc rowSpan="4">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HLA-B</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543 bp</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2</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sample</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#18-1</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9942784"/>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3</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#25-6</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7699334"/>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4</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NC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MAC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3837554"/>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PC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altLang="ja-JP" sz="900" b="0" i="0" u="none" strike="noStrike" dirty="0">
                          <a:solidFill>
                            <a:srgbClr val="000000"/>
                          </a:solidFill>
                          <a:effectLst/>
                          <a:latin typeface="Arial" panose="020B0604020202020204" pitchFamily="34" charset="0"/>
                          <a:ea typeface="+mn-ea"/>
                          <a:cs typeface="Arial" panose="020B0604020202020204" pitchFamily="34" charset="0"/>
                        </a:rPr>
                        <a:t>CH501-248L24+C2(HLA-B/C BAC)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696612"/>
                  </a:ext>
                </a:extLst>
              </a:tr>
              <a:tr h="167249">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6</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marker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1kb Plus DNA Ladder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4307817"/>
                  </a:ext>
                </a:extLst>
              </a:tr>
              <a:tr h="167249">
                <a:tc rowSpan="4">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hB2M</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548 bp</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7</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sample</a:t>
                      </a:r>
                    </a:p>
                  </a:txBody>
                  <a:tcPr marL="67138" marR="67138" marT="33569" marB="33569"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#18-1</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4965440"/>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8</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#25-6</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8781375"/>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9</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NC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MAC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869939"/>
                  </a:ext>
                </a:extLst>
              </a:tr>
              <a:tr h="167249">
                <a:tc vMerge="1">
                  <a:txBody>
                    <a:bodyPr/>
                    <a:lstStyle/>
                    <a:p>
                      <a:endParaRPr kumimoji="1" lang="ja-JP" altLang="en-US"/>
                    </a:p>
                  </a:txBody>
                  <a:tcPr/>
                </a:tc>
                <a:tc vMerge="1">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10</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PC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altLang="ja-JP" sz="900" b="0" i="0" u="none" strike="noStrike" dirty="0">
                          <a:solidFill>
                            <a:srgbClr val="000000"/>
                          </a:solidFill>
                          <a:effectLst/>
                          <a:latin typeface="Arial" panose="020B0604020202020204" pitchFamily="34" charset="0"/>
                          <a:ea typeface="+mn-ea"/>
                          <a:cs typeface="Arial" panose="020B0604020202020204" pitchFamily="34" charset="0"/>
                        </a:rPr>
                        <a:t>RP11-292P13+C3(hB2M BAC)</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7217214"/>
                  </a:ext>
                </a:extLst>
              </a:tr>
              <a:tr h="167249">
                <a:tc>
                  <a:txBody>
                    <a:bodyPr/>
                    <a:lstStyle/>
                    <a:p>
                      <a:pPr algn="l" fontAlgn="ctr"/>
                      <a:r>
                        <a:rPr lang="ja-JP" altLang="en-US" sz="9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endPar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11</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marker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r>
                        <a:rPr lang="en" sz="9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GeneRuler</a:t>
                      </a:r>
                      <a:r>
                        <a:rPr lang="en" sz="9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1kb Plus DNA Ladder</a:t>
                      </a:r>
                    </a:p>
                  </a:txBody>
                  <a:tcPr marL="6993" marR="6993" marT="699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6165859"/>
                  </a:ext>
                </a:extLst>
              </a:tr>
            </a:tbl>
          </a:graphicData>
        </a:graphic>
      </p:graphicFrame>
      <p:sp>
        <p:nvSpPr>
          <p:cNvPr id="47" name="テキスト ボックス 46">
            <a:extLst>
              <a:ext uri="{FF2B5EF4-FFF2-40B4-BE49-F238E27FC236}">
                <a16:creationId xmlns:a16="http://schemas.microsoft.com/office/drawing/2014/main" id="{7C754872-3B3A-CFC5-0E95-E797ACF6A010}"/>
              </a:ext>
            </a:extLst>
          </p:cNvPr>
          <p:cNvSpPr txBox="1"/>
          <p:nvPr/>
        </p:nvSpPr>
        <p:spPr>
          <a:xfrm>
            <a:off x="0" y="0"/>
            <a:ext cx="3558988"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S4</a:t>
            </a:r>
            <a:endParaRPr kumimoji="1" lang="ja-JP" altLang="en-US" sz="1600" dirty="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69E675F9-7D0E-26E7-FC2F-8BD0EF18C310}"/>
              </a:ext>
            </a:extLst>
          </p:cNvPr>
          <p:cNvSpPr txBox="1"/>
          <p:nvPr/>
        </p:nvSpPr>
        <p:spPr>
          <a:xfrm>
            <a:off x="240665" y="8357305"/>
            <a:ext cx="6455557" cy="1200329"/>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S4. Genomic PCR analysis of CHO </a:t>
            </a:r>
            <a:r>
              <a:rPr kumimoji="1" lang="en-US" altLang="ja-JP" sz="1200" b="1" dirty="0" err="1">
                <a:latin typeface="Arial" panose="020B0604020202020204" pitchFamily="34" charset="0"/>
                <a:ea typeface="MS PGothic" panose="020B0600070205080204" pitchFamily="34" charset="-128"/>
                <a:cs typeface="Arial" panose="020B0604020202020204" pitchFamily="34" charset="0"/>
              </a:rPr>
              <a:t>HLAcl</a:t>
            </a:r>
            <a:r>
              <a:rPr kumimoji="1" lang="en-US" altLang="ja-JP" sz="1200" b="1" dirty="0">
                <a:latin typeface="Arial" panose="020B0604020202020204" pitchFamily="34" charset="0"/>
                <a:ea typeface="MS PGothic" panose="020B0600070205080204" pitchFamily="34" charset="-128"/>
                <a:cs typeface="Arial" panose="020B0604020202020204" pitchFamily="34" charset="0"/>
              </a:rPr>
              <a:t>-MAC clones.</a:t>
            </a:r>
          </a:p>
          <a:p>
            <a:pPr algn="just"/>
            <a:r>
              <a:rPr lang="en" altLang="ja-JP" sz="1200" b="0" i="0" dirty="0">
                <a:solidFill>
                  <a:srgbClr val="222222"/>
                </a:solidFill>
                <a:effectLst/>
                <a:latin typeface="Arial" panose="020B0604020202020204" pitchFamily="34" charset="0"/>
                <a:cs typeface="Arial" panose="020B0604020202020204" pitchFamily="34" charset="0"/>
              </a:rPr>
              <a:t>Uncropped images of genomic</a:t>
            </a:r>
            <a:r>
              <a:rPr lang="en-US" altLang="ja-JP" sz="1200" b="0" i="0" dirty="0">
                <a:solidFill>
                  <a:srgbClr val="222222"/>
                </a:solidFill>
                <a:effectLst/>
                <a:latin typeface="Arial" panose="020B0604020202020204" pitchFamily="34" charset="0"/>
                <a:cs typeface="Arial" panose="020B0604020202020204" pitchFamily="34" charset="0"/>
              </a:rPr>
              <a:t> </a:t>
            </a:r>
            <a:r>
              <a:rPr lang="en" altLang="ja-JP" sz="1200" b="0" i="0" dirty="0">
                <a:solidFill>
                  <a:srgbClr val="222222"/>
                </a:solidFill>
                <a:effectLst/>
                <a:latin typeface="Arial" panose="020B0604020202020204" pitchFamily="34" charset="0"/>
                <a:cs typeface="Arial" panose="020B0604020202020204" pitchFamily="34" charset="0"/>
              </a:rPr>
              <a:t>PCR products of </a:t>
            </a:r>
            <a:r>
              <a:rPr lang="en" altLang="ja-JP" sz="1200" dirty="0">
                <a:solidFill>
                  <a:srgbClr val="222222"/>
                </a:solidFill>
                <a:latin typeface="Arial" panose="020B0604020202020204" pitchFamily="34" charset="0"/>
                <a:cs typeface="Arial" panose="020B0604020202020204" pitchFamily="34" charset="0"/>
              </a:rPr>
              <a:t>r</a:t>
            </a:r>
            <a:r>
              <a:rPr lang="en" altLang="ja-JP" sz="1200" b="0" i="0" dirty="0">
                <a:solidFill>
                  <a:srgbClr val="222222"/>
                </a:solidFill>
                <a:effectLst/>
                <a:latin typeface="Arial" panose="020B0604020202020204" pitchFamily="34" charset="0"/>
                <a:cs typeface="Arial" panose="020B0604020202020204" pitchFamily="34" charset="0"/>
              </a:rPr>
              <a:t>epresentative CHO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-MAC clones and the sample order used for electrophoresis. The regions enclosed by the dashed lines represent the data presented in </a:t>
            </a:r>
            <a:r>
              <a:rPr lang="en" altLang="ja-JP" sz="1200" dirty="0">
                <a:solidFill>
                  <a:srgbClr val="222222"/>
                </a:solidFill>
                <a:latin typeface="Arial" panose="020B0604020202020204" pitchFamily="34" charset="0"/>
                <a:cs typeface="Arial" panose="020B0604020202020204" pitchFamily="34" charset="0"/>
              </a:rPr>
              <a:t>Fig. 1b</a:t>
            </a:r>
            <a:r>
              <a:rPr lang="en" altLang="ja-JP" sz="1200" b="0" i="0" dirty="0">
                <a:solidFill>
                  <a:srgbClr val="222222"/>
                </a:solidFill>
                <a:effectLst/>
                <a:latin typeface="Arial" panose="020B0604020202020204" pitchFamily="34" charset="0"/>
                <a:cs typeface="Arial" panose="020B0604020202020204" pitchFamily="34" charset="0"/>
              </a:rPr>
              <a:t>.</a:t>
            </a:r>
            <a:r>
              <a:rPr lang="en-US" altLang="ja-JP" sz="1200" dirty="0">
                <a:solidFill>
                  <a:srgbClr val="222222"/>
                </a:solidFill>
                <a:latin typeface="Arial" panose="020B0604020202020204" pitchFamily="34" charset="0"/>
                <a:cs typeface="Arial" panose="020B0604020202020204" pitchFamily="34" charset="0"/>
              </a:rPr>
              <a:t> </a:t>
            </a:r>
            <a:r>
              <a:rPr lang="en-US" altLang="ja-JP" sz="1200" b="0" i="0" dirty="0">
                <a:solidFill>
                  <a:srgbClr val="222222"/>
                </a:solidFill>
                <a:effectLst/>
                <a:latin typeface="Arial" panose="020B0604020202020204" pitchFamily="34" charset="0"/>
                <a:cs typeface="Arial" panose="020B0604020202020204" pitchFamily="34" charset="0"/>
              </a:rPr>
              <a:t>The PCR primer sets</a:t>
            </a:r>
            <a:r>
              <a:rPr lang="ja-JP" altLang="en-US" sz="1200" dirty="0">
                <a:solidFill>
                  <a:srgbClr val="222222"/>
                </a:solidFill>
                <a:latin typeface="Arial" panose="020B0604020202020204" pitchFamily="34" charset="0"/>
                <a:cs typeface="Arial" panose="020B0604020202020204" pitchFamily="34" charset="0"/>
              </a:rPr>
              <a:t> </a:t>
            </a:r>
            <a:r>
              <a:rPr lang="en-US" altLang="ja-JP" sz="1200" dirty="0">
                <a:solidFill>
                  <a:srgbClr val="222222"/>
                </a:solidFill>
                <a:latin typeface="Arial" panose="020B0604020202020204" pitchFamily="34" charset="0"/>
                <a:cs typeface="Arial" panose="020B0604020202020204" pitchFamily="34" charset="0"/>
              </a:rPr>
              <a:t>(</a:t>
            </a:r>
            <a:r>
              <a:rPr lang="en-US" altLang="ja-JP" sz="1200" i="1" dirty="0">
                <a:solidFill>
                  <a:srgbClr val="222222"/>
                </a:solidFill>
                <a:latin typeface="Arial" panose="020B0604020202020204" pitchFamily="34" charset="0"/>
                <a:cs typeface="Arial" panose="020B0604020202020204" pitchFamily="34" charset="0"/>
              </a:rPr>
              <a:t>HLA-A</a:t>
            </a:r>
            <a:r>
              <a:rPr lang="en-US" altLang="ja-JP" sz="1200" dirty="0">
                <a:solidFill>
                  <a:srgbClr val="222222"/>
                </a:solidFill>
                <a:latin typeface="Arial" panose="020B0604020202020204" pitchFamily="34" charset="0"/>
                <a:cs typeface="Arial" panose="020B0604020202020204" pitchFamily="34" charset="0"/>
              </a:rPr>
              <a:t>: </a:t>
            </a:r>
            <a:r>
              <a:rPr lang="en-US" altLang="ja-JP" sz="1200" b="0" i="0" dirty="0">
                <a:solidFill>
                  <a:srgbClr val="222222"/>
                </a:solidFill>
                <a:effectLst/>
                <a:latin typeface="Arial" panose="020B0604020202020204" pitchFamily="34" charset="0"/>
                <a:cs typeface="Arial" panose="020B0604020202020204" pitchFamily="34" charset="0"/>
              </a:rPr>
              <a:t>HLA-A F/R; </a:t>
            </a:r>
            <a:r>
              <a:rPr lang="en-US" altLang="ja-JP" sz="1200" b="0" i="1" dirty="0">
                <a:solidFill>
                  <a:srgbClr val="222222"/>
                </a:solidFill>
                <a:effectLst/>
                <a:latin typeface="Arial" panose="020B0604020202020204" pitchFamily="34" charset="0"/>
                <a:cs typeface="Arial" panose="020B0604020202020204" pitchFamily="34" charset="0"/>
              </a:rPr>
              <a:t>HLA-C</a:t>
            </a:r>
            <a:r>
              <a:rPr lang="en-US" altLang="ja-JP" sz="1200" b="0" i="0" dirty="0">
                <a:solidFill>
                  <a:srgbClr val="222222"/>
                </a:solidFill>
                <a:effectLst/>
                <a:latin typeface="Arial" panose="020B0604020202020204" pitchFamily="34" charset="0"/>
                <a:cs typeface="Arial" panose="020B0604020202020204" pitchFamily="34" charset="0"/>
              </a:rPr>
              <a:t>: HLA-C F/R; </a:t>
            </a:r>
            <a:r>
              <a:rPr lang="en-US" altLang="ja-JP" sz="1200" b="0" i="1" dirty="0">
                <a:solidFill>
                  <a:srgbClr val="222222"/>
                </a:solidFill>
                <a:effectLst/>
                <a:latin typeface="Arial" panose="020B0604020202020204" pitchFamily="34" charset="0"/>
                <a:cs typeface="Arial" panose="020B0604020202020204" pitchFamily="34" charset="0"/>
              </a:rPr>
              <a:t>HLA-B</a:t>
            </a:r>
            <a:r>
              <a:rPr lang="en-US" altLang="ja-JP" sz="1200" b="0" i="0" dirty="0">
                <a:solidFill>
                  <a:srgbClr val="222222"/>
                </a:solidFill>
                <a:effectLst/>
                <a:latin typeface="Arial" panose="020B0604020202020204" pitchFamily="34" charset="0"/>
                <a:cs typeface="Arial" panose="020B0604020202020204" pitchFamily="34" charset="0"/>
              </a:rPr>
              <a:t>: </a:t>
            </a:r>
            <a:r>
              <a:rPr lang="en-US" altLang="ja-JP" sz="1200" dirty="0">
                <a:solidFill>
                  <a:srgbClr val="222222"/>
                </a:solidFill>
                <a:latin typeface="Arial" panose="020B0604020202020204" pitchFamily="34" charset="0"/>
                <a:cs typeface="Arial" panose="020B0604020202020204" pitchFamily="34" charset="0"/>
              </a:rPr>
              <a:t>HLA-B F/R; and h</a:t>
            </a:r>
            <a:r>
              <a:rPr lang="en-US" altLang="ja-JP" sz="1200" i="1" dirty="0">
                <a:solidFill>
                  <a:srgbClr val="222222"/>
                </a:solidFill>
                <a:latin typeface="Arial" panose="020B0604020202020204" pitchFamily="34" charset="0"/>
                <a:cs typeface="Arial" panose="020B0604020202020204" pitchFamily="34" charset="0"/>
              </a:rPr>
              <a:t>B2M</a:t>
            </a:r>
            <a:r>
              <a:rPr lang="en-US" altLang="ja-JP" sz="1200" dirty="0">
                <a:solidFill>
                  <a:srgbClr val="222222"/>
                </a:solidFill>
                <a:latin typeface="Arial" panose="020B0604020202020204" pitchFamily="34" charset="0"/>
                <a:cs typeface="Arial" panose="020B0604020202020204" pitchFamily="34" charset="0"/>
              </a:rPr>
              <a:t>: hB2M F1/R1) </a:t>
            </a:r>
            <a:r>
              <a:rPr lang="en-US" altLang="ja-JP" sz="1200" b="0" i="0" dirty="0">
                <a:solidFill>
                  <a:srgbClr val="222222"/>
                </a:solidFill>
                <a:effectLst/>
                <a:latin typeface="Arial" panose="020B0604020202020204" pitchFamily="34" charset="0"/>
                <a:cs typeface="Arial" panose="020B0604020202020204" pitchFamily="34" charset="0"/>
              </a:rPr>
              <a:t>are shown in Supplementary Table S1. </a:t>
            </a:r>
            <a:endParaRPr kumimoji="1" lang="ja-JP"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6511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グループ化 56">
            <a:extLst>
              <a:ext uri="{FF2B5EF4-FFF2-40B4-BE49-F238E27FC236}">
                <a16:creationId xmlns:a16="http://schemas.microsoft.com/office/drawing/2014/main" id="{064E1817-5C38-D8EF-92E1-B3CED424DD96}"/>
              </a:ext>
            </a:extLst>
          </p:cNvPr>
          <p:cNvGrpSpPr/>
          <p:nvPr/>
        </p:nvGrpSpPr>
        <p:grpSpPr>
          <a:xfrm>
            <a:off x="1167575" y="5247427"/>
            <a:ext cx="4230755" cy="2279112"/>
            <a:chOff x="1167576" y="1087543"/>
            <a:chExt cx="3408360" cy="1836087"/>
          </a:xfrm>
        </p:grpSpPr>
        <p:grpSp>
          <p:nvGrpSpPr>
            <p:cNvPr id="33" name="グループ化 32">
              <a:extLst>
                <a:ext uri="{FF2B5EF4-FFF2-40B4-BE49-F238E27FC236}">
                  <a16:creationId xmlns:a16="http://schemas.microsoft.com/office/drawing/2014/main" id="{49CF06C7-8F04-5C84-3E99-2CBAB4063BC2}"/>
                </a:ext>
              </a:extLst>
            </p:cNvPr>
            <p:cNvGrpSpPr/>
            <p:nvPr/>
          </p:nvGrpSpPr>
          <p:grpSpPr>
            <a:xfrm>
              <a:off x="2925397" y="1373713"/>
              <a:ext cx="1650539" cy="1549917"/>
              <a:chOff x="4382735" y="3784208"/>
              <a:chExt cx="2501825" cy="2349305"/>
            </a:xfrm>
          </p:grpSpPr>
          <p:pic>
            <p:nvPicPr>
              <p:cNvPr id="34" name="図 33" descr="星と文字の加工写真&#10;&#10;自動的に生成された説明">
                <a:extLst>
                  <a:ext uri="{FF2B5EF4-FFF2-40B4-BE49-F238E27FC236}">
                    <a16:creationId xmlns:a16="http://schemas.microsoft.com/office/drawing/2014/main" id="{FB135397-A0E2-0688-4BE7-2FF8A903C35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1669" t="31851" r="31851" b="31669"/>
              <a:stretch/>
            </p:blipFill>
            <p:spPr>
              <a:xfrm>
                <a:off x="4382735" y="3784208"/>
                <a:ext cx="2501825" cy="2349305"/>
              </a:xfrm>
              <a:prstGeom prst="rect">
                <a:avLst/>
              </a:prstGeom>
            </p:spPr>
          </p:pic>
          <p:cxnSp>
            <p:nvCxnSpPr>
              <p:cNvPr id="35" name="直線コネクタ 34">
                <a:extLst>
                  <a:ext uri="{FF2B5EF4-FFF2-40B4-BE49-F238E27FC236}">
                    <a16:creationId xmlns:a16="http://schemas.microsoft.com/office/drawing/2014/main" id="{A146A62A-3CC2-E2D4-B5CE-5FAF43C4A989}"/>
                  </a:ext>
                </a:extLst>
              </p:cNvPr>
              <p:cNvCxnSpPr/>
              <p:nvPr/>
            </p:nvCxnSpPr>
            <p:spPr>
              <a:xfrm>
                <a:off x="6206303" y="5981987"/>
                <a:ext cx="5220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56" name="図 55" descr="星と文字の加工写真&#10;&#10;自動的に生成された説明">
                <a:extLst>
                  <a:ext uri="{FF2B5EF4-FFF2-40B4-BE49-F238E27FC236}">
                    <a16:creationId xmlns:a16="http://schemas.microsoft.com/office/drawing/2014/main" id="{7F09A947-C34A-216B-9ED2-D7FAF02918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1699" y="3784208"/>
                <a:ext cx="707775" cy="708123"/>
              </a:xfrm>
              <a:prstGeom prst="rect">
                <a:avLst/>
              </a:prstGeom>
              <a:ln>
                <a:solidFill>
                  <a:schemeClr val="bg1"/>
                </a:solidFill>
              </a:ln>
            </p:spPr>
          </p:pic>
        </p:grpSp>
        <p:grpSp>
          <p:nvGrpSpPr>
            <p:cNvPr id="36" name="グループ化 35">
              <a:extLst>
                <a:ext uri="{FF2B5EF4-FFF2-40B4-BE49-F238E27FC236}">
                  <a16:creationId xmlns:a16="http://schemas.microsoft.com/office/drawing/2014/main" id="{92C8128B-27B1-F186-CA5D-13DCB0CA4CAA}"/>
                </a:ext>
              </a:extLst>
            </p:cNvPr>
            <p:cNvGrpSpPr/>
            <p:nvPr/>
          </p:nvGrpSpPr>
          <p:grpSpPr>
            <a:xfrm>
              <a:off x="1167576" y="1363651"/>
              <a:ext cx="1650536" cy="1549914"/>
              <a:chOff x="2170348" y="3569226"/>
              <a:chExt cx="2732262" cy="2565694"/>
            </a:xfrm>
          </p:grpSpPr>
          <p:pic>
            <p:nvPicPr>
              <p:cNvPr id="37" name="図 36" descr="黒い背景に白い文字がある&#10;&#10;低い精度で自動的に生成された説明">
                <a:extLst>
                  <a:ext uri="{FF2B5EF4-FFF2-40B4-BE49-F238E27FC236}">
                    <a16:creationId xmlns:a16="http://schemas.microsoft.com/office/drawing/2014/main" id="{066F8C23-CE50-1BAF-4683-B2E0AA52C1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1647" t="28512" r="28512" b="31647"/>
              <a:stretch/>
            </p:blipFill>
            <p:spPr>
              <a:xfrm>
                <a:off x="2170348" y="3569226"/>
                <a:ext cx="2732262" cy="2565694"/>
              </a:xfrm>
              <a:prstGeom prst="rect">
                <a:avLst/>
              </a:prstGeom>
            </p:spPr>
          </p:pic>
          <p:cxnSp>
            <p:nvCxnSpPr>
              <p:cNvPr id="38" name="直線コネクタ 37">
                <a:extLst>
                  <a:ext uri="{FF2B5EF4-FFF2-40B4-BE49-F238E27FC236}">
                    <a16:creationId xmlns:a16="http://schemas.microsoft.com/office/drawing/2014/main" id="{E4A19C82-54B8-29FC-4B79-1408217414C5}"/>
                  </a:ext>
                </a:extLst>
              </p:cNvPr>
              <p:cNvCxnSpPr/>
              <p:nvPr/>
            </p:nvCxnSpPr>
            <p:spPr>
              <a:xfrm>
                <a:off x="4146093" y="5977062"/>
                <a:ext cx="522000"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53" name="テキスト ボックス 52">
              <a:extLst>
                <a:ext uri="{FF2B5EF4-FFF2-40B4-BE49-F238E27FC236}">
                  <a16:creationId xmlns:a16="http://schemas.microsoft.com/office/drawing/2014/main" id="{2883F3A5-51FF-F1B6-D288-4F438E08B549}"/>
                </a:ext>
              </a:extLst>
            </p:cNvPr>
            <p:cNvSpPr txBox="1"/>
            <p:nvPr/>
          </p:nvSpPr>
          <p:spPr>
            <a:xfrm>
              <a:off x="1637764" y="1087543"/>
              <a:ext cx="733776" cy="223155"/>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CHO MAC</a:t>
              </a:r>
              <a:endParaRPr kumimoji="1" lang="ja-JP" altLang="en-US" sz="1200" dirty="0">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904A3A9E-946D-33A6-9331-D3770AFE5F09}"/>
                </a:ext>
              </a:extLst>
            </p:cNvPr>
            <p:cNvSpPr txBox="1"/>
            <p:nvPr/>
          </p:nvSpPr>
          <p:spPr>
            <a:xfrm>
              <a:off x="2989414" y="1087543"/>
              <a:ext cx="1104408" cy="223155"/>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CHO </a:t>
              </a:r>
              <a:r>
                <a:rPr kumimoji="1" lang="en-US" altLang="ja-JP" sz="1200" dirty="0" err="1">
                  <a:latin typeface="Arial" panose="020B0604020202020204" pitchFamily="34" charset="0"/>
                  <a:cs typeface="Arial" panose="020B0604020202020204" pitchFamily="34" charset="0"/>
                </a:rPr>
                <a:t>HLAcl</a:t>
              </a:r>
              <a:r>
                <a:rPr kumimoji="1" lang="en-US" altLang="ja-JP" sz="1200" dirty="0">
                  <a:latin typeface="Arial" panose="020B0604020202020204" pitchFamily="34" charset="0"/>
                  <a:cs typeface="Arial" panose="020B0604020202020204" pitchFamily="34" charset="0"/>
                </a:rPr>
                <a:t>-MAC</a:t>
              </a:r>
              <a:endParaRPr kumimoji="1" lang="ja-JP" altLang="en-US" sz="1200" dirty="0">
                <a:latin typeface="Arial" panose="020B0604020202020204" pitchFamily="34" charset="0"/>
                <a:cs typeface="Arial" panose="020B0604020202020204" pitchFamily="34" charset="0"/>
              </a:endParaRPr>
            </a:p>
          </p:txBody>
        </p:sp>
        <p:sp>
          <p:nvSpPr>
            <p:cNvPr id="55" name="三角形 54">
              <a:extLst>
                <a:ext uri="{FF2B5EF4-FFF2-40B4-BE49-F238E27FC236}">
                  <a16:creationId xmlns:a16="http://schemas.microsoft.com/office/drawing/2014/main" id="{B9B7F072-723B-4314-B883-D752CE15063C}"/>
                </a:ext>
              </a:extLst>
            </p:cNvPr>
            <p:cNvSpPr/>
            <p:nvPr/>
          </p:nvSpPr>
          <p:spPr>
            <a:xfrm rot="16200000">
              <a:off x="3405055" y="2512248"/>
              <a:ext cx="78925" cy="16510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ea typeface="MS PGothic" panose="020B0600070205080204" pitchFamily="34" charset="-128"/>
              </a:endParaRPr>
            </a:p>
          </p:txBody>
        </p:sp>
      </p:grpSp>
      <p:sp>
        <p:nvSpPr>
          <p:cNvPr id="60" name="テキスト ボックス 59">
            <a:extLst>
              <a:ext uri="{FF2B5EF4-FFF2-40B4-BE49-F238E27FC236}">
                <a16:creationId xmlns:a16="http://schemas.microsoft.com/office/drawing/2014/main" id="{DDCA2D57-FDD0-D91C-EC01-14AED29331EC}"/>
              </a:ext>
            </a:extLst>
          </p:cNvPr>
          <p:cNvSpPr txBox="1"/>
          <p:nvPr/>
        </p:nvSpPr>
        <p:spPr>
          <a:xfrm>
            <a:off x="228600" y="7913386"/>
            <a:ext cx="6516757" cy="1200329"/>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S5. Analyses of CHO </a:t>
            </a:r>
            <a:r>
              <a:rPr kumimoji="1" lang="en-US" altLang="ja-JP" sz="1200" b="1" dirty="0" err="1">
                <a:latin typeface="Arial" panose="020B0604020202020204" pitchFamily="34" charset="0"/>
                <a:ea typeface="MS PGothic" panose="020B0600070205080204" pitchFamily="34" charset="-128"/>
                <a:cs typeface="Arial" panose="020B0604020202020204" pitchFamily="34" charset="0"/>
              </a:rPr>
              <a:t>HLAcl</a:t>
            </a:r>
            <a:r>
              <a:rPr kumimoji="1" lang="en-US" altLang="ja-JP" sz="1200" b="1" dirty="0">
                <a:latin typeface="Arial" panose="020B0604020202020204" pitchFamily="34" charset="0"/>
                <a:ea typeface="MS PGothic" panose="020B0600070205080204" pitchFamily="34" charset="-128"/>
                <a:cs typeface="Arial" panose="020B0604020202020204" pitchFamily="34" charset="0"/>
              </a:rPr>
              <a:t>-MAC clones.</a:t>
            </a:r>
          </a:p>
          <a:p>
            <a:pPr algn="just"/>
            <a:r>
              <a:rPr lang="en" altLang="ja-JP" sz="1200" b="0" i="0" dirty="0">
                <a:solidFill>
                  <a:srgbClr val="222222"/>
                </a:solidFill>
                <a:effectLst/>
                <a:latin typeface="Arial" panose="020B0604020202020204" pitchFamily="34" charset="0"/>
                <a:cs typeface="Arial" panose="020B0604020202020204" pitchFamily="34" charset="0"/>
              </a:rPr>
              <a:t>(a) Genomic PCR analysis </a:t>
            </a:r>
            <a:r>
              <a:rPr lang="en-US" altLang="ja-JP" sz="1200" b="0" i="0" dirty="0">
                <a:solidFill>
                  <a:srgbClr val="222222"/>
                </a:solidFill>
                <a:effectLst/>
                <a:latin typeface="Arial" panose="020B0604020202020204" pitchFamily="34" charset="0"/>
                <a:cs typeface="Arial" panose="020B0604020202020204" pitchFamily="34" charset="0"/>
              </a:rPr>
              <a:t>confirming </a:t>
            </a:r>
            <a:r>
              <a:rPr lang="en" altLang="ja-JP" sz="1200" b="0" i="0" dirty="0">
                <a:solidFill>
                  <a:srgbClr val="222222"/>
                </a:solidFill>
                <a:effectLst/>
                <a:latin typeface="Arial" panose="020B0604020202020204" pitchFamily="34" charset="0"/>
                <a:cs typeface="Arial" panose="020B0604020202020204" pitchFamily="34" charset="0"/>
              </a:rPr>
              <a:t>the </a:t>
            </a:r>
            <a:r>
              <a:rPr lang="en" altLang="ja-JP" sz="1200" dirty="0">
                <a:solidFill>
                  <a:srgbClr val="222222"/>
                </a:solidFill>
                <a:latin typeface="Arial" panose="020B0604020202020204" pitchFamily="34" charset="0"/>
                <a:cs typeface="Arial" panose="020B0604020202020204" pitchFamily="34" charset="0"/>
              </a:rPr>
              <a:t>construction of the junction between the mouse artificial chromosome (MAC) and the third SIM cassette </a:t>
            </a:r>
            <a:r>
              <a:rPr lang="en" altLang="ja-JP" sz="1200" b="0" i="0" dirty="0">
                <a:solidFill>
                  <a:srgbClr val="222222"/>
                </a:solidFill>
                <a:effectLst/>
                <a:latin typeface="Arial" panose="020B0604020202020204" pitchFamily="34" charset="0"/>
                <a:cs typeface="Arial" panose="020B0604020202020204" pitchFamily="34" charset="0"/>
              </a:rPr>
              <a:t>on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-MAC in CHO cells. (b) Representative image of metaphase fluorescent </a:t>
            </a:r>
            <a:r>
              <a:rPr lang="en" altLang="ja-JP" sz="1200" b="0" i="1" dirty="0">
                <a:solidFill>
                  <a:srgbClr val="222222"/>
                </a:solidFill>
                <a:effectLst/>
                <a:latin typeface="Arial" panose="020B0604020202020204" pitchFamily="34" charset="0"/>
                <a:cs typeface="Arial" panose="020B0604020202020204" pitchFamily="34" charset="0"/>
              </a:rPr>
              <a:t>in situ </a:t>
            </a:r>
            <a:r>
              <a:rPr lang="en" altLang="ja-JP" sz="1200" b="0" dirty="0">
                <a:solidFill>
                  <a:srgbClr val="222222"/>
                </a:solidFill>
                <a:effectLst/>
                <a:latin typeface="Arial" panose="020B0604020202020204" pitchFamily="34" charset="0"/>
                <a:cs typeface="Arial" panose="020B0604020202020204" pitchFamily="34" charset="0"/>
              </a:rPr>
              <a:t>hybridization</a:t>
            </a:r>
            <a:r>
              <a:rPr lang="en" altLang="ja-JP" sz="1200" b="0" i="0" dirty="0">
                <a:solidFill>
                  <a:srgbClr val="222222"/>
                </a:solidFill>
                <a:effectLst/>
                <a:latin typeface="Arial" panose="020B0604020202020204" pitchFamily="34" charset="0"/>
                <a:cs typeface="Arial" panose="020B0604020202020204" pitchFamily="34" charset="0"/>
              </a:rPr>
              <a:t> analysis </a:t>
            </a:r>
            <a:r>
              <a:rPr lang="en-US" altLang="ja-JP" sz="1200" b="0" i="0" dirty="0">
                <a:solidFill>
                  <a:srgbClr val="222222"/>
                </a:solidFill>
                <a:effectLst/>
                <a:latin typeface="Arial" panose="020B0604020202020204" pitchFamily="34" charset="0"/>
                <a:cs typeface="Arial" panose="020B0604020202020204" pitchFamily="34" charset="0"/>
              </a:rPr>
              <a:t>showing </a:t>
            </a:r>
            <a:r>
              <a:rPr lang="en" altLang="ja-JP" sz="1200" b="0" i="0" dirty="0">
                <a:solidFill>
                  <a:srgbClr val="222222"/>
                </a:solidFill>
                <a:effectLst/>
                <a:latin typeface="Arial" panose="020B0604020202020204" pitchFamily="34" charset="0"/>
                <a:cs typeface="Arial" panose="020B0604020202020204" pitchFamily="34" charset="0"/>
              </a:rPr>
              <a:t>the retention of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-MAC in CHO cells using two probes: HLA-A BAC (red) and hB2M BAC (green)</a:t>
            </a:r>
            <a:r>
              <a:rPr lang="en-US" altLang="ja-JP" sz="1200" dirty="0">
                <a:solidFill>
                  <a:srgbClr val="222222"/>
                </a:solidFill>
                <a:latin typeface="Arial" panose="020B0604020202020204" pitchFamily="34" charset="0"/>
                <a:cs typeface="Arial" panose="020B0604020202020204" pitchFamily="34" charset="0"/>
              </a:rPr>
              <a:t>. The arrowhead indicates the </a:t>
            </a:r>
            <a:r>
              <a:rPr lang="en-US" altLang="ja-JP" sz="1200" dirty="0" err="1">
                <a:solidFill>
                  <a:srgbClr val="222222"/>
                </a:solidFill>
                <a:latin typeface="Arial" panose="020B0604020202020204" pitchFamily="34" charset="0"/>
                <a:cs typeface="Arial" panose="020B0604020202020204" pitchFamily="34" charset="0"/>
              </a:rPr>
              <a:t>HLAcl</a:t>
            </a:r>
            <a:r>
              <a:rPr lang="en-US" altLang="ja-JP" sz="1200" dirty="0">
                <a:solidFill>
                  <a:srgbClr val="222222"/>
                </a:solidFill>
                <a:latin typeface="Arial" panose="020B0604020202020204" pitchFamily="34" charset="0"/>
                <a:cs typeface="Arial" panose="020B0604020202020204" pitchFamily="34" charset="0"/>
              </a:rPr>
              <a:t>-MAC, enlarged in the inset. Scale bars: 10 </a:t>
            </a:r>
            <a:r>
              <a:rPr lang="el-GR" altLang="ja-JP" sz="1200" dirty="0">
                <a:solidFill>
                  <a:srgbClr val="222222"/>
                </a:solidFill>
                <a:latin typeface="Arial" panose="020B0604020202020204" pitchFamily="34" charset="0"/>
                <a:cs typeface="Arial" panose="020B0604020202020204" pitchFamily="34" charset="0"/>
              </a:rPr>
              <a:t>μ</a:t>
            </a:r>
            <a:r>
              <a:rPr lang="en-US" altLang="ja-JP" sz="1200" dirty="0">
                <a:solidFill>
                  <a:srgbClr val="222222"/>
                </a:solidFill>
                <a:latin typeface="Arial" panose="020B0604020202020204" pitchFamily="34" charset="0"/>
                <a:cs typeface="Arial" panose="020B0604020202020204" pitchFamily="34" charset="0"/>
              </a:rPr>
              <a:t>m.</a:t>
            </a:r>
            <a:endParaRPr kumimoji="1" lang="ja-JP" altLang="en-US" sz="1200" dirty="0">
              <a:latin typeface="Arial" panose="020B0604020202020204" pitchFamily="34" charset="0"/>
              <a:cs typeface="Arial" panose="020B0604020202020204" pitchFamily="34" charset="0"/>
            </a:endParaRPr>
          </a:p>
        </p:txBody>
      </p:sp>
      <p:pic>
        <p:nvPicPr>
          <p:cNvPr id="3" name="図 2">
            <a:extLst>
              <a:ext uri="{FF2B5EF4-FFF2-40B4-BE49-F238E27FC236}">
                <a16:creationId xmlns:a16="http://schemas.microsoft.com/office/drawing/2014/main" id="{1B7DDDA9-B533-E683-AEBC-8A7DD945997D}"/>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2443822" y="1247905"/>
            <a:ext cx="1811428" cy="334039"/>
          </a:xfrm>
          <a:prstGeom prst="rect">
            <a:avLst/>
          </a:prstGeom>
        </p:spPr>
      </p:pic>
      <p:sp>
        <p:nvSpPr>
          <p:cNvPr id="4" name="テキスト ボックス 3">
            <a:extLst>
              <a:ext uri="{FF2B5EF4-FFF2-40B4-BE49-F238E27FC236}">
                <a16:creationId xmlns:a16="http://schemas.microsoft.com/office/drawing/2014/main" id="{57DE4001-610F-0E95-E63A-3D99BB542A5B}"/>
              </a:ext>
            </a:extLst>
          </p:cNvPr>
          <p:cNvSpPr txBox="1"/>
          <p:nvPr/>
        </p:nvSpPr>
        <p:spPr>
          <a:xfrm>
            <a:off x="1076629" y="1247905"/>
            <a:ext cx="1386598" cy="307777"/>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HPRT-Junction</a:t>
            </a:r>
            <a:endParaRPr kumimoji="1" lang="ja-JP" altLang="en-US" sz="14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3E0429BD-249D-640D-D8A7-8BC0A71D4EFE}"/>
              </a:ext>
            </a:extLst>
          </p:cNvPr>
          <p:cNvSpPr txBox="1"/>
          <p:nvPr/>
        </p:nvSpPr>
        <p:spPr>
          <a:xfrm rot="18900000">
            <a:off x="3524596" y="814305"/>
            <a:ext cx="851515" cy="261610"/>
          </a:xfrm>
          <a:prstGeom prst="rect">
            <a:avLst/>
          </a:prstGeom>
          <a:noFill/>
        </p:spPr>
        <p:txBody>
          <a:bodyPr wrap="none" rtlCol="0">
            <a:spAutoFit/>
          </a:bodyPr>
          <a:lstStyle/>
          <a:p>
            <a:pPr algn="l"/>
            <a:r>
              <a:rPr kumimoji="1" lang="en-US" altLang="ja-JP" sz="1100" dirty="0">
                <a:latin typeface="Arial" panose="020B0604020202020204" pitchFamily="34" charset="0"/>
                <a:ea typeface="Meiryo" panose="020B0604030504040204" pitchFamily="34" charset="-128"/>
                <a:cs typeface="Arial" panose="020B0604020202020204" pitchFamily="34" charset="0"/>
              </a:rPr>
              <a:t>CHO MAC</a:t>
            </a:r>
            <a:endParaRPr kumimoji="1" lang="ja-JP" altLang="en-US" sz="1100" dirty="0">
              <a:latin typeface="Arial" panose="020B0604020202020204" pitchFamily="34" charset="0"/>
              <a:ea typeface="Meiryo" panose="020B0604030504040204" pitchFamily="34"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94BBA11B-FBF8-C148-BB7B-0864348921E1}"/>
              </a:ext>
            </a:extLst>
          </p:cNvPr>
          <p:cNvSpPr txBox="1"/>
          <p:nvPr/>
        </p:nvSpPr>
        <p:spPr>
          <a:xfrm>
            <a:off x="2346715" y="533098"/>
            <a:ext cx="1670204" cy="261610"/>
          </a:xfrm>
          <a:prstGeom prst="rect">
            <a:avLst/>
          </a:prstGeom>
          <a:noFill/>
        </p:spPr>
        <p:txBody>
          <a:bodyPr wrap="square" rtlCol="0">
            <a:spAutoFit/>
          </a:bodyPr>
          <a:lstStyle/>
          <a:p>
            <a:pPr algn="ctr"/>
            <a:r>
              <a:rPr kumimoji="1" lang="en-US" altLang="ja-JP" sz="1100" dirty="0">
                <a:latin typeface="Arial" panose="020B0604020202020204" pitchFamily="34" charset="0"/>
                <a:ea typeface="MS PGothic" panose="020B0600070205080204" pitchFamily="34" charset="-128"/>
                <a:cs typeface="Arial" panose="020B0604020202020204" pitchFamily="34" charset="0"/>
              </a:rPr>
              <a:t>CHO </a:t>
            </a:r>
            <a:r>
              <a:rPr kumimoji="1" lang="en-US" altLang="ja-JP" sz="1100" dirty="0" err="1">
                <a:latin typeface="Arial" panose="020B0604020202020204" pitchFamily="34" charset="0"/>
                <a:ea typeface="MS PGothic" panose="020B0600070205080204" pitchFamily="34" charset="-128"/>
                <a:cs typeface="Arial" panose="020B0604020202020204" pitchFamily="34" charset="0"/>
              </a:rPr>
              <a:t>HLAcl</a:t>
            </a:r>
            <a:r>
              <a:rPr kumimoji="1" lang="en-US" altLang="ja-JP" sz="1100" dirty="0">
                <a:latin typeface="Arial" panose="020B0604020202020204" pitchFamily="34" charset="0"/>
                <a:ea typeface="MS PGothic" panose="020B0600070205080204" pitchFamily="34" charset="-128"/>
                <a:cs typeface="Arial" panose="020B0604020202020204" pitchFamily="34" charset="0"/>
              </a:rPr>
              <a:t>-MAC</a:t>
            </a:r>
            <a:endParaRPr kumimoji="1" lang="ja-JP" altLang="en-US" sz="1100" dirty="0">
              <a:latin typeface="Arial" panose="020B0604020202020204" pitchFamily="34" charset="0"/>
              <a:ea typeface="MS PGothic" panose="020B0600070205080204" pitchFamily="34"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0EB9C177-AF43-A283-432F-D46077D4B327}"/>
              </a:ext>
            </a:extLst>
          </p:cNvPr>
          <p:cNvSpPr txBox="1"/>
          <p:nvPr/>
        </p:nvSpPr>
        <p:spPr>
          <a:xfrm rot="18900000">
            <a:off x="2781652" y="922554"/>
            <a:ext cx="545342" cy="261610"/>
          </a:xfrm>
          <a:prstGeom prst="rect">
            <a:avLst/>
          </a:prstGeom>
          <a:noFill/>
        </p:spPr>
        <p:txBody>
          <a:bodyPr wrap="none" rtlCol="0">
            <a:spAutoFit/>
          </a:bodyPr>
          <a:lstStyle/>
          <a:p>
            <a:pPr algn="l"/>
            <a:r>
              <a:rPr kumimoji="1" lang="en-US" altLang="ja-JP" sz="1100" dirty="0">
                <a:latin typeface="Arial" panose="020B0604020202020204" pitchFamily="34" charset="0"/>
                <a:ea typeface="MS PGothic" panose="020B0600070205080204" pitchFamily="34" charset="-128"/>
                <a:cs typeface="Arial" panose="020B0604020202020204" pitchFamily="34" charset="0"/>
              </a:rPr>
              <a:t>#18-1</a:t>
            </a:r>
            <a:endParaRPr kumimoji="1" lang="ja-JP" altLang="en-US" sz="2000"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B8B63798-13A6-DFDC-B60E-52FE63741503}"/>
              </a:ext>
            </a:extLst>
          </p:cNvPr>
          <p:cNvSpPr txBox="1"/>
          <p:nvPr/>
        </p:nvSpPr>
        <p:spPr>
          <a:xfrm rot="18900000">
            <a:off x="3080901" y="922554"/>
            <a:ext cx="545342" cy="261610"/>
          </a:xfrm>
          <a:prstGeom prst="rect">
            <a:avLst/>
          </a:prstGeom>
          <a:noFill/>
        </p:spPr>
        <p:txBody>
          <a:bodyPr wrap="none" rtlCol="0">
            <a:spAutoFit/>
          </a:bodyPr>
          <a:lstStyle/>
          <a:p>
            <a:pPr algn="l"/>
            <a:r>
              <a:rPr kumimoji="1" lang="en-US" altLang="ja-JP" sz="1100" dirty="0">
                <a:latin typeface="Arial" panose="020B0604020202020204" pitchFamily="34" charset="0"/>
                <a:ea typeface="MS PGothic" panose="020B0600070205080204" pitchFamily="34" charset="-128"/>
                <a:cs typeface="Arial" panose="020B0604020202020204" pitchFamily="34" charset="0"/>
              </a:rPr>
              <a:t>#25-6</a:t>
            </a:r>
            <a:endParaRPr kumimoji="1" lang="ja-JP" altLang="en-US" sz="2000" dirty="0">
              <a:latin typeface="Arial" panose="020B0604020202020204" pitchFamily="34" charset="0"/>
              <a:cs typeface="Arial" panose="020B0604020202020204" pitchFamily="34" charset="0"/>
            </a:endParaRPr>
          </a:p>
        </p:txBody>
      </p:sp>
      <p:cxnSp>
        <p:nvCxnSpPr>
          <p:cNvPr id="9" name="直線コネクタ 8">
            <a:extLst>
              <a:ext uri="{FF2B5EF4-FFF2-40B4-BE49-F238E27FC236}">
                <a16:creationId xmlns:a16="http://schemas.microsoft.com/office/drawing/2014/main" id="{C2E61B4C-D2E5-BD26-8EE3-3033B0625776}"/>
              </a:ext>
            </a:extLst>
          </p:cNvPr>
          <p:cNvCxnSpPr>
            <a:cxnSpLocks/>
          </p:cNvCxnSpPr>
          <p:nvPr/>
        </p:nvCxnSpPr>
        <p:spPr>
          <a:xfrm>
            <a:off x="2846855" y="797913"/>
            <a:ext cx="59459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BC295C5-6CC7-7311-3518-2AD926B561F2}"/>
              </a:ext>
            </a:extLst>
          </p:cNvPr>
          <p:cNvSpPr txBox="1"/>
          <p:nvPr/>
        </p:nvSpPr>
        <p:spPr>
          <a:xfrm>
            <a:off x="4219117" y="1270988"/>
            <a:ext cx="575799" cy="230832"/>
          </a:xfrm>
          <a:prstGeom prst="rect">
            <a:avLst/>
          </a:prstGeom>
          <a:noFill/>
        </p:spPr>
        <p:txBody>
          <a:bodyPr wrap="none" rtlCol="0">
            <a:spAutoFit/>
          </a:bodyPr>
          <a:lstStyle/>
          <a:p>
            <a:pPr algn="l"/>
            <a:r>
              <a:rPr kumimoji="1" lang="en-US" altLang="ja-JP" sz="900" dirty="0">
                <a:latin typeface="Arial" panose="020B0604020202020204" pitchFamily="34" charset="0"/>
                <a:cs typeface="Arial" panose="020B0604020202020204" pitchFamily="34" charset="0"/>
              </a:rPr>
              <a:t>-680 bp</a:t>
            </a:r>
            <a:endParaRPr kumimoji="1" lang="ja-JP" altLang="en-US" sz="9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0F49E775-F473-0D10-55B6-350A8B3073C8}"/>
              </a:ext>
            </a:extLst>
          </p:cNvPr>
          <p:cNvSpPr txBox="1"/>
          <p:nvPr/>
        </p:nvSpPr>
        <p:spPr>
          <a:xfrm>
            <a:off x="783673" y="492161"/>
            <a:ext cx="304382" cy="394518"/>
          </a:xfrm>
          <a:prstGeom prst="rect">
            <a:avLst/>
          </a:prstGeom>
          <a:noFill/>
        </p:spPr>
        <p:txBody>
          <a:bodyPr wrap="none" rtlCol="0">
            <a:spAutoFit/>
          </a:bodyPr>
          <a:lstStyle/>
          <a:p>
            <a:pPr algn="l"/>
            <a:r>
              <a:rPr kumimoji="1" lang="en-US" altLang="ja-JP" sz="2400" dirty="0">
                <a:latin typeface="Arial" panose="020B0604020202020204" pitchFamily="34" charset="0"/>
                <a:cs typeface="Arial" panose="020B0604020202020204" pitchFamily="34" charset="0"/>
              </a:rPr>
              <a:t>a</a:t>
            </a:r>
            <a:endParaRPr kumimoji="1" lang="ja-JP" altLang="en-US" sz="24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534A8C2A-9121-7082-38E7-494E78F467DA}"/>
              </a:ext>
            </a:extLst>
          </p:cNvPr>
          <p:cNvSpPr txBox="1"/>
          <p:nvPr/>
        </p:nvSpPr>
        <p:spPr>
          <a:xfrm>
            <a:off x="783673" y="4993556"/>
            <a:ext cx="304382" cy="394518"/>
          </a:xfrm>
          <a:prstGeom prst="rect">
            <a:avLst/>
          </a:prstGeom>
          <a:noFill/>
        </p:spPr>
        <p:txBody>
          <a:bodyPr wrap="none" rtlCol="0">
            <a:spAutoFit/>
          </a:bodyPr>
          <a:lstStyle/>
          <a:p>
            <a:pPr algn="l"/>
            <a:r>
              <a:rPr kumimoji="1" lang="en-US" altLang="ja-JP" sz="2400" dirty="0">
                <a:latin typeface="Arial" panose="020B0604020202020204" pitchFamily="34" charset="0"/>
                <a:cs typeface="Arial" panose="020B0604020202020204" pitchFamily="34" charset="0"/>
              </a:rPr>
              <a:t>b</a:t>
            </a:r>
            <a:endParaRPr kumimoji="1" lang="ja-JP" altLang="en-US" sz="24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7B14E10A-7848-6051-D11F-B71914111EFA}"/>
              </a:ext>
            </a:extLst>
          </p:cNvPr>
          <p:cNvSpPr txBox="1"/>
          <p:nvPr/>
        </p:nvSpPr>
        <p:spPr>
          <a:xfrm>
            <a:off x="0" y="0"/>
            <a:ext cx="3558988"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S5</a:t>
            </a:r>
            <a:endParaRPr kumimoji="1" lang="ja-JP" altLang="en-US" sz="1600" dirty="0">
              <a:latin typeface="Arial" panose="020B0604020202020204" pitchFamily="34" charset="0"/>
              <a:cs typeface="Arial" panose="020B0604020202020204" pitchFamily="34" charset="0"/>
            </a:endParaRPr>
          </a:p>
        </p:txBody>
      </p:sp>
      <p:sp>
        <p:nvSpPr>
          <p:cNvPr id="2" name="テキスト ボックス 1">
            <a:extLst>
              <a:ext uri="{FF2B5EF4-FFF2-40B4-BE49-F238E27FC236}">
                <a16:creationId xmlns:a16="http://schemas.microsoft.com/office/drawing/2014/main" id="{FAB5BE81-B406-610B-166B-E7CD6E58C6BE}"/>
              </a:ext>
            </a:extLst>
          </p:cNvPr>
          <p:cNvSpPr txBox="1"/>
          <p:nvPr/>
        </p:nvSpPr>
        <p:spPr>
          <a:xfrm>
            <a:off x="1124427" y="5602646"/>
            <a:ext cx="962123" cy="415498"/>
          </a:xfrm>
          <a:prstGeom prst="rect">
            <a:avLst/>
          </a:prstGeom>
          <a:noFill/>
        </p:spPr>
        <p:txBody>
          <a:bodyPr wrap="none" rtlCol="0">
            <a:spAutoFit/>
          </a:bodyPr>
          <a:lstStyle/>
          <a:p>
            <a:r>
              <a:rPr kumimoji="1" lang="en-US" altLang="ja-JP" sz="700" b="1" dirty="0">
                <a:solidFill>
                  <a:srgbClr val="00B0F0"/>
                </a:solidFill>
                <a:latin typeface="Arial" panose="020B0604020202020204" pitchFamily="34" charset="0"/>
                <a:ea typeface="Meiryo" panose="020B0604030504040204" pitchFamily="34" charset="-128"/>
                <a:cs typeface="Times New Roman" panose="02020603050405020304" pitchFamily="18" charset="0"/>
              </a:rPr>
              <a:t>Blue: DAPI</a:t>
            </a:r>
          </a:p>
          <a:p>
            <a:r>
              <a:rPr kumimoji="1" lang="en-US" altLang="ja-JP" sz="700" b="1" dirty="0">
                <a:solidFill>
                  <a:srgbClr val="FF0000"/>
                </a:solidFill>
                <a:latin typeface="Arial" panose="020B0604020202020204" pitchFamily="34" charset="0"/>
                <a:ea typeface="Meiryo" panose="020B0604030504040204" pitchFamily="34" charset="-128"/>
                <a:cs typeface="Times New Roman" panose="02020603050405020304" pitchFamily="18" charset="0"/>
              </a:rPr>
              <a:t>Red: </a:t>
            </a:r>
            <a:r>
              <a:rPr kumimoji="1" lang="en-US" altLang="ja-JP" sz="700" b="1" i="1" dirty="0">
                <a:solidFill>
                  <a:srgbClr val="FF0000"/>
                </a:solidFill>
                <a:latin typeface="Arial" panose="020B0604020202020204" pitchFamily="34" charset="0"/>
                <a:ea typeface="Meiryo" panose="020B0604030504040204" pitchFamily="34" charset="-128"/>
                <a:cs typeface="Times New Roman" panose="02020603050405020304" pitchFamily="18" charset="0"/>
              </a:rPr>
              <a:t>HLA-A</a:t>
            </a:r>
            <a:r>
              <a:rPr kumimoji="1" lang="en-US" altLang="ja-JP" sz="700" b="1" dirty="0">
                <a:solidFill>
                  <a:srgbClr val="FF0000"/>
                </a:solidFill>
                <a:latin typeface="Arial" panose="020B0604020202020204" pitchFamily="34" charset="0"/>
                <a:ea typeface="Meiryo" panose="020B0604030504040204" pitchFamily="34" charset="-128"/>
                <a:cs typeface="Times New Roman" panose="02020603050405020304" pitchFamily="18" charset="0"/>
              </a:rPr>
              <a:t> BAC</a:t>
            </a:r>
            <a:endParaRPr lang="en-US" altLang="ja-JP" sz="700" b="1" dirty="0">
              <a:solidFill>
                <a:srgbClr val="FF0000"/>
              </a:solidFill>
              <a:latin typeface="Arial" panose="020B0604020202020204" pitchFamily="34" charset="0"/>
              <a:ea typeface="Meiryo" panose="020B0604030504040204" pitchFamily="34" charset="-128"/>
            </a:endParaRPr>
          </a:p>
          <a:p>
            <a:r>
              <a:rPr lang="en-US" altLang="ja-JP" sz="700" b="1" dirty="0">
                <a:solidFill>
                  <a:srgbClr val="92D050"/>
                </a:solidFill>
                <a:latin typeface="Arial" panose="020B0604020202020204" pitchFamily="34" charset="0"/>
                <a:ea typeface="Meiryo" panose="020B0604030504040204" pitchFamily="34" charset="-128"/>
              </a:rPr>
              <a:t>Green: h</a:t>
            </a:r>
            <a:r>
              <a:rPr lang="en-US" altLang="ja-JP" sz="700" b="1" i="1" dirty="0">
                <a:solidFill>
                  <a:srgbClr val="92D050"/>
                </a:solidFill>
                <a:latin typeface="Arial" panose="020B0604020202020204" pitchFamily="34" charset="0"/>
                <a:ea typeface="Meiryo" panose="020B0604030504040204" pitchFamily="34" charset="-128"/>
              </a:rPr>
              <a:t>B2M</a:t>
            </a:r>
            <a:r>
              <a:rPr lang="en-US" altLang="ja-JP" sz="700" b="1" dirty="0">
                <a:solidFill>
                  <a:srgbClr val="92D050"/>
                </a:solidFill>
                <a:latin typeface="Arial" panose="020B0604020202020204" pitchFamily="34" charset="0"/>
                <a:ea typeface="Meiryo" panose="020B0604030504040204" pitchFamily="34" charset="-128"/>
              </a:rPr>
              <a:t> BAC</a:t>
            </a:r>
            <a:endParaRPr kumimoji="1" lang="ja-JP" altLang="en-US" sz="700" b="1" dirty="0">
              <a:solidFill>
                <a:srgbClr val="92D050"/>
              </a:solidFill>
              <a:latin typeface="Arial" panose="020B0604020202020204" pitchFamily="34" charset="0"/>
              <a:ea typeface="Meiryo" panose="020B0604030504040204" pitchFamily="34" charset="-128"/>
            </a:endParaRPr>
          </a:p>
        </p:txBody>
      </p:sp>
      <p:sp>
        <p:nvSpPr>
          <p:cNvPr id="15" name="テキスト ボックス 14">
            <a:extLst>
              <a:ext uri="{FF2B5EF4-FFF2-40B4-BE49-F238E27FC236}">
                <a16:creationId xmlns:a16="http://schemas.microsoft.com/office/drawing/2014/main" id="{CD03718D-5FDE-8111-EF1F-0D7FBB43DDED}"/>
              </a:ext>
            </a:extLst>
          </p:cNvPr>
          <p:cNvSpPr txBox="1"/>
          <p:nvPr/>
        </p:nvSpPr>
        <p:spPr>
          <a:xfrm>
            <a:off x="3386913" y="5602646"/>
            <a:ext cx="962123" cy="415498"/>
          </a:xfrm>
          <a:prstGeom prst="rect">
            <a:avLst/>
          </a:prstGeom>
          <a:noFill/>
        </p:spPr>
        <p:txBody>
          <a:bodyPr wrap="none" rtlCol="0">
            <a:spAutoFit/>
          </a:bodyPr>
          <a:lstStyle/>
          <a:p>
            <a:r>
              <a:rPr kumimoji="1" lang="en-US" altLang="ja-JP" sz="700" b="1" dirty="0">
                <a:solidFill>
                  <a:srgbClr val="00B0F0"/>
                </a:solidFill>
                <a:latin typeface="Arial" panose="020B0604020202020204" pitchFamily="34" charset="0"/>
                <a:ea typeface="Meiryo" panose="020B0604030504040204" pitchFamily="34" charset="-128"/>
                <a:cs typeface="Times New Roman" panose="02020603050405020304" pitchFamily="18" charset="0"/>
              </a:rPr>
              <a:t>Blue: DAPI</a:t>
            </a:r>
          </a:p>
          <a:p>
            <a:r>
              <a:rPr kumimoji="1" lang="en-US" altLang="ja-JP" sz="700" b="1" dirty="0">
                <a:solidFill>
                  <a:srgbClr val="FF0000"/>
                </a:solidFill>
                <a:latin typeface="Arial" panose="020B0604020202020204" pitchFamily="34" charset="0"/>
                <a:ea typeface="Meiryo" panose="020B0604030504040204" pitchFamily="34" charset="-128"/>
                <a:cs typeface="Times New Roman" panose="02020603050405020304" pitchFamily="18" charset="0"/>
              </a:rPr>
              <a:t>Red: </a:t>
            </a:r>
            <a:r>
              <a:rPr kumimoji="1" lang="en-US" altLang="ja-JP" sz="700" b="1" i="1" dirty="0">
                <a:solidFill>
                  <a:srgbClr val="FF0000"/>
                </a:solidFill>
                <a:latin typeface="Arial" panose="020B0604020202020204" pitchFamily="34" charset="0"/>
                <a:ea typeface="Meiryo" panose="020B0604030504040204" pitchFamily="34" charset="-128"/>
                <a:cs typeface="Times New Roman" panose="02020603050405020304" pitchFamily="18" charset="0"/>
              </a:rPr>
              <a:t>HLA-A</a:t>
            </a:r>
            <a:r>
              <a:rPr kumimoji="1" lang="en-US" altLang="ja-JP" sz="700" b="1" dirty="0">
                <a:solidFill>
                  <a:srgbClr val="FF0000"/>
                </a:solidFill>
                <a:latin typeface="Arial" panose="020B0604020202020204" pitchFamily="34" charset="0"/>
                <a:ea typeface="Meiryo" panose="020B0604030504040204" pitchFamily="34" charset="-128"/>
                <a:cs typeface="Times New Roman" panose="02020603050405020304" pitchFamily="18" charset="0"/>
              </a:rPr>
              <a:t> BAC</a:t>
            </a:r>
            <a:endParaRPr lang="en-US" altLang="ja-JP" sz="700" b="1" dirty="0">
              <a:solidFill>
                <a:srgbClr val="FF0000"/>
              </a:solidFill>
              <a:latin typeface="Arial" panose="020B0604020202020204" pitchFamily="34" charset="0"/>
              <a:ea typeface="Meiryo" panose="020B0604030504040204" pitchFamily="34" charset="-128"/>
            </a:endParaRPr>
          </a:p>
          <a:p>
            <a:r>
              <a:rPr lang="en-US" altLang="ja-JP" sz="700" b="1" dirty="0">
                <a:solidFill>
                  <a:srgbClr val="92D050"/>
                </a:solidFill>
                <a:latin typeface="Arial" panose="020B0604020202020204" pitchFamily="34" charset="0"/>
                <a:ea typeface="Meiryo" panose="020B0604030504040204" pitchFamily="34" charset="-128"/>
              </a:rPr>
              <a:t>Green: h</a:t>
            </a:r>
            <a:r>
              <a:rPr lang="en-US" altLang="ja-JP" sz="700" b="1" i="1" dirty="0">
                <a:solidFill>
                  <a:srgbClr val="92D050"/>
                </a:solidFill>
                <a:latin typeface="Arial" panose="020B0604020202020204" pitchFamily="34" charset="0"/>
                <a:ea typeface="Meiryo" panose="020B0604030504040204" pitchFamily="34" charset="-128"/>
              </a:rPr>
              <a:t>B2M</a:t>
            </a:r>
            <a:r>
              <a:rPr lang="en-US" altLang="ja-JP" sz="700" b="1" dirty="0">
                <a:solidFill>
                  <a:srgbClr val="92D050"/>
                </a:solidFill>
                <a:latin typeface="Arial" panose="020B0604020202020204" pitchFamily="34" charset="0"/>
                <a:ea typeface="Meiryo" panose="020B0604030504040204" pitchFamily="34" charset="-128"/>
              </a:rPr>
              <a:t> BAC</a:t>
            </a:r>
            <a:endParaRPr kumimoji="1" lang="ja-JP" altLang="en-US" sz="700" b="1" dirty="0">
              <a:solidFill>
                <a:srgbClr val="92D050"/>
              </a:solidFill>
              <a:latin typeface="Arial" panose="020B0604020202020204" pitchFamily="34" charset="0"/>
              <a:ea typeface="Meiryo" panose="020B0604030504040204" pitchFamily="34" charset="-128"/>
            </a:endParaRPr>
          </a:p>
        </p:txBody>
      </p:sp>
      <p:grpSp>
        <p:nvGrpSpPr>
          <p:cNvPr id="21" name="グループ化 20">
            <a:extLst>
              <a:ext uri="{FF2B5EF4-FFF2-40B4-BE49-F238E27FC236}">
                <a16:creationId xmlns:a16="http://schemas.microsoft.com/office/drawing/2014/main" id="{59CEC85C-59E7-8D7F-646C-7A8FF844DBE4}"/>
              </a:ext>
            </a:extLst>
          </p:cNvPr>
          <p:cNvGrpSpPr/>
          <p:nvPr/>
        </p:nvGrpSpPr>
        <p:grpSpPr>
          <a:xfrm>
            <a:off x="2443822" y="1690512"/>
            <a:ext cx="2546996" cy="1912846"/>
            <a:chOff x="2649090" y="669914"/>
            <a:chExt cx="3835400" cy="2880464"/>
          </a:xfrm>
        </p:grpSpPr>
        <p:pic>
          <p:nvPicPr>
            <p:cNvPr id="18" name="図 17">
              <a:extLst>
                <a:ext uri="{FF2B5EF4-FFF2-40B4-BE49-F238E27FC236}">
                  <a16:creationId xmlns:a16="http://schemas.microsoft.com/office/drawing/2014/main" id="{EB0AB2DE-4429-954A-FACA-028A47D757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49090" y="669914"/>
              <a:ext cx="3835400" cy="2880464"/>
            </a:xfrm>
            <a:prstGeom prst="rect">
              <a:avLst/>
            </a:prstGeom>
          </p:spPr>
        </p:pic>
        <p:sp>
          <p:nvSpPr>
            <p:cNvPr id="19" name="正方形/長方形 18">
              <a:extLst>
                <a:ext uri="{FF2B5EF4-FFF2-40B4-BE49-F238E27FC236}">
                  <a16:creationId xmlns:a16="http://schemas.microsoft.com/office/drawing/2014/main" id="{619C5D88-590E-A264-0ED5-75479BCE512D}"/>
                </a:ext>
              </a:extLst>
            </p:cNvPr>
            <p:cNvSpPr/>
            <p:nvPr/>
          </p:nvSpPr>
          <p:spPr>
            <a:xfrm>
              <a:off x="3035003" y="1752728"/>
              <a:ext cx="1334218" cy="198613"/>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aphicFrame>
        <p:nvGraphicFramePr>
          <p:cNvPr id="20" name="表 19">
            <a:extLst>
              <a:ext uri="{FF2B5EF4-FFF2-40B4-BE49-F238E27FC236}">
                <a16:creationId xmlns:a16="http://schemas.microsoft.com/office/drawing/2014/main" id="{662B8DDF-E4A3-4127-B497-DE8FE5522545}"/>
              </a:ext>
            </a:extLst>
          </p:cNvPr>
          <p:cNvGraphicFramePr>
            <a:graphicFrameLocks noGrp="1"/>
          </p:cNvGraphicFramePr>
          <p:nvPr>
            <p:extLst>
              <p:ext uri="{D42A27DB-BD31-4B8C-83A1-F6EECF244321}">
                <p14:modId xmlns:p14="http://schemas.microsoft.com/office/powerpoint/2010/main" val="1870955367"/>
              </p:ext>
            </p:extLst>
          </p:nvPr>
        </p:nvGraphicFramePr>
        <p:xfrm>
          <a:off x="1310532" y="3601591"/>
          <a:ext cx="4241800" cy="1321347"/>
        </p:xfrm>
        <a:graphic>
          <a:graphicData uri="http://schemas.openxmlformats.org/drawingml/2006/table">
            <a:tbl>
              <a:tblPr/>
              <a:tblGrid>
                <a:gridCol w="818354">
                  <a:extLst>
                    <a:ext uri="{9D8B030D-6E8A-4147-A177-3AD203B41FA5}">
                      <a16:colId xmlns:a16="http://schemas.microsoft.com/office/drawing/2014/main" val="1292434189"/>
                    </a:ext>
                  </a:extLst>
                </a:gridCol>
                <a:gridCol w="436455">
                  <a:extLst>
                    <a:ext uri="{9D8B030D-6E8A-4147-A177-3AD203B41FA5}">
                      <a16:colId xmlns:a16="http://schemas.microsoft.com/office/drawing/2014/main" val="857531613"/>
                    </a:ext>
                  </a:extLst>
                </a:gridCol>
                <a:gridCol w="728335">
                  <a:extLst>
                    <a:ext uri="{9D8B030D-6E8A-4147-A177-3AD203B41FA5}">
                      <a16:colId xmlns:a16="http://schemas.microsoft.com/office/drawing/2014/main" val="1644429969"/>
                    </a:ext>
                  </a:extLst>
                </a:gridCol>
                <a:gridCol w="2258656">
                  <a:extLst>
                    <a:ext uri="{9D8B030D-6E8A-4147-A177-3AD203B41FA5}">
                      <a16:colId xmlns:a16="http://schemas.microsoft.com/office/drawing/2014/main" val="4155933391"/>
                    </a:ext>
                  </a:extLst>
                </a:gridCol>
              </a:tblGrid>
              <a:tr h="218087">
                <a:tc>
                  <a:txBody>
                    <a:bodyPr/>
                    <a:lstStyle/>
                    <a:p>
                      <a:pPr algn="ctr"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Primer</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Lane</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sample</a:t>
                      </a:r>
                    </a:p>
                  </a:txBody>
                  <a:tcPr marL="78511" marR="78511" marT="39256" marB="3925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extLst>
                  <a:ext uri="{0D108BD9-81ED-4DB2-BD59-A6C34878D82A}">
                    <a16:rowId xmlns:a16="http://schemas.microsoft.com/office/drawing/2014/main" val="912838799"/>
                  </a:ext>
                </a:extLst>
              </a:tr>
              <a:tr h="218087">
                <a:tc>
                  <a:txBody>
                    <a:bodyPr/>
                    <a:lstStyle/>
                    <a:p>
                      <a:pPr algn="l" fontAlgn="ctr"/>
                      <a:endPar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8178" marR="8178" marT="8178" marB="0" anchor="ctr">
                    <a:lnL>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1</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marker</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r>
                        <a:rPr lang="en" sz="10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GeneRuler</a:t>
                      </a: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1kb Plus DNA Ladder</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6805924"/>
                  </a:ext>
                </a:extLst>
              </a:tr>
              <a:tr h="218087">
                <a:tc rowSpan="3">
                  <a:txBody>
                    <a:bodyPr/>
                    <a:lstStyle/>
                    <a:p>
                      <a:pPr algn="ctr"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Trans LR</a:t>
                      </a:r>
                    </a:p>
                  </a:txBody>
                  <a:tcPr marL="78511" marR="78511" marT="39256" marB="3925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2</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en"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sampe</a:t>
                      </a:r>
                    </a:p>
                  </a:txBody>
                  <a:tcPr marL="78511" marR="78511" marT="39256" marB="39256"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10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#18-1</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6002251"/>
                  </a:ext>
                </a:extLst>
              </a:tr>
              <a:tr h="218087">
                <a:tc vMerge="1">
                  <a:txBody>
                    <a:bodyPr/>
                    <a:lstStyle/>
                    <a:p>
                      <a:endParaRPr kumimoji="1" lang="ja-JP" altLang="en-US"/>
                    </a:p>
                  </a:txBody>
                  <a:tcPr/>
                </a:tc>
                <a:tc>
                  <a:txBody>
                    <a:bodyPr/>
                    <a:lstStyle/>
                    <a:p>
                      <a:pPr algn="ctr"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3</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kumimoji="1" lang="ja-JP" altLang="en-US"/>
                    </a:p>
                  </a:txBody>
                  <a:tcPr/>
                </a:tc>
                <a:tc>
                  <a:txBody>
                    <a:bodyPr/>
                    <a:lstStyle/>
                    <a:p>
                      <a:pPr algn="l"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a:t>
                      </a:r>
                      <a:r>
                        <a:rPr lang="en" sz="10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HLAcl</a:t>
                      </a: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-MAC #25-6</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7437011"/>
                  </a:ext>
                </a:extLst>
              </a:tr>
              <a:tr h="218087">
                <a:tc vMerge="1">
                  <a:txBody>
                    <a:bodyPr/>
                    <a:lstStyle/>
                    <a:p>
                      <a:endParaRPr kumimoji="1" lang="ja-JP" altLang="en-US"/>
                    </a:p>
                  </a:txBody>
                  <a:tcPr/>
                </a:tc>
                <a:tc>
                  <a:txBody>
                    <a:bodyPr/>
                    <a:lstStyle/>
                    <a:p>
                      <a:pPr algn="ctr" fontAlgn="ctr"/>
                      <a:r>
                        <a:rPr lang="en-US" altLang="ja-JP"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4</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rPr>
                        <a:t>NC</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CHO MAC</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85650513"/>
                  </a:ext>
                </a:extLst>
              </a:tr>
              <a:tr h="218087">
                <a:tc>
                  <a:txBody>
                    <a:bodyPr/>
                    <a:lstStyle/>
                    <a:p>
                      <a:pPr algn="l" fontAlgn="ctr"/>
                      <a:endParaRPr lang="ja-JP" altLang="en-US" sz="1000" b="0" i="0" u="none" strike="noStrike">
                        <a:solidFill>
                          <a:srgbClr val="000000"/>
                        </a:solidFill>
                        <a:effectLst/>
                        <a:latin typeface="Arial" panose="020B0604020202020204" pitchFamily="34" charset="0"/>
                        <a:ea typeface="游ゴシック" panose="020B0400000000000000" pitchFamily="34" charset="-128"/>
                        <a:cs typeface="Arial" panose="020B0604020202020204" pitchFamily="34" charset="0"/>
                      </a:endParaRPr>
                    </a:p>
                  </a:txBody>
                  <a:tcPr marL="8178" marR="8178" marT="8178" marB="0" anchor="ctr">
                    <a:lnL>
                      <a:noFill/>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5</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marker</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a:t>
                      </a:r>
                      <a:r>
                        <a:rPr lang="en" sz="1000" b="0" i="0" u="none" strike="noStrike" dirty="0" err="1">
                          <a:solidFill>
                            <a:srgbClr val="000000"/>
                          </a:solidFill>
                          <a:effectLst/>
                          <a:latin typeface="Arial" panose="020B0604020202020204" pitchFamily="34" charset="0"/>
                          <a:ea typeface="游ゴシック" panose="020B0400000000000000" pitchFamily="34" charset="-128"/>
                          <a:cs typeface="Arial" panose="020B0604020202020204" pitchFamily="34" charset="0"/>
                        </a:rPr>
                        <a:t>GeneRuler</a:t>
                      </a:r>
                      <a:r>
                        <a:rPr lang="en" sz="1000" b="0" i="0" u="none" strike="noStrike" dirty="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 1kb Plus DNA Ladder</a:t>
                      </a:r>
                    </a:p>
                  </a:txBody>
                  <a:tcPr marL="8178" marR="8178" marT="8178"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2229632"/>
                  </a:ext>
                </a:extLst>
              </a:tr>
            </a:tbl>
          </a:graphicData>
        </a:graphic>
      </p:graphicFrame>
      <p:cxnSp>
        <p:nvCxnSpPr>
          <p:cNvPr id="23" name="直線矢印コネクタ 22">
            <a:extLst>
              <a:ext uri="{FF2B5EF4-FFF2-40B4-BE49-F238E27FC236}">
                <a16:creationId xmlns:a16="http://schemas.microsoft.com/office/drawing/2014/main" id="{3363FAB8-C68D-9EAA-747D-95401182A911}"/>
              </a:ext>
            </a:extLst>
          </p:cNvPr>
          <p:cNvCxnSpPr>
            <a:cxnSpLocks/>
          </p:cNvCxnSpPr>
          <p:nvPr/>
        </p:nvCxnSpPr>
        <p:spPr>
          <a:xfrm flipV="1">
            <a:off x="3181817" y="1690512"/>
            <a:ext cx="0" cy="590351"/>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081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8D0C257-CE02-8736-0DFD-02F5D42CC6F2}"/>
              </a:ext>
            </a:extLst>
          </p:cNvPr>
          <p:cNvSpPr txBox="1"/>
          <p:nvPr/>
        </p:nvSpPr>
        <p:spPr>
          <a:xfrm>
            <a:off x="218148" y="8697133"/>
            <a:ext cx="6421704" cy="1200329"/>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S6. Gating strategies used in flow cytometry (FCM) analysis of CHO </a:t>
            </a:r>
            <a:r>
              <a:rPr kumimoji="1" lang="en-US" altLang="ja-JP" sz="1200" b="1" dirty="0" err="1">
                <a:latin typeface="Arial" panose="020B0604020202020204" pitchFamily="34" charset="0"/>
                <a:ea typeface="MS PGothic" panose="020B0600070205080204" pitchFamily="34" charset="-128"/>
                <a:cs typeface="Arial" panose="020B0604020202020204" pitchFamily="34" charset="0"/>
              </a:rPr>
              <a:t>HLAcl</a:t>
            </a:r>
            <a:r>
              <a:rPr kumimoji="1" lang="en-US" altLang="ja-JP" sz="1200" b="1" dirty="0">
                <a:latin typeface="Arial" panose="020B0604020202020204" pitchFamily="34" charset="0"/>
                <a:ea typeface="MS PGothic" panose="020B0600070205080204" pitchFamily="34" charset="-128"/>
                <a:cs typeface="Arial" panose="020B0604020202020204" pitchFamily="34" charset="0"/>
              </a:rPr>
              <a:t>-MAC clones.</a:t>
            </a:r>
          </a:p>
          <a:p>
            <a:pPr algn="just"/>
            <a:r>
              <a:rPr lang="en" altLang="ja-JP" sz="1200" b="0" i="0" dirty="0">
                <a:solidFill>
                  <a:srgbClr val="222222"/>
                </a:solidFill>
                <a:effectLst/>
                <a:latin typeface="Arial" panose="020B0604020202020204" pitchFamily="34" charset="0"/>
                <a:cs typeface="Arial" panose="020B0604020202020204" pitchFamily="34" charset="0"/>
              </a:rPr>
              <a:t>FCM analysis gating strategies for HLA-ABC and </a:t>
            </a:r>
            <a:r>
              <a:rPr lang="en-US" sz="1200" b="0" i="0" dirty="0">
                <a:solidFill>
                  <a:srgbClr val="1B1B1B"/>
                </a:solidFill>
                <a:effectLst/>
                <a:latin typeface="Arial" panose="020B0604020202020204" pitchFamily="34" charset="0"/>
                <a:cs typeface="Arial" panose="020B0604020202020204" pitchFamily="34" charset="0"/>
              </a:rPr>
              <a:t>fluorescein isothiocyanate (FITC)-conjugated green fluorescent protein </a:t>
            </a:r>
            <a:r>
              <a:rPr lang="en" altLang="ja-JP" sz="1200" b="0" i="0" dirty="0">
                <a:solidFill>
                  <a:srgbClr val="222222"/>
                </a:solidFill>
                <a:effectLst/>
                <a:latin typeface="Arial" panose="020B0604020202020204" pitchFamily="34" charset="0"/>
                <a:cs typeface="Arial" panose="020B0604020202020204" pitchFamily="34" charset="0"/>
              </a:rPr>
              <a:t>expression in the following cells: HT1080 (a), CHO MAC (b), CHO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-MAC clone #18-1 (c), and #25-6 (d). These gating  strategies were also used in the FCM analysis presented in Supplementary Fig. S7.</a:t>
            </a:r>
            <a:endParaRPr kumimoji="1" lang="ja-JP" altLang="en-US" sz="1200" dirty="0">
              <a:latin typeface="Arial" panose="020B0604020202020204" pitchFamily="34" charset="0"/>
              <a:cs typeface="Arial" panose="020B0604020202020204" pitchFamily="34" charset="0"/>
            </a:endParaRPr>
          </a:p>
        </p:txBody>
      </p:sp>
      <p:sp>
        <p:nvSpPr>
          <p:cNvPr id="131" name="テキスト ボックス 130">
            <a:extLst>
              <a:ext uri="{FF2B5EF4-FFF2-40B4-BE49-F238E27FC236}">
                <a16:creationId xmlns:a16="http://schemas.microsoft.com/office/drawing/2014/main" id="{49EFD51B-1890-AE1D-9D14-B9E40A753E19}"/>
              </a:ext>
            </a:extLst>
          </p:cNvPr>
          <p:cNvSpPr txBox="1"/>
          <p:nvPr/>
        </p:nvSpPr>
        <p:spPr>
          <a:xfrm>
            <a:off x="538349" y="342950"/>
            <a:ext cx="289670" cy="307777"/>
          </a:xfrm>
          <a:prstGeom prst="rect">
            <a:avLst/>
          </a:prstGeom>
          <a:noFill/>
        </p:spPr>
        <p:txBody>
          <a:bodyPr wrap="square" rtlCol="0">
            <a:spAutoFit/>
          </a:bodyPr>
          <a:lstStyle/>
          <a:p>
            <a:pPr algn="l"/>
            <a:r>
              <a:rPr kumimoji="1" lang="en-US" altLang="ja-JP" sz="1400" b="1" dirty="0">
                <a:latin typeface="Arial" panose="020B0604020202020204" pitchFamily="34" charset="0"/>
                <a:cs typeface="Arial" panose="020B0604020202020204" pitchFamily="34" charset="0"/>
              </a:rPr>
              <a:t>a</a:t>
            </a:r>
            <a:endParaRPr kumimoji="1" lang="ja-JP" altLang="en-US" sz="1400" b="1" dirty="0">
              <a:latin typeface="Arial" panose="020B0604020202020204" pitchFamily="34" charset="0"/>
              <a:cs typeface="Arial" panose="020B0604020202020204" pitchFamily="34" charset="0"/>
            </a:endParaRPr>
          </a:p>
        </p:txBody>
      </p:sp>
      <p:sp>
        <p:nvSpPr>
          <p:cNvPr id="132" name="テキスト ボックス 131">
            <a:extLst>
              <a:ext uri="{FF2B5EF4-FFF2-40B4-BE49-F238E27FC236}">
                <a16:creationId xmlns:a16="http://schemas.microsoft.com/office/drawing/2014/main" id="{7B0B4B07-573A-B260-448F-AEDE0D4157CB}"/>
              </a:ext>
            </a:extLst>
          </p:cNvPr>
          <p:cNvSpPr txBox="1"/>
          <p:nvPr/>
        </p:nvSpPr>
        <p:spPr>
          <a:xfrm>
            <a:off x="538349" y="2420318"/>
            <a:ext cx="289670" cy="307777"/>
          </a:xfrm>
          <a:prstGeom prst="rect">
            <a:avLst/>
          </a:prstGeom>
          <a:noFill/>
        </p:spPr>
        <p:txBody>
          <a:bodyPr wrap="square" rtlCol="0">
            <a:spAutoFit/>
          </a:bodyPr>
          <a:lstStyle/>
          <a:p>
            <a:pPr algn="l"/>
            <a:r>
              <a:rPr kumimoji="1" lang="en-US" altLang="ja-JP" sz="1400" b="1" dirty="0">
                <a:latin typeface="Arial" panose="020B0604020202020204" pitchFamily="34" charset="0"/>
                <a:cs typeface="Arial" panose="020B0604020202020204" pitchFamily="34" charset="0"/>
              </a:rPr>
              <a:t>b</a:t>
            </a:r>
            <a:endParaRPr kumimoji="1" lang="ja-JP" altLang="en-US" sz="1400" b="1" dirty="0">
              <a:latin typeface="Arial" panose="020B0604020202020204" pitchFamily="34" charset="0"/>
              <a:cs typeface="Arial" panose="020B0604020202020204" pitchFamily="34" charset="0"/>
            </a:endParaRPr>
          </a:p>
        </p:txBody>
      </p:sp>
      <p:sp>
        <p:nvSpPr>
          <p:cNvPr id="133" name="テキスト ボックス 132">
            <a:extLst>
              <a:ext uri="{FF2B5EF4-FFF2-40B4-BE49-F238E27FC236}">
                <a16:creationId xmlns:a16="http://schemas.microsoft.com/office/drawing/2014/main" id="{66808AEB-5199-CEE2-BEF3-96FAABAC1EB5}"/>
              </a:ext>
            </a:extLst>
          </p:cNvPr>
          <p:cNvSpPr txBox="1"/>
          <p:nvPr/>
        </p:nvSpPr>
        <p:spPr>
          <a:xfrm>
            <a:off x="538349" y="4467950"/>
            <a:ext cx="289670" cy="307777"/>
          </a:xfrm>
          <a:prstGeom prst="rect">
            <a:avLst/>
          </a:prstGeom>
          <a:noFill/>
        </p:spPr>
        <p:txBody>
          <a:bodyPr wrap="square" rtlCol="0">
            <a:spAutoFit/>
          </a:bodyPr>
          <a:lstStyle/>
          <a:p>
            <a:pPr algn="l"/>
            <a:r>
              <a:rPr kumimoji="1" lang="en-US" altLang="ja-JP" sz="1400" b="1" dirty="0">
                <a:latin typeface="Arial" panose="020B0604020202020204" pitchFamily="34" charset="0"/>
                <a:cs typeface="Arial" panose="020B0604020202020204" pitchFamily="34" charset="0"/>
              </a:rPr>
              <a:t>c</a:t>
            </a:r>
            <a:endParaRPr kumimoji="1" lang="ja-JP" altLang="en-US" sz="1400" b="1" dirty="0">
              <a:latin typeface="Arial" panose="020B0604020202020204" pitchFamily="34" charset="0"/>
              <a:cs typeface="Arial" panose="020B0604020202020204" pitchFamily="34" charset="0"/>
            </a:endParaRPr>
          </a:p>
        </p:txBody>
      </p:sp>
      <p:sp>
        <p:nvSpPr>
          <p:cNvPr id="134" name="テキスト ボックス 133">
            <a:extLst>
              <a:ext uri="{FF2B5EF4-FFF2-40B4-BE49-F238E27FC236}">
                <a16:creationId xmlns:a16="http://schemas.microsoft.com/office/drawing/2014/main" id="{17C51B42-252F-D1A3-0F75-5C4CCDDA71D4}"/>
              </a:ext>
            </a:extLst>
          </p:cNvPr>
          <p:cNvSpPr txBox="1"/>
          <p:nvPr/>
        </p:nvSpPr>
        <p:spPr>
          <a:xfrm>
            <a:off x="538349" y="6507926"/>
            <a:ext cx="289670" cy="307777"/>
          </a:xfrm>
          <a:prstGeom prst="rect">
            <a:avLst/>
          </a:prstGeom>
          <a:noFill/>
        </p:spPr>
        <p:txBody>
          <a:bodyPr wrap="square" rtlCol="0">
            <a:spAutoFit/>
          </a:bodyPr>
          <a:lstStyle/>
          <a:p>
            <a:pPr algn="l"/>
            <a:r>
              <a:rPr kumimoji="1" lang="en-US" altLang="ja-JP" sz="1400" b="1" dirty="0">
                <a:latin typeface="Arial" panose="020B0604020202020204" pitchFamily="34" charset="0"/>
                <a:cs typeface="Arial" panose="020B0604020202020204" pitchFamily="34" charset="0"/>
              </a:rPr>
              <a:t>d</a:t>
            </a:r>
            <a:endParaRPr kumimoji="1" lang="ja-JP" altLang="en-US" sz="1400" b="1" dirty="0">
              <a:latin typeface="Arial" panose="020B0604020202020204" pitchFamily="34" charset="0"/>
              <a:cs typeface="Arial" panose="020B0604020202020204" pitchFamily="34" charset="0"/>
            </a:endParaRPr>
          </a:p>
        </p:txBody>
      </p:sp>
      <p:sp>
        <p:nvSpPr>
          <p:cNvPr id="135" name="テキスト ボックス 134">
            <a:extLst>
              <a:ext uri="{FF2B5EF4-FFF2-40B4-BE49-F238E27FC236}">
                <a16:creationId xmlns:a16="http://schemas.microsoft.com/office/drawing/2014/main" id="{5C9F7BC6-8DF1-D44A-521A-20B57A449C96}"/>
              </a:ext>
            </a:extLst>
          </p:cNvPr>
          <p:cNvSpPr txBox="1"/>
          <p:nvPr/>
        </p:nvSpPr>
        <p:spPr>
          <a:xfrm>
            <a:off x="0" y="9342"/>
            <a:ext cx="3558988"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S6</a:t>
            </a:r>
            <a:endParaRPr kumimoji="1" lang="ja-JP" altLang="en-US" sz="1600" dirty="0">
              <a:latin typeface="Arial" panose="020B0604020202020204" pitchFamily="34" charset="0"/>
              <a:cs typeface="Arial" panose="020B0604020202020204" pitchFamily="34" charset="0"/>
            </a:endParaRPr>
          </a:p>
        </p:txBody>
      </p:sp>
      <p:grpSp>
        <p:nvGrpSpPr>
          <p:cNvPr id="440" name="グループ化 439">
            <a:extLst>
              <a:ext uri="{FF2B5EF4-FFF2-40B4-BE49-F238E27FC236}">
                <a16:creationId xmlns:a16="http://schemas.microsoft.com/office/drawing/2014/main" id="{90AE1275-5277-4F1C-0110-BEF60BC437D7}"/>
              </a:ext>
            </a:extLst>
          </p:cNvPr>
          <p:cNvGrpSpPr/>
          <p:nvPr/>
        </p:nvGrpSpPr>
        <p:grpSpPr>
          <a:xfrm>
            <a:off x="721674" y="385871"/>
            <a:ext cx="5026759" cy="8257092"/>
            <a:chOff x="473266" y="369332"/>
            <a:chExt cx="5663932" cy="9303730"/>
          </a:xfrm>
        </p:grpSpPr>
        <p:grpSp>
          <p:nvGrpSpPr>
            <p:cNvPr id="303" name="グループ化 302">
              <a:extLst>
                <a:ext uri="{FF2B5EF4-FFF2-40B4-BE49-F238E27FC236}">
                  <a16:creationId xmlns:a16="http://schemas.microsoft.com/office/drawing/2014/main" id="{0EDDAB8C-A975-370F-01C4-5EA91F2A1C10}"/>
                </a:ext>
              </a:extLst>
            </p:cNvPr>
            <p:cNvGrpSpPr/>
            <p:nvPr/>
          </p:nvGrpSpPr>
          <p:grpSpPr>
            <a:xfrm>
              <a:off x="1554663" y="2982703"/>
              <a:ext cx="4489450" cy="1840275"/>
              <a:chOff x="-584601" y="-5070929"/>
              <a:chExt cx="13093370" cy="5367116"/>
            </a:xfrm>
          </p:grpSpPr>
          <p:pic>
            <p:nvPicPr>
              <p:cNvPr id="304" name="図 303">
                <a:extLst>
                  <a:ext uri="{FF2B5EF4-FFF2-40B4-BE49-F238E27FC236}">
                    <a16:creationId xmlns:a16="http://schemas.microsoft.com/office/drawing/2014/main" id="{BCC37102-BCBD-184B-8785-91C446B67319}"/>
                  </a:ext>
                </a:extLst>
              </p:cNvPr>
              <p:cNvPicPr>
                <a:picLocks noChangeAspect="1"/>
              </p:cNvPicPr>
              <p:nvPr/>
            </p:nvPicPr>
            <p:blipFill>
              <a:blip r:embed="rId2"/>
              <a:srcRect l="12241" t="58056" r="50869" b="17911"/>
              <a:stretch/>
            </p:blipFill>
            <p:spPr>
              <a:xfrm>
                <a:off x="9978867" y="-4987092"/>
                <a:ext cx="2529902" cy="2332325"/>
              </a:xfrm>
              <a:prstGeom prst="rect">
                <a:avLst/>
              </a:prstGeom>
            </p:spPr>
          </p:pic>
          <p:pic>
            <p:nvPicPr>
              <p:cNvPr id="305" name="図 304">
                <a:extLst>
                  <a:ext uri="{FF2B5EF4-FFF2-40B4-BE49-F238E27FC236}">
                    <a16:creationId xmlns:a16="http://schemas.microsoft.com/office/drawing/2014/main" id="{E5AD110C-0569-79CF-032A-03FFD7368E91}"/>
                  </a:ext>
                </a:extLst>
              </p:cNvPr>
              <p:cNvPicPr>
                <a:picLocks noChangeAspect="1"/>
              </p:cNvPicPr>
              <p:nvPr/>
            </p:nvPicPr>
            <p:blipFill>
              <a:blip r:embed="rId2"/>
              <a:srcRect l="52785" t="57754" r="11801" b="18214"/>
              <a:stretch/>
            </p:blipFill>
            <p:spPr>
              <a:xfrm>
                <a:off x="-511336" y="-2036137"/>
                <a:ext cx="2428727" cy="2332324"/>
              </a:xfrm>
              <a:prstGeom prst="rect">
                <a:avLst/>
              </a:prstGeom>
            </p:spPr>
          </p:pic>
          <p:pic>
            <p:nvPicPr>
              <p:cNvPr id="306" name="図 305">
                <a:extLst>
                  <a:ext uri="{FF2B5EF4-FFF2-40B4-BE49-F238E27FC236}">
                    <a16:creationId xmlns:a16="http://schemas.microsoft.com/office/drawing/2014/main" id="{7B668EF5-2F17-4C59-C2F3-DEC03E292F10}"/>
                  </a:ext>
                </a:extLst>
              </p:cNvPr>
              <p:cNvPicPr>
                <a:picLocks noChangeAspect="1"/>
              </p:cNvPicPr>
              <p:nvPr/>
            </p:nvPicPr>
            <p:blipFill>
              <a:blip r:embed="rId2"/>
              <a:srcRect l="11903" t="31668" r="51072" b="44299"/>
              <a:stretch/>
            </p:blipFill>
            <p:spPr>
              <a:xfrm>
                <a:off x="6422943" y="-5046477"/>
                <a:ext cx="2539168" cy="2332323"/>
              </a:xfrm>
              <a:prstGeom prst="rect">
                <a:avLst/>
              </a:prstGeom>
            </p:spPr>
          </p:pic>
          <p:pic>
            <p:nvPicPr>
              <p:cNvPr id="307" name="図 306">
                <a:extLst>
                  <a:ext uri="{FF2B5EF4-FFF2-40B4-BE49-F238E27FC236}">
                    <a16:creationId xmlns:a16="http://schemas.microsoft.com/office/drawing/2014/main" id="{70C8803B-DA22-52A2-C5BD-DED323C35EB0}"/>
                  </a:ext>
                </a:extLst>
              </p:cNvPr>
              <p:cNvPicPr>
                <a:picLocks noChangeAspect="1"/>
              </p:cNvPicPr>
              <p:nvPr/>
            </p:nvPicPr>
            <p:blipFill>
              <a:blip r:embed="rId2"/>
              <a:srcRect l="53522" t="4136" r="11339" b="70607"/>
              <a:stretch/>
            </p:blipFill>
            <p:spPr>
              <a:xfrm>
                <a:off x="2982441" y="-5046477"/>
                <a:ext cx="2409828" cy="2451090"/>
              </a:xfrm>
              <a:prstGeom prst="rect">
                <a:avLst/>
              </a:prstGeom>
            </p:spPr>
          </p:pic>
          <p:pic>
            <p:nvPicPr>
              <p:cNvPr id="308" name="図 307">
                <a:extLst>
                  <a:ext uri="{FF2B5EF4-FFF2-40B4-BE49-F238E27FC236}">
                    <a16:creationId xmlns:a16="http://schemas.microsoft.com/office/drawing/2014/main" id="{2119E8F2-77CC-77C3-7237-C86064E55D71}"/>
                  </a:ext>
                </a:extLst>
              </p:cNvPr>
              <p:cNvPicPr>
                <a:picLocks noChangeAspect="1"/>
              </p:cNvPicPr>
              <p:nvPr/>
            </p:nvPicPr>
            <p:blipFill>
              <a:blip r:embed="rId2"/>
              <a:srcRect l="12339" t="4171" r="50868" b="70851"/>
              <a:stretch/>
            </p:blipFill>
            <p:spPr>
              <a:xfrm>
                <a:off x="-584601" y="-5070929"/>
                <a:ext cx="2523221" cy="2424092"/>
              </a:xfrm>
              <a:prstGeom prst="rect">
                <a:avLst/>
              </a:prstGeom>
            </p:spPr>
          </p:pic>
          <p:pic>
            <p:nvPicPr>
              <p:cNvPr id="309" name="図 308">
                <a:extLst>
                  <a:ext uri="{FF2B5EF4-FFF2-40B4-BE49-F238E27FC236}">
                    <a16:creationId xmlns:a16="http://schemas.microsoft.com/office/drawing/2014/main" id="{39FF272C-B3ED-C548-78D5-B6A121B270C9}"/>
                  </a:ext>
                </a:extLst>
              </p:cNvPr>
              <p:cNvPicPr>
                <a:picLocks noChangeAspect="1"/>
              </p:cNvPicPr>
              <p:nvPr/>
            </p:nvPicPr>
            <p:blipFill>
              <a:blip r:embed="rId3"/>
              <a:srcRect l="12338" t="4395" r="53092" b="72049"/>
              <a:stretch/>
            </p:blipFill>
            <p:spPr>
              <a:xfrm>
                <a:off x="2936468" y="-2038542"/>
                <a:ext cx="2370870" cy="2286000"/>
              </a:xfrm>
              <a:prstGeom prst="rect">
                <a:avLst/>
              </a:prstGeom>
            </p:spPr>
          </p:pic>
        </p:grpSp>
        <p:grpSp>
          <p:nvGrpSpPr>
            <p:cNvPr id="310" name="グループ化 309">
              <a:extLst>
                <a:ext uri="{FF2B5EF4-FFF2-40B4-BE49-F238E27FC236}">
                  <a16:creationId xmlns:a16="http://schemas.microsoft.com/office/drawing/2014/main" id="{ADBE3DD8-E280-D5A8-C22D-A6314A517382}"/>
                </a:ext>
              </a:extLst>
            </p:cNvPr>
            <p:cNvGrpSpPr/>
            <p:nvPr/>
          </p:nvGrpSpPr>
          <p:grpSpPr>
            <a:xfrm>
              <a:off x="1533512" y="5271562"/>
              <a:ext cx="4569290" cy="1774264"/>
              <a:chOff x="-741549" y="-4416543"/>
              <a:chExt cx="13089812" cy="5082800"/>
            </a:xfrm>
          </p:grpSpPr>
          <p:pic>
            <p:nvPicPr>
              <p:cNvPr id="311" name="図 310">
                <a:extLst>
                  <a:ext uri="{FF2B5EF4-FFF2-40B4-BE49-F238E27FC236}">
                    <a16:creationId xmlns:a16="http://schemas.microsoft.com/office/drawing/2014/main" id="{AF3EFBEF-7571-14FB-B3C2-B79E2974CB8D}"/>
                  </a:ext>
                </a:extLst>
              </p:cNvPr>
              <p:cNvPicPr>
                <a:picLocks noChangeAspect="1"/>
              </p:cNvPicPr>
              <p:nvPr/>
            </p:nvPicPr>
            <p:blipFill>
              <a:blip r:embed="rId4"/>
              <a:srcRect l="53204" t="58003" r="11533" b="17871"/>
              <a:stretch/>
            </p:blipFill>
            <p:spPr>
              <a:xfrm>
                <a:off x="-628822" y="-1675167"/>
                <a:ext cx="2418349" cy="2341424"/>
              </a:xfrm>
              <a:prstGeom prst="rect">
                <a:avLst/>
              </a:prstGeom>
            </p:spPr>
          </p:pic>
          <p:pic>
            <p:nvPicPr>
              <p:cNvPr id="312" name="図 311">
                <a:extLst>
                  <a:ext uri="{FF2B5EF4-FFF2-40B4-BE49-F238E27FC236}">
                    <a16:creationId xmlns:a16="http://schemas.microsoft.com/office/drawing/2014/main" id="{41BC4222-0E43-BB5D-03C2-5124413FC1BB}"/>
                  </a:ext>
                </a:extLst>
              </p:cNvPr>
              <p:cNvPicPr>
                <a:picLocks noChangeAspect="1"/>
              </p:cNvPicPr>
              <p:nvPr/>
            </p:nvPicPr>
            <p:blipFill>
              <a:blip r:embed="rId4"/>
              <a:srcRect l="11776" t="57873" r="50683" b="17380"/>
              <a:stretch/>
            </p:blipFill>
            <p:spPr>
              <a:xfrm>
                <a:off x="9773684" y="-4416543"/>
                <a:ext cx="2574579" cy="2401649"/>
              </a:xfrm>
              <a:prstGeom prst="rect">
                <a:avLst/>
              </a:prstGeom>
            </p:spPr>
          </p:pic>
          <p:pic>
            <p:nvPicPr>
              <p:cNvPr id="313" name="図 312">
                <a:extLst>
                  <a:ext uri="{FF2B5EF4-FFF2-40B4-BE49-F238E27FC236}">
                    <a16:creationId xmlns:a16="http://schemas.microsoft.com/office/drawing/2014/main" id="{7B5C3970-C3BA-8755-5DF1-4CA1CBCBBBF2}"/>
                  </a:ext>
                </a:extLst>
              </p:cNvPr>
              <p:cNvPicPr>
                <a:picLocks noChangeAspect="1"/>
              </p:cNvPicPr>
              <p:nvPr/>
            </p:nvPicPr>
            <p:blipFill>
              <a:blip r:embed="rId4"/>
              <a:srcRect l="12313" t="31404" r="50629" b="44359"/>
              <a:stretch/>
            </p:blipFill>
            <p:spPr>
              <a:xfrm>
                <a:off x="6257996" y="-4378098"/>
                <a:ext cx="2541354" cy="2352112"/>
              </a:xfrm>
              <a:prstGeom prst="rect">
                <a:avLst/>
              </a:prstGeom>
            </p:spPr>
          </p:pic>
          <p:pic>
            <p:nvPicPr>
              <p:cNvPr id="314" name="図 313">
                <a:extLst>
                  <a:ext uri="{FF2B5EF4-FFF2-40B4-BE49-F238E27FC236}">
                    <a16:creationId xmlns:a16="http://schemas.microsoft.com/office/drawing/2014/main" id="{43D38729-C45E-3245-A850-306C0D2C6FD0}"/>
                  </a:ext>
                </a:extLst>
              </p:cNvPr>
              <p:cNvPicPr>
                <a:picLocks noChangeAspect="1"/>
              </p:cNvPicPr>
              <p:nvPr/>
            </p:nvPicPr>
            <p:blipFill>
              <a:blip r:embed="rId4"/>
              <a:srcRect l="53213" t="4256" r="11471" b="70527"/>
              <a:stretch/>
            </p:blipFill>
            <p:spPr>
              <a:xfrm>
                <a:off x="2853675" y="-4378098"/>
                <a:ext cx="2421900" cy="2447385"/>
              </a:xfrm>
              <a:prstGeom prst="rect">
                <a:avLst/>
              </a:prstGeom>
            </p:spPr>
          </p:pic>
          <p:pic>
            <p:nvPicPr>
              <p:cNvPr id="315" name="図 314">
                <a:extLst>
                  <a:ext uri="{FF2B5EF4-FFF2-40B4-BE49-F238E27FC236}">
                    <a16:creationId xmlns:a16="http://schemas.microsoft.com/office/drawing/2014/main" id="{F6724E5A-1634-251B-7842-C645DE91FFCE}"/>
                  </a:ext>
                </a:extLst>
              </p:cNvPr>
              <p:cNvPicPr>
                <a:picLocks noChangeAspect="1"/>
              </p:cNvPicPr>
              <p:nvPr/>
            </p:nvPicPr>
            <p:blipFill>
              <a:blip r:embed="rId4"/>
              <a:srcRect l="12177" t="4202" r="50801" b="70830"/>
              <a:stretch/>
            </p:blipFill>
            <p:spPr>
              <a:xfrm>
                <a:off x="-741549" y="-4416543"/>
                <a:ext cx="2539050" cy="2423181"/>
              </a:xfrm>
              <a:prstGeom prst="rect">
                <a:avLst/>
              </a:prstGeom>
            </p:spPr>
          </p:pic>
          <p:pic>
            <p:nvPicPr>
              <p:cNvPr id="316" name="図 315">
                <a:extLst>
                  <a:ext uri="{FF2B5EF4-FFF2-40B4-BE49-F238E27FC236}">
                    <a16:creationId xmlns:a16="http://schemas.microsoft.com/office/drawing/2014/main" id="{8B3DBAA0-F304-B1F7-2748-A8971823320A}"/>
                  </a:ext>
                </a:extLst>
              </p:cNvPr>
              <p:cNvPicPr>
                <a:picLocks noChangeAspect="1"/>
              </p:cNvPicPr>
              <p:nvPr/>
            </p:nvPicPr>
            <p:blipFill>
              <a:blip r:embed="rId5"/>
              <a:srcRect l="12405" t="4343" r="53392" b="71814"/>
              <a:stretch/>
            </p:blipFill>
            <p:spPr>
              <a:xfrm>
                <a:off x="2895689" y="-1675167"/>
                <a:ext cx="2345635" cy="2313891"/>
              </a:xfrm>
              <a:prstGeom prst="rect">
                <a:avLst/>
              </a:prstGeom>
            </p:spPr>
          </p:pic>
        </p:grpSp>
        <p:grpSp>
          <p:nvGrpSpPr>
            <p:cNvPr id="317" name="グループ化 316">
              <a:extLst>
                <a:ext uri="{FF2B5EF4-FFF2-40B4-BE49-F238E27FC236}">
                  <a16:creationId xmlns:a16="http://schemas.microsoft.com/office/drawing/2014/main" id="{FA11718E-5037-5085-7C01-706E1E25D4DC}"/>
                </a:ext>
              </a:extLst>
            </p:cNvPr>
            <p:cNvGrpSpPr/>
            <p:nvPr/>
          </p:nvGrpSpPr>
          <p:grpSpPr>
            <a:xfrm>
              <a:off x="1578827" y="7577085"/>
              <a:ext cx="4479714" cy="1924027"/>
              <a:chOff x="-263053" y="-4407865"/>
              <a:chExt cx="13001978" cy="5584319"/>
            </a:xfrm>
          </p:grpSpPr>
          <p:pic>
            <p:nvPicPr>
              <p:cNvPr id="318" name="図 317">
                <a:extLst>
                  <a:ext uri="{FF2B5EF4-FFF2-40B4-BE49-F238E27FC236}">
                    <a16:creationId xmlns:a16="http://schemas.microsoft.com/office/drawing/2014/main" id="{3F2CD858-49E2-64C2-E1CE-4EE55BFAFED0}"/>
                  </a:ext>
                </a:extLst>
              </p:cNvPr>
              <p:cNvPicPr>
                <a:picLocks noChangeAspect="1"/>
              </p:cNvPicPr>
              <p:nvPr/>
            </p:nvPicPr>
            <p:blipFill>
              <a:blip r:embed="rId6"/>
              <a:srcRect l="11491" t="58012" r="50786" b="17973"/>
              <a:stretch/>
            </p:blipFill>
            <p:spPr>
              <a:xfrm>
                <a:off x="10151842" y="-4285203"/>
                <a:ext cx="2587083" cy="2330605"/>
              </a:xfrm>
              <a:prstGeom prst="rect">
                <a:avLst/>
              </a:prstGeom>
            </p:spPr>
          </p:pic>
          <p:pic>
            <p:nvPicPr>
              <p:cNvPr id="319" name="図 318">
                <a:extLst>
                  <a:ext uri="{FF2B5EF4-FFF2-40B4-BE49-F238E27FC236}">
                    <a16:creationId xmlns:a16="http://schemas.microsoft.com/office/drawing/2014/main" id="{32B2391D-55B3-9482-860A-0264B6FE6D79}"/>
                  </a:ext>
                </a:extLst>
              </p:cNvPr>
              <p:cNvPicPr>
                <a:picLocks noChangeAspect="1"/>
              </p:cNvPicPr>
              <p:nvPr/>
            </p:nvPicPr>
            <p:blipFill>
              <a:blip r:embed="rId6"/>
              <a:srcRect l="15100" t="31689" r="50591" b="44067"/>
              <a:stretch/>
            </p:blipFill>
            <p:spPr>
              <a:xfrm>
                <a:off x="6650447" y="-4307505"/>
                <a:ext cx="2352907" cy="2352910"/>
              </a:xfrm>
              <a:prstGeom prst="rect">
                <a:avLst/>
              </a:prstGeom>
            </p:spPr>
          </p:pic>
          <p:pic>
            <p:nvPicPr>
              <p:cNvPr id="320" name="図 319">
                <a:extLst>
                  <a:ext uri="{FF2B5EF4-FFF2-40B4-BE49-F238E27FC236}">
                    <a16:creationId xmlns:a16="http://schemas.microsoft.com/office/drawing/2014/main" id="{06ABB910-989E-8F8B-6E70-BB3F522FBAE5}"/>
                  </a:ext>
                </a:extLst>
              </p:cNvPr>
              <p:cNvPicPr>
                <a:picLocks noChangeAspect="1"/>
              </p:cNvPicPr>
              <p:nvPr/>
            </p:nvPicPr>
            <p:blipFill>
              <a:blip r:embed="rId6"/>
              <a:srcRect l="14676" t="4329" r="50558" b="70835"/>
              <a:stretch/>
            </p:blipFill>
            <p:spPr>
              <a:xfrm>
                <a:off x="-263053" y="-4407865"/>
                <a:ext cx="2384309" cy="2410325"/>
              </a:xfrm>
              <a:prstGeom prst="rect">
                <a:avLst/>
              </a:prstGeom>
            </p:spPr>
          </p:pic>
          <p:pic>
            <p:nvPicPr>
              <p:cNvPr id="321" name="図 320">
                <a:extLst>
                  <a:ext uri="{FF2B5EF4-FFF2-40B4-BE49-F238E27FC236}">
                    <a16:creationId xmlns:a16="http://schemas.microsoft.com/office/drawing/2014/main" id="{DF80FA21-609B-8457-08EE-4A81E7C9C4DE}"/>
                  </a:ext>
                </a:extLst>
              </p:cNvPr>
              <p:cNvPicPr>
                <a:picLocks noChangeAspect="1"/>
              </p:cNvPicPr>
              <p:nvPr/>
            </p:nvPicPr>
            <p:blipFill>
              <a:blip r:embed="rId6"/>
              <a:srcRect l="53313" t="3942" r="11240" b="70779"/>
              <a:stretch/>
            </p:blipFill>
            <p:spPr>
              <a:xfrm>
                <a:off x="3159852" y="-4407865"/>
                <a:ext cx="2430965" cy="2453267"/>
              </a:xfrm>
              <a:prstGeom prst="rect">
                <a:avLst/>
              </a:prstGeom>
            </p:spPr>
          </p:pic>
          <p:grpSp>
            <p:nvGrpSpPr>
              <p:cNvPr id="322" name="グループ化 321">
                <a:extLst>
                  <a:ext uri="{FF2B5EF4-FFF2-40B4-BE49-F238E27FC236}">
                    <a16:creationId xmlns:a16="http://schemas.microsoft.com/office/drawing/2014/main" id="{61981A38-5E80-058F-5C9D-666DB9A81FAE}"/>
                  </a:ext>
                </a:extLst>
              </p:cNvPr>
              <p:cNvGrpSpPr/>
              <p:nvPr/>
            </p:nvGrpSpPr>
            <p:grpSpPr>
              <a:xfrm>
                <a:off x="3117458" y="-1165303"/>
                <a:ext cx="2417735" cy="2330605"/>
                <a:chOff x="7811959" y="5728514"/>
                <a:chExt cx="2417735" cy="2330605"/>
              </a:xfrm>
            </p:grpSpPr>
            <p:pic>
              <p:nvPicPr>
                <p:cNvPr id="326" name="図 325">
                  <a:extLst>
                    <a:ext uri="{FF2B5EF4-FFF2-40B4-BE49-F238E27FC236}">
                      <a16:creationId xmlns:a16="http://schemas.microsoft.com/office/drawing/2014/main" id="{FDA445A1-6BC4-D036-35AA-7221416AB1B2}"/>
                    </a:ext>
                  </a:extLst>
                </p:cNvPr>
                <p:cNvPicPr>
                  <a:picLocks noChangeAspect="1"/>
                </p:cNvPicPr>
                <p:nvPr/>
              </p:nvPicPr>
              <p:blipFill>
                <a:blip r:embed="rId7"/>
                <a:srcRect l="12195" t="4102" r="52550" b="71884"/>
                <a:stretch/>
              </p:blipFill>
              <p:spPr>
                <a:xfrm>
                  <a:off x="7811959" y="5728514"/>
                  <a:ext cx="2417735" cy="2330605"/>
                </a:xfrm>
                <a:prstGeom prst="rect">
                  <a:avLst/>
                </a:prstGeom>
              </p:spPr>
            </p:pic>
            <p:sp>
              <p:nvSpPr>
                <p:cNvPr id="327" name="正方形/長方形 326">
                  <a:extLst>
                    <a:ext uri="{FF2B5EF4-FFF2-40B4-BE49-F238E27FC236}">
                      <a16:creationId xmlns:a16="http://schemas.microsoft.com/office/drawing/2014/main" id="{3CF7F388-F9B0-CB62-5CDF-DA8E657DC858}"/>
                    </a:ext>
                  </a:extLst>
                </p:cNvPr>
                <p:cNvSpPr/>
                <p:nvPr/>
              </p:nvSpPr>
              <p:spPr>
                <a:xfrm>
                  <a:off x="8237349" y="7005234"/>
                  <a:ext cx="798163" cy="2657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3" name="グループ化 322">
                <a:extLst>
                  <a:ext uri="{FF2B5EF4-FFF2-40B4-BE49-F238E27FC236}">
                    <a16:creationId xmlns:a16="http://schemas.microsoft.com/office/drawing/2014/main" id="{0776F830-7614-E6A2-AAAC-A7B993F57A4C}"/>
                  </a:ext>
                </a:extLst>
              </p:cNvPr>
              <p:cNvGrpSpPr/>
              <p:nvPr/>
            </p:nvGrpSpPr>
            <p:grpSpPr>
              <a:xfrm>
                <a:off x="-138041" y="-1176455"/>
                <a:ext cx="2352907" cy="2352909"/>
                <a:chOff x="10976187" y="-3872424"/>
                <a:chExt cx="2352907" cy="2352909"/>
              </a:xfrm>
            </p:grpSpPr>
            <p:pic>
              <p:nvPicPr>
                <p:cNvPr id="324" name="図 323">
                  <a:extLst>
                    <a:ext uri="{FF2B5EF4-FFF2-40B4-BE49-F238E27FC236}">
                      <a16:creationId xmlns:a16="http://schemas.microsoft.com/office/drawing/2014/main" id="{59A2B49F-F974-61CB-C1A2-D1C54E793BAB}"/>
                    </a:ext>
                  </a:extLst>
                </p:cNvPr>
                <p:cNvPicPr>
                  <a:picLocks noChangeAspect="1"/>
                </p:cNvPicPr>
                <p:nvPr/>
              </p:nvPicPr>
              <p:blipFill>
                <a:blip r:embed="rId8"/>
                <a:srcRect l="53950" t="58230" r="11741" b="17525"/>
                <a:stretch/>
              </p:blipFill>
              <p:spPr>
                <a:xfrm>
                  <a:off x="10976187" y="-3872424"/>
                  <a:ext cx="2352907" cy="2352909"/>
                </a:xfrm>
                <a:prstGeom prst="rect">
                  <a:avLst/>
                </a:prstGeom>
              </p:spPr>
            </p:pic>
            <p:sp>
              <p:nvSpPr>
                <p:cNvPr id="325" name="正方形/長方形 324">
                  <a:extLst>
                    <a:ext uri="{FF2B5EF4-FFF2-40B4-BE49-F238E27FC236}">
                      <a16:creationId xmlns:a16="http://schemas.microsoft.com/office/drawing/2014/main" id="{FA829534-4500-2FA6-B306-B5859219BBF5}"/>
                    </a:ext>
                  </a:extLst>
                </p:cNvPr>
                <p:cNvSpPr/>
                <p:nvPr/>
              </p:nvSpPr>
              <p:spPr>
                <a:xfrm>
                  <a:off x="12339972" y="-2622929"/>
                  <a:ext cx="798163" cy="2657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28" name="グループ化 327">
              <a:extLst>
                <a:ext uri="{FF2B5EF4-FFF2-40B4-BE49-F238E27FC236}">
                  <a16:creationId xmlns:a16="http://schemas.microsoft.com/office/drawing/2014/main" id="{452CAF63-84A6-9674-AB93-09DF6E7EB4D8}"/>
                </a:ext>
              </a:extLst>
            </p:cNvPr>
            <p:cNvGrpSpPr/>
            <p:nvPr/>
          </p:nvGrpSpPr>
          <p:grpSpPr>
            <a:xfrm>
              <a:off x="1498601" y="630507"/>
              <a:ext cx="4637711" cy="1928309"/>
              <a:chOff x="2288590" y="-2111392"/>
              <a:chExt cx="12662299" cy="5264843"/>
            </a:xfrm>
          </p:grpSpPr>
          <p:pic>
            <p:nvPicPr>
              <p:cNvPr id="329" name="図 328">
                <a:extLst>
                  <a:ext uri="{FF2B5EF4-FFF2-40B4-BE49-F238E27FC236}">
                    <a16:creationId xmlns:a16="http://schemas.microsoft.com/office/drawing/2014/main" id="{5B0A2B08-32BC-8884-3FB4-3A161D02242C}"/>
                  </a:ext>
                </a:extLst>
              </p:cNvPr>
              <p:cNvPicPr>
                <a:picLocks noChangeAspect="1"/>
              </p:cNvPicPr>
              <p:nvPr/>
            </p:nvPicPr>
            <p:blipFill>
              <a:blip r:embed="rId9"/>
              <a:srcRect l="11627" t="4339" r="50759" b="70648"/>
              <a:stretch/>
            </p:blipFill>
            <p:spPr>
              <a:xfrm>
                <a:off x="2288590" y="-2085138"/>
                <a:ext cx="2579639" cy="2427512"/>
              </a:xfrm>
              <a:prstGeom prst="rect">
                <a:avLst/>
              </a:prstGeom>
            </p:spPr>
          </p:pic>
          <p:pic>
            <p:nvPicPr>
              <p:cNvPr id="330" name="図 329">
                <a:extLst>
                  <a:ext uri="{FF2B5EF4-FFF2-40B4-BE49-F238E27FC236}">
                    <a16:creationId xmlns:a16="http://schemas.microsoft.com/office/drawing/2014/main" id="{2C2B2F8F-1D7C-4FCB-B154-869E6A42A9A4}"/>
                  </a:ext>
                </a:extLst>
              </p:cNvPr>
              <p:cNvPicPr>
                <a:picLocks noChangeAspect="1"/>
              </p:cNvPicPr>
              <p:nvPr/>
            </p:nvPicPr>
            <p:blipFill>
              <a:blip r:embed="rId10"/>
              <a:srcRect l="12334" t="4096" r="53610" b="71995"/>
              <a:stretch/>
            </p:blipFill>
            <p:spPr>
              <a:xfrm>
                <a:off x="5678756" y="833166"/>
                <a:ext cx="2335592" cy="2320285"/>
              </a:xfrm>
              <a:prstGeom prst="rect">
                <a:avLst/>
              </a:prstGeom>
            </p:spPr>
          </p:pic>
          <p:pic>
            <p:nvPicPr>
              <p:cNvPr id="331" name="図 330">
                <a:extLst>
                  <a:ext uri="{FF2B5EF4-FFF2-40B4-BE49-F238E27FC236}">
                    <a16:creationId xmlns:a16="http://schemas.microsoft.com/office/drawing/2014/main" id="{87C18DCB-476B-0E13-17B6-5EE64721EFCF}"/>
                  </a:ext>
                </a:extLst>
              </p:cNvPr>
              <p:cNvPicPr>
                <a:picLocks noChangeAspect="1"/>
              </p:cNvPicPr>
              <p:nvPr/>
            </p:nvPicPr>
            <p:blipFill>
              <a:blip r:embed="rId9"/>
              <a:srcRect l="12075" t="31920" r="51105" b="43985"/>
              <a:stretch/>
            </p:blipFill>
            <p:spPr>
              <a:xfrm>
                <a:off x="8927805" y="-2089006"/>
                <a:ext cx="2525150" cy="2338313"/>
              </a:xfrm>
              <a:prstGeom prst="rect">
                <a:avLst/>
              </a:prstGeom>
            </p:spPr>
          </p:pic>
          <p:pic>
            <p:nvPicPr>
              <p:cNvPr id="332" name="図 331">
                <a:extLst>
                  <a:ext uri="{FF2B5EF4-FFF2-40B4-BE49-F238E27FC236}">
                    <a16:creationId xmlns:a16="http://schemas.microsoft.com/office/drawing/2014/main" id="{908E78C6-4DDF-D85A-F213-5115BD74926F}"/>
                  </a:ext>
                </a:extLst>
              </p:cNvPr>
              <p:cNvPicPr>
                <a:picLocks noChangeAspect="1"/>
              </p:cNvPicPr>
              <p:nvPr/>
            </p:nvPicPr>
            <p:blipFill>
              <a:blip r:embed="rId9"/>
              <a:srcRect l="53982" t="57603" r="11881" b="17842"/>
              <a:stretch/>
            </p:blipFill>
            <p:spPr>
              <a:xfrm>
                <a:off x="2442079" y="770366"/>
                <a:ext cx="2341024" cy="2383085"/>
              </a:xfrm>
              <a:prstGeom prst="rect">
                <a:avLst/>
              </a:prstGeom>
            </p:spPr>
          </p:pic>
          <p:pic>
            <p:nvPicPr>
              <p:cNvPr id="333" name="図 332">
                <a:extLst>
                  <a:ext uri="{FF2B5EF4-FFF2-40B4-BE49-F238E27FC236}">
                    <a16:creationId xmlns:a16="http://schemas.microsoft.com/office/drawing/2014/main" id="{49D4B2FD-1D01-1776-BF1B-BBEB17174BDA}"/>
                  </a:ext>
                </a:extLst>
              </p:cNvPr>
              <p:cNvPicPr>
                <a:picLocks noChangeAspect="1"/>
              </p:cNvPicPr>
              <p:nvPr/>
            </p:nvPicPr>
            <p:blipFill>
              <a:blip r:embed="rId9"/>
              <a:srcRect l="53020" t="3993" r="10995" b="70994"/>
              <a:stretch/>
            </p:blipFill>
            <p:spPr>
              <a:xfrm>
                <a:off x="5669968" y="-2089006"/>
                <a:ext cx="2467825" cy="2427512"/>
              </a:xfrm>
              <a:prstGeom prst="rect">
                <a:avLst/>
              </a:prstGeom>
            </p:spPr>
          </p:pic>
          <p:pic>
            <p:nvPicPr>
              <p:cNvPr id="334" name="図 333">
                <a:extLst>
                  <a:ext uri="{FF2B5EF4-FFF2-40B4-BE49-F238E27FC236}">
                    <a16:creationId xmlns:a16="http://schemas.microsoft.com/office/drawing/2014/main" id="{DDA19A0C-964F-D5B0-588C-FF54229CCD26}"/>
                  </a:ext>
                </a:extLst>
              </p:cNvPr>
              <p:cNvPicPr>
                <a:picLocks noChangeAspect="1"/>
              </p:cNvPicPr>
              <p:nvPr/>
            </p:nvPicPr>
            <p:blipFill>
              <a:blip r:embed="rId9"/>
              <a:srcRect l="12006" t="57960" r="51007" b="17485"/>
              <a:stretch/>
            </p:blipFill>
            <p:spPr>
              <a:xfrm>
                <a:off x="12414334" y="-2111392"/>
                <a:ext cx="2536555" cy="2383084"/>
              </a:xfrm>
              <a:prstGeom prst="rect">
                <a:avLst/>
              </a:prstGeom>
            </p:spPr>
          </p:pic>
        </p:grpSp>
        <p:grpSp>
          <p:nvGrpSpPr>
            <p:cNvPr id="335" name="グループ化 334">
              <a:extLst>
                <a:ext uri="{FF2B5EF4-FFF2-40B4-BE49-F238E27FC236}">
                  <a16:creationId xmlns:a16="http://schemas.microsoft.com/office/drawing/2014/main" id="{1B9944B0-C2EE-2865-A8B0-F71F7960D9BC}"/>
                </a:ext>
              </a:extLst>
            </p:cNvPr>
            <p:cNvGrpSpPr/>
            <p:nvPr/>
          </p:nvGrpSpPr>
          <p:grpSpPr>
            <a:xfrm>
              <a:off x="473266" y="369332"/>
              <a:ext cx="5495537" cy="9303730"/>
              <a:chOff x="-82138" y="491687"/>
              <a:chExt cx="6286354" cy="10642551"/>
            </a:xfrm>
          </p:grpSpPr>
          <p:grpSp>
            <p:nvGrpSpPr>
              <p:cNvPr id="336" name="グループ化 335">
                <a:extLst>
                  <a:ext uri="{FF2B5EF4-FFF2-40B4-BE49-F238E27FC236}">
                    <a16:creationId xmlns:a16="http://schemas.microsoft.com/office/drawing/2014/main" id="{031AC98A-94DE-E00D-777F-42FE8DA2A839}"/>
                  </a:ext>
                </a:extLst>
              </p:cNvPr>
              <p:cNvGrpSpPr/>
              <p:nvPr/>
            </p:nvGrpSpPr>
            <p:grpSpPr>
              <a:xfrm>
                <a:off x="2328492" y="889959"/>
                <a:ext cx="1021010" cy="1059852"/>
                <a:chOff x="1905609" y="3119786"/>
                <a:chExt cx="1154280" cy="1198192"/>
              </a:xfrm>
            </p:grpSpPr>
            <p:sp>
              <p:nvSpPr>
                <p:cNvPr id="414" name="テキスト ボックス 413">
                  <a:extLst>
                    <a:ext uri="{FF2B5EF4-FFF2-40B4-BE49-F238E27FC236}">
                      <a16:creationId xmlns:a16="http://schemas.microsoft.com/office/drawing/2014/main" id="{E3023CD4-6A00-8CD1-CCEA-1B83A2C67040}"/>
                    </a:ext>
                  </a:extLst>
                </p:cNvPr>
                <p:cNvSpPr txBox="1"/>
                <p:nvPr/>
              </p:nvSpPr>
              <p:spPr>
                <a:xfrm>
                  <a:off x="2468662" y="4059264"/>
                  <a:ext cx="591227"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FSC-H</a:t>
                  </a:r>
                  <a:endParaRPr kumimoji="1" lang="ja-JP" altLang="en-US" sz="700" dirty="0">
                    <a:latin typeface="Arial" panose="020B0604020202020204" pitchFamily="34" charset="0"/>
                    <a:cs typeface="Arial" panose="020B0604020202020204" pitchFamily="34" charset="0"/>
                  </a:endParaRPr>
                </a:p>
              </p:txBody>
            </p:sp>
            <p:sp>
              <p:nvSpPr>
                <p:cNvPr id="415" name="テキスト ボックス 414">
                  <a:extLst>
                    <a:ext uri="{FF2B5EF4-FFF2-40B4-BE49-F238E27FC236}">
                      <a16:creationId xmlns:a16="http://schemas.microsoft.com/office/drawing/2014/main" id="{E849A33B-91A5-F631-13F3-9561A1B388DD}"/>
                    </a:ext>
                  </a:extLst>
                </p:cNvPr>
                <p:cNvSpPr txBox="1"/>
                <p:nvPr/>
              </p:nvSpPr>
              <p:spPr>
                <a:xfrm rot="16200000">
                  <a:off x="1632592" y="3392803"/>
                  <a:ext cx="804748"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FSC-Width</a:t>
                  </a:r>
                  <a:endParaRPr kumimoji="1" lang="ja-JP" altLang="en-US" sz="700" dirty="0">
                    <a:latin typeface="Arial" panose="020B0604020202020204" pitchFamily="34" charset="0"/>
                    <a:cs typeface="Arial" panose="020B0604020202020204" pitchFamily="34" charset="0"/>
                  </a:endParaRPr>
                </a:p>
              </p:txBody>
            </p:sp>
          </p:grpSp>
          <p:grpSp>
            <p:nvGrpSpPr>
              <p:cNvPr id="337" name="グループ化 336">
                <a:extLst>
                  <a:ext uri="{FF2B5EF4-FFF2-40B4-BE49-F238E27FC236}">
                    <a16:creationId xmlns:a16="http://schemas.microsoft.com/office/drawing/2014/main" id="{2F5ECAF0-083F-6FFA-C78E-AE808B655071}"/>
                  </a:ext>
                </a:extLst>
              </p:cNvPr>
              <p:cNvGrpSpPr/>
              <p:nvPr/>
            </p:nvGrpSpPr>
            <p:grpSpPr>
              <a:xfrm>
                <a:off x="953595" y="1039021"/>
                <a:ext cx="1006504" cy="909733"/>
                <a:chOff x="350474" y="3287715"/>
                <a:chExt cx="1137879" cy="1028476"/>
              </a:xfrm>
            </p:grpSpPr>
            <p:sp>
              <p:nvSpPr>
                <p:cNvPr id="412" name="テキスト ボックス 411">
                  <a:extLst>
                    <a:ext uri="{FF2B5EF4-FFF2-40B4-BE49-F238E27FC236}">
                      <a16:creationId xmlns:a16="http://schemas.microsoft.com/office/drawing/2014/main" id="{6CCEF626-A59D-840F-0E68-E2CBC4ED33B5}"/>
                    </a:ext>
                  </a:extLst>
                </p:cNvPr>
                <p:cNvSpPr txBox="1"/>
                <p:nvPr/>
              </p:nvSpPr>
              <p:spPr>
                <a:xfrm>
                  <a:off x="903346" y="4057478"/>
                  <a:ext cx="585007"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FSC-A</a:t>
                  </a:r>
                  <a:endParaRPr kumimoji="1" lang="ja-JP" altLang="en-US" sz="700" dirty="0">
                    <a:latin typeface="Arial" panose="020B0604020202020204" pitchFamily="34" charset="0"/>
                    <a:cs typeface="Arial" panose="020B0604020202020204" pitchFamily="34" charset="0"/>
                  </a:endParaRPr>
                </a:p>
              </p:txBody>
            </p:sp>
            <p:sp>
              <p:nvSpPr>
                <p:cNvPr id="413" name="テキスト ボックス 412">
                  <a:extLst>
                    <a:ext uri="{FF2B5EF4-FFF2-40B4-BE49-F238E27FC236}">
                      <a16:creationId xmlns:a16="http://schemas.microsoft.com/office/drawing/2014/main" id="{2E7C8A47-86AE-9691-7BE6-FC02A5642514}"/>
                    </a:ext>
                  </a:extLst>
                </p:cNvPr>
                <p:cNvSpPr txBox="1"/>
                <p:nvPr/>
              </p:nvSpPr>
              <p:spPr>
                <a:xfrm rot="16200000">
                  <a:off x="184219" y="3453970"/>
                  <a:ext cx="591224"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grpSp>
            <p:nvGrpSpPr>
              <p:cNvPr id="338" name="グループ化 337">
                <a:extLst>
                  <a:ext uri="{FF2B5EF4-FFF2-40B4-BE49-F238E27FC236}">
                    <a16:creationId xmlns:a16="http://schemas.microsoft.com/office/drawing/2014/main" id="{5644288C-3DBC-42D8-8FD4-11D792E01AE5}"/>
                  </a:ext>
                </a:extLst>
              </p:cNvPr>
              <p:cNvGrpSpPr/>
              <p:nvPr/>
            </p:nvGrpSpPr>
            <p:grpSpPr>
              <a:xfrm>
                <a:off x="3726950" y="984890"/>
                <a:ext cx="1032341" cy="948038"/>
                <a:chOff x="3462666" y="3226544"/>
                <a:chExt cx="1167089" cy="1071782"/>
              </a:xfrm>
            </p:grpSpPr>
            <p:sp>
              <p:nvSpPr>
                <p:cNvPr id="410" name="テキスト ボックス 409">
                  <a:extLst>
                    <a:ext uri="{FF2B5EF4-FFF2-40B4-BE49-F238E27FC236}">
                      <a16:creationId xmlns:a16="http://schemas.microsoft.com/office/drawing/2014/main" id="{AF778C5F-E09A-6EB8-672E-9B852DA4D9D8}"/>
                    </a:ext>
                  </a:extLst>
                </p:cNvPr>
                <p:cNvSpPr txBox="1"/>
                <p:nvPr/>
              </p:nvSpPr>
              <p:spPr>
                <a:xfrm>
                  <a:off x="4005360" y="4039612"/>
                  <a:ext cx="624395"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DAPI-A</a:t>
                  </a:r>
                  <a:endParaRPr kumimoji="1" lang="ja-JP" altLang="en-US" sz="700" dirty="0">
                    <a:latin typeface="Arial" panose="020B0604020202020204" pitchFamily="34" charset="0"/>
                    <a:cs typeface="Arial" panose="020B0604020202020204" pitchFamily="34" charset="0"/>
                  </a:endParaRPr>
                </a:p>
              </p:txBody>
            </p:sp>
            <p:sp>
              <p:nvSpPr>
                <p:cNvPr id="411" name="テキスト ボックス 410">
                  <a:extLst>
                    <a:ext uri="{FF2B5EF4-FFF2-40B4-BE49-F238E27FC236}">
                      <a16:creationId xmlns:a16="http://schemas.microsoft.com/office/drawing/2014/main" id="{4FAD78F9-DF5A-AFE7-F119-5211B536AB3A}"/>
                    </a:ext>
                  </a:extLst>
                </p:cNvPr>
                <p:cNvSpPr txBox="1"/>
                <p:nvPr/>
              </p:nvSpPr>
              <p:spPr>
                <a:xfrm rot="16200000">
                  <a:off x="3296410" y="3392800"/>
                  <a:ext cx="591225"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grpSp>
            <p:nvGrpSpPr>
              <p:cNvPr id="339" name="グループ化 338">
                <a:extLst>
                  <a:ext uri="{FF2B5EF4-FFF2-40B4-BE49-F238E27FC236}">
                    <a16:creationId xmlns:a16="http://schemas.microsoft.com/office/drawing/2014/main" id="{F97B1643-5CE8-8AD4-65EA-133DB88140D9}"/>
                  </a:ext>
                </a:extLst>
              </p:cNvPr>
              <p:cNvGrpSpPr/>
              <p:nvPr/>
            </p:nvGrpSpPr>
            <p:grpSpPr>
              <a:xfrm>
                <a:off x="4937848" y="977290"/>
                <a:ext cx="1266368" cy="949367"/>
                <a:chOff x="4819866" y="9505050"/>
                <a:chExt cx="1266368" cy="949367"/>
              </a:xfrm>
            </p:grpSpPr>
            <p:cxnSp>
              <p:nvCxnSpPr>
                <p:cNvPr id="407" name="直線矢印コネクタ 406">
                  <a:extLst>
                    <a:ext uri="{FF2B5EF4-FFF2-40B4-BE49-F238E27FC236}">
                      <a16:creationId xmlns:a16="http://schemas.microsoft.com/office/drawing/2014/main" id="{80A97D8A-F928-13E7-F49B-E20BC7A6EF7A}"/>
                    </a:ext>
                  </a:extLst>
                </p:cNvPr>
                <p:cNvCxnSpPr>
                  <a:cxnSpLocks/>
                </p:cNvCxnSpPr>
                <p:nvPr/>
              </p:nvCxnSpPr>
              <p:spPr>
                <a:xfrm>
                  <a:off x="4819866" y="980038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408" name="テキスト ボックス 407">
                  <a:extLst>
                    <a:ext uri="{FF2B5EF4-FFF2-40B4-BE49-F238E27FC236}">
                      <a16:creationId xmlns:a16="http://schemas.microsoft.com/office/drawing/2014/main" id="{AB25FADC-DE89-2549-19F1-A2225D4F647B}"/>
                    </a:ext>
                  </a:extLst>
                </p:cNvPr>
                <p:cNvSpPr txBox="1"/>
                <p:nvPr/>
              </p:nvSpPr>
              <p:spPr>
                <a:xfrm>
                  <a:off x="5544933" y="10225574"/>
                  <a:ext cx="541301"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FITC-A</a:t>
                  </a:r>
                  <a:endParaRPr kumimoji="1" lang="ja-JP" altLang="en-US" sz="700" dirty="0">
                    <a:latin typeface="Arial" panose="020B0604020202020204" pitchFamily="34" charset="0"/>
                    <a:cs typeface="Arial" panose="020B0604020202020204" pitchFamily="34" charset="0"/>
                  </a:endParaRPr>
                </a:p>
              </p:txBody>
            </p:sp>
            <p:sp>
              <p:nvSpPr>
                <p:cNvPr id="409" name="テキスト ボックス 408">
                  <a:extLst>
                    <a:ext uri="{FF2B5EF4-FFF2-40B4-BE49-F238E27FC236}">
                      <a16:creationId xmlns:a16="http://schemas.microsoft.com/office/drawing/2014/main" id="{72EEAF15-581F-0021-1134-D419E14C8814}"/>
                    </a:ext>
                  </a:extLst>
                </p:cNvPr>
                <p:cNvSpPr txBox="1"/>
                <p:nvPr/>
              </p:nvSpPr>
              <p:spPr>
                <a:xfrm rot="16200000">
                  <a:off x="4877416" y="9652111"/>
                  <a:ext cx="522965"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cxnSp>
            <p:nvCxnSpPr>
              <p:cNvPr id="340" name="直線矢印コネクタ 339">
                <a:extLst>
                  <a:ext uri="{FF2B5EF4-FFF2-40B4-BE49-F238E27FC236}">
                    <a16:creationId xmlns:a16="http://schemas.microsoft.com/office/drawing/2014/main" id="{C8DD7A1A-82C5-D826-E4FC-5D0829967251}"/>
                  </a:ext>
                </a:extLst>
              </p:cNvPr>
              <p:cNvCxnSpPr>
                <a:cxnSpLocks/>
              </p:cNvCxnSpPr>
              <p:nvPr/>
            </p:nvCxnSpPr>
            <p:spPr>
              <a:xfrm>
                <a:off x="3531247" y="127262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341" name="直線矢印コネクタ 340">
                <a:extLst>
                  <a:ext uri="{FF2B5EF4-FFF2-40B4-BE49-F238E27FC236}">
                    <a16:creationId xmlns:a16="http://schemas.microsoft.com/office/drawing/2014/main" id="{426820F8-B403-4CCB-5F39-34543581AB83}"/>
                  </a:ext>
                </a:extLst>
              </p:cNvPr>
              <p:cNvCxnSpPr>
                <a:cxnSpLocks/>
              </p:cNvCxnSpPr>
              <p:nvPr/>
            </p:nvCxnSpPr>
            <p:spPr>
              <a:xfrm>
                <a:off x="2151455" y="127262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342" name="テキスト ボックス 341">
                <a:extLst>
                  <a:ext uri="{FF2B5EF4-FFF2-40B4-BE49-F238E27FC236}">
                    <a16:creationId xmlns:a16="http://schemas.microsoft.com/office/drawing/2014/main" id="{8AFE6BEF-795F-7662-F807-EA068C5F67D5}"/>
                  </a:ext>
                </a:extLst>
              </p:cNvPr>
              <p:cNvSpPr txBox="1"/>
              <p:nvPr/>
            </p:nvSpPr>
            <p:spPr>
              <a:xfrm>
                <a:off x="2723795" y="2947731"/>
                <a:ext cx="642508" cy="257851"/>
              </a:xfrm>
              <a:prstGeom prst="rect">
                <a:avLst/>
              </a:prstGeom>
              <a:noFill/>
            </p:spPr>
            <p:txBody>
              <a:bodyPr wrap="square" rtlCol="0">
                <a:spAutoFit/>
              </a:bodyPr>
              <a:lstStyle/>
              <a:p>
                <a:pPr algn="ctr"/>
                <a:r>
                  <a:rPr kumimoji="1" lang="en-US" altLang="ja-JP" sz="700" dirty="0">
                    <a:latin typeface="Arial" panose="020B0604020202020204" pitchFamily="34" charset="0"/>
                    <a:cs typeface="Arial" panose="020B0604020202020204" pitchFamily="34" charset="0"/>
                  </a:rPr>
                  <a:t>FITC-A</a:t>
                </a:r>
                <a:endParaRPr kumimoji="1" lang="ja-JP" altLang="en-US" sz="700" dirty="0">
                  <a:latin typeface="Arial" panose="020B0604020202020204" pitchFamily="34" charset="0"/>
                  <a:cs typeface="Arial" panose="020B0604020202020204" pitchFamily="34" charset="0"/>
                </a:endParaRPr>
              </a:p>
            </p:txBody>
          </p:sp>
          <p:sp>
            <p:nvSpPr>
              <p:cNvPr id="343" name="テキスト ボックス 342">
                <a:extLst>
                  <a:ext uri="{FF2B5EF4-FFF2-40B4-BE49-F238E27FC236}">
                    <a16:creationId xmlns:a16="http://schemas.microsoft.com/office/drawing/2014/main" id="{FE8E6228-7241-8BE1-1C23-25CA78DDDC45}"/>
                  </a:ext>
                </a:extLst>
              </p:cNvPr>
              <p:cNvSpPr txBox="1"/>
              <p:nvPr/>
            </p:nvSpPr>
            <p:spPr>
              <a:xfrm rot="16200000">
                <a:off x="2136508" y="2358216"/>
                <a:ext cx="612814"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 Gated</a:t>
                </a:r>
                <a:endParaRPr kumimoji="1" lang="ja-JP" altLang="en-US" sz="700" dirty="0">
                  <a:latin typeface="Arial" panose="020B0604020202020204" pitchFamily="34" charset="0"/>
                  <a:cs typeface="Arial" panose="020B0604020202020204" pitchFamily="34" charset="0"/>
                </a:endParaRPr>
              </a:p>
            </p:txBody>
          </p:sp>
          <p:sp>
            <p:nvSpPr>
              <p:cNvPr id="344" name="テキスト ボックス 343">
                <a:extLst>
                  <a:ext uri="{FF2B5EF4-FFF2-40B4-BE49-F238E27FC236}">
                    <a16:creationId xmlns:a16="http://schemas.microsoft.com/office/drawing/2014/main" id="{4C9DC1ED-F7AD-0180-74EB-413EC5A9F240}"/>
                  </a:ext>
                </a:extLst>
              </p:cNvPr>
              <p:cNvSpPr txBox="1"/>
              <p:nvPr/>
            </p:nvSpPr>
            <p:spPr>
              <a:xfrm>
                <a:off x="1279827" y="2947731"/>
                <a:ext cx="887476" cy="257851"/>
              </a:xfrm>
              <a:prstGeom prst="rect">
                <a:avLst/>
              </a:prstGeom>
              <a:noFill/>
            </p:spPr>
            <p:txBody>
              <a:bodyPr wrap="square" rtlCol="0">
                <a:spAutoFit/>
              </a:bodyPr>
              <a:lstStyle/>
              <a:p>
                <a:pPr algn="ctr"/>
                <a:r>
                  <a:rPr kumimoji="1" lang="en-US" altLang="ja-JP" sz="700" dirty="0">
                    <a:latin typeface="Arial" panose="020B0604020202020204" pitchFamily="34" charset="0"/>
                    <a:cs typeface="Arial" panose="020B0604020202020204" pitchFamily="34" charset="0"/>
                  </a:rPr>
                  <a:t>HLA-ABC-A</a:t>
                </a:r>
                <a:endParaRPr kumimoji="1" lang="ja-JP" altLang="en-US" sz="700" dirty="0">
                  <a:latin typeface="Arial" panose="020B0604020202020204" pitchFamily="34" charset="0"/>
                  <a:cs typeface="Arial" panose="020B0604020202020204" pitchFamily="34" charset="0"/>
                </a:endParaRPr>
              </a:p>
            </p:txBody>
          </p:sp>
          <p:sp>
            <p:nvSpPr>
              <p:cNvPr id="345" name="テキスト ボックス 344">
                <a:extLst>
                  <a:ext uri="{FF2B5EF4-FFF2-40B4-BE49-F238E27FC236}">
                    <a16:creationId xmlns:a16="http://schemas.microsoft.com/office/drawing/2014/main" id="{6C29EBA6-AAFD-CEE5-B301-7C7641034379}"/>
                  </a:ext>
                </a:extLst>
              </p:cNvPr>
              <p:cNvSpPr txBox="1"/>
              <p:nvPr/>
            </p:nvSpPr>
            <p:spPr>
              <a:xfrm rot="16200000">
                <a:off x="762678" y="2358216"/>
                <a:ext cx="612814"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 Gated</a:t>
                </a:r>
                <a:endParaRPr kumimoji="1" lang="ja-JP" altLang="en-US" sz="700" dirty="0">
                  <a:latin typeface="Arial" panose="020B0604020202020204" pitchFamily="34" charset="0"/>
                  <a:cs typeface="Arial" panose="020B0604020202020204" pitchFamily="34" charset="0"/>
                </a:endParaRPr>
              </a:p>
            </p:txBody>
          </p:sp>
          <p:sp>
            <p:nvSpPr>
              <p:cNvPr id="346" name="テキスト ボックス 345">
                <a:extLst>
                  <a:ext uri="{FF2B5EF4-FFF2-40B4-BE49-F238E27FC236}">
                    <a16:creationId xmlns:a16="http://schemas.microsoft.com/office/drawing/2014/main" id="{D7E62B0F-4CAF-3062-F01C-55EAE44C794C}"/>
                  </a:ext>
                </a:extLst>
              </p:cNvPr>
              <p:cNvSpPr txBox="1"/>
              <p:nvPr/>
            </p:nvSpPr>
            <p:spPr>
              <a:xfrm>
                <a:off x="-82138" y="491687"/>
                <a:ext cx="834690" cy="316860"/>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HT1080</a:t>
                </a:r>
                <a:endParaRPr kumimoji="1" lang="ja-JP" altLang="en-US" sz="1200" dirty="0">
                  <a:latin typeface="Arial" panose="020B0604020202020204" pitchFamily="34" charset="0"/>
                  <a:cs typeface="Arial" panose="020B0604020202020204" pitchFamily="34" charset="0"/>
                </a:endParaRPr>
              </a:p>
            </p:txBody>
          </p:sp>
          <p:sp>
            <p:nvSpPr>
              <p:cNvPr id="347" name="テキスト ボックス 346">
                <a:extLst>
                  <a:ext uri="{FF2B5EF4-FFF2-40B4-BE49-F238E27FC236}">
                    <a16:creationId xmlns:a16="http://schemas.microsoft.com/office/drawing/2014/main" id="{55C17AC4-DCBE-5D59-E987-E30297F73A64}"/>
                  </a:ext>
                </a:extLst>
              </p:cNvPr>
              <p:cNvSpPr txBox="1"/>
              <p:nvPr/>
            </p:nvSpPr>
            <p:spPr>
              <a:xfrm>
                <a:off x="-82138" y="3132046"/>
                <a:ext cx="1041896" cy="316860"/>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CHO MAC</a:t>
                </a:r>
                <a:endParaRPr kumimoji="1" lang="ja-JP" altLang="en-US" sz="1200" dirty="0">
                  <a:latin typeface="Arial" panose="020B0604020202020204" pitchFamily="34" charset="0"/>
                  <a:cs typeface="Arial" panose="020B0604020202020204" pitchFamily="34" charset="0"/>
                </a:endParaRPr>
              </a:p>
            </p:txBody>
          </p:sp>
          <p:grpSp>
            <p:nvGrpSpPr>
              <p:cNvPr id="348" name="グループ化 347">
                <a:extLst>
                  <a:ext uri="{FF2B5EF4-FFF2-40B4-BE49-F238E27FC236}">
                    <a16:creationId xmlns:a16="http://schemas.microsoft.com/office/drawing/2014/main" id="{AF87D130-32DA-809F-0A27-CB7BAC66DFF6}"/>
                  </a:ext>
                </a:extLst>
              </p:cNvPr>
              <p:cNvGrpSpPr/>
              <p:nvPr/>
            </p:nvGrpSpPr>
            <p:grpSpPr>
              <a:xfrm>
                <a:off x="2328492" y="3584782"/>
                <a:ext cx="1021010" cy="1059853"/>
                <a:chOff x="1905609" y="3119785"/>
                <a:chExt cx="1154280" cy="1198193"/>
              </a:xfrm>
            </p:grpSpPr>
            <p:sp>
              <p:nvSpPr>
                <p:cNvPr id="405" name="テキスト ボックス 404">
                  <a:extLst>
                    <a:ext uri="{FF2B5EF4-FFF2-40B4-BE49-F238E27FC236}">
                      <a16:creationId xmlns:a16="http://schemas.microsoft.com/office/drawing/2014/main" id="{603CEF60-C342-8AFE-B86F-D1947890E4AE}"/>
                    </a:ext>
                  </a:extLst>
                </p:cNvPr>
                <p:cNvSpPr txBox="1"/>
                <p:nvPr/>
              </p:nvSpPr>
              <p:spPr>
                <a:xfrm>
                  <a:off x="2468662" y="4059264"/>
                  <a:ext cx="591227"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FSC-H</a:t>
                  </a:r>
                  <a:endParaRPr kumimoji="1" lang="ja-JP" altLang="en-US" sz="700" dirty="0">
                    <a:latin typeface="Arial" panose="020B0604020202020204" pitchFamily="34" charset="0"/>
                    <a:cs typeface="Arial" panose="020B0604020202020204" pitchFamily="34" charset="0"/>
                  </a:endParaRPr>
                </a:p>
              </p:txBody>
            </p:sp>
            <p:sp>
              <p:nvSpPr>
                <p:cNvPr id="406" name="テキスト ボックス 405">
                  <a:extLst>
                    <a:ext uri="{FF2B5EF4-FFF2-40B4-BE49-F238E27FC236}">
                      <a16:creationId xmlns:a16="http://schemas.microsoft.com/office/drawing/2014/main" id="{ED4F8FB3-9860-FC38-C7F4-4EB082412E33}"/>
                    </a:ext>
                  </a:extLst>
                </p:cNvPr>
                <p:cNvSpPr txBox="1"/>
                <p:nvPr/>
              </p:nvSpPr>
              <p:spPr>
                <a:xfrm rot="16200000">
                  <a:off x="1632592" y="3392802"/>
                  <a:ext cx="804748"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FSC-Width</a:t>
                  </a:r>
                  <a:endParaRPr kumimoji="1" lang="ja-JP" altLang="en-US" sz="700" dirty="0">
                    <a:latin typeface="Arial" panose="020B0604020202020204" pitchFamily="34" charset="0"/>
                    <a:cs typeface="Arial" panose="020B0604020202020204" pitchFamily="34" charset="0"/>
                  </a:endParaRPr>
                </a:p>
              </p:txBody>
            </p:sp>
          </p:grpSp>
          <p:grpSp>
            <p:nvGrpSpPr>
              <p:cNvPr id="349" name="グループ化 348">
                <a:extLst>
                  <a:ext uri="{FF2B5EF4-FFF2-40B4-BE49-F238E27FC236}">
                    <a16:creationId xmlns:a16="http://schemas.microsoft.com/office/drawing/2014/main" id="{353B9E41-8841-BBAC-A15B-3707A3519181}"/>
                  </a:ext>
                </a:extLst>
              </p:cNvPr>
              <p:cNvGrpSpPr/>
              <p:nvPr/>
            </p:nvGrpSpPr>
            <p:grpSpPr>
              <a:xfrm>
                <a:off x="953595" y="3733844"/>
                <a:ext cx="1006504" cy="909733"/>
                <a:chOff x="350474" y="3287715"/>
                <a:chExt cx="1137879" cy="1028476"/>
              </a:xfrm>
            </p:grpSpPr>
            <p:sp>
              <p:nvSpPr>
                <p:cNvPr id="403" name="テキスト ボックス 402">
                  <a:extLst>
                    <a:ext uri="{FF2B5EF4-FFF2-40B4-BE49-F238E27FC236}">
                      <a16:creationId xmlns:a16="http://schemas.microsoft.com/office/drawing/2014/main" id="{6C000BE3-E73A-660A-F44E-F8ED78DA22B0}"/>
                    </a:ext>
                  </a:extLst>
                </p:cNvPr>
                <p:cNvSpPr txBox="1"/>
                <p:nvPr/>
              </p:nvSpPr>
              <p:spPr>
                <a:xfrm>
                  <a:off x="903346" y="4057478"/>
                  <a:ext cx="585007"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FSC-A</a:t>
                  </a:r>
                  <a:endParaRPr kumimoji="1" lang="ja-JP" altLang="en-US" sz="700" dirty="0">
                    <a:latin typeface="Arial" panose="020B0604020202020204" pitchFamily="34" charset="0"/>
                    <a:cs typeface="Arial" panose="020B0604020202020204" pitchFamily="34" charset="0"/>
                  </a:endParaRPr>
                </a:p>
              </p:txBody>
            </p:sp>
            <p:sp>
              <p:nvSpPr>
                <p:cNvPr id="404" name="テキスト ボックス 403">
                  <a:extLst>
                    <a:ext uri="{FF2B5EF4-FFF2-40B4-BE49-F238E27FC236}">
                      <a16:creationId xmlns:a16="http://schemas.microsoft.com/office/drawing/2014/main" id="{D6290E5B-C0AB-39D4-D236-E3ECC2B2EB94}"/>
                    </a:ext>
                  </a:extLst>
                </p:cNvPr>
                <p:cNvSpPr txBox="1"/>
                <p:nvPr/>
              </p:nvSpPr>
              <p:spPr>
                <a:xfrm rot="16200000">
                  <a:off x="184219" y="3453970"/>
                  <a:ext cx="591224"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grpSp>
            <p:nvGrpSpPr>
              <p:cNvPr id="350" name="グループ化 349">
                <a:extLst>
                  <a:ext uri="{FF2B5EF4-FFF2-40B4-BE49-F238E27FC236}">
                    <a16:creationId xmlns:a16="http://schemas.microsoft.com/office/drawing/2014/main" id="{DF8FB462-8DD6-5036-1F6F-2933B878469E}"/>
                  </a:ext>
                </a:extLst>
              </p:cNvPr>
              <p:cNvGrpSpPr/>
              <p:nvPr/>
            </p:nvGrpSpPr>
            <p:grpSpPr>
              <a:xfrm>
                <a:off x="3726950" y="3679712"/>
                <a:ext cx="1032341" cy="948038"/>
                <a:chOff x="3462666" y="3226543"/>
                <a:chExt cx="1167089" cy="1071782"/>
              </a:xfrm>
            </p:grpSpPr>
            <p:sp>
              <p:nvSpPr>
                <p:cNvPr id="401" name="テキスト ボックス 400">
                  <a:extLst>
                    <a:ext uri="{FF2B5EF4-FFF2-40B4-BE49-F238E27FC236}">
                      <a16:creationId xmlns:a16="http://schemas.microsoft.com/office/drawing/2014/main" id="{ADB61912-F25C-FC61-BF28-F22E149EA0F4}"/>
                    </a:ext>
                  </a:extLst>
                </p:cNvPr>
                <p:cNvSpPr txBox="1"/>
                <p:nvPr/>
              </p:nvSpPr>
              <p:spPr>
                <a:xfrm>
                  <a:off x="4005360" y="4039612"/>
                  <a:ext cx="624395"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DAPI-A</a:t>
                  </a:r>
                  <a:endParaRPr kumimoji="1" lang="ja-JP" altLang="en-US" sz="700" dirty="0">
                    <a:latin typeface="Arial" panose="020B0604020202020204" pitchFamily="34" charset="0"/>
                    <a:cs typeface="Arial" panose="020B0604020202020204" pitchFamily="34" charset="0"/>
                  </a:endParaRPr>
                </a:p>
              </p:txBody>
            </p:sp>
            <p:sp>
              <p:nvSpPr>
                <p:cNvPr id="402" name="テキスト ボックス 401">
                  <a:extLst>
                    <a:ext uri="{FF2B5EF4-FFF2-40B4-BE49-F238E27FC236}">
                      <a16:creationId xmlns:a16="http://schemas.microsoft.com/office/drawing/2014/main" id="{7D5E9604-4BC7-9C7C-74F2-B770CEE327AA}"/>
                    </a:ext>
                  </a:extLst>
                </p:cNvPr>
                <p:cNvSpPr txBox="1"/>
                <p:nvPr/>
              </p:nvSpPr>
              <p:spPr>
                <a:xfrm rot="16200000">
                  <a:off x="3296410" y="3392799"/>
                  <a:ext cx="591225"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grpSp>
            <p:nvGrpSpPr>
              <p:cNvPr id="351" name="グループ化 350">
                <a:extLst>
                  <a:ext uri="{FF2B5EF4-FFF2-40B4-BE49-F238E27FC236}">
                    <a16:creationId xmlns:a16="http://schemas.microsoft.com/office/drawing/2014/main" id="{E83E5BFA-764D-49A7-A41E-265D6530143E}"/>
                  </a:ext>
                </a:extLst>
              </p:cNvPr>
              <p:cNvGrpSpPr/>
              <p:nvPr/>
            </p:nvGrpSpPr>
            <p:grpSpPr>
              <a:xfrm>
                <a:off x="4937848" y="3672112"/>
                <a:ext cx="1266368" cy="949368"/>
                <a:chOff x="4819866" y="9505049"/>
                <a:chExt cx="1266368" cy="949368"/>
              </a:xfrm>
            </p:grpSpPr>
            <p:cxnSp>
              <p:nvCxnSpPr>
                <p:cNvPr id="398" name="直線矢印コネクタ 397">
                  <a:extLst>
                    <a:ext uri="{FF2B5EF4-FFF2-40B4-BE49-F238E27FC236}">
                      <a16:creationId xmlns:a16="http://schemas.microsoft.com/office/drawing/2014/main" id="{F1525CBB-D83E-BA4F-E963-884400AD7F23}"/>
                    </a:ext>
                  </a:extLst>
                </p:cNvPr>
                <p:cNvCxnSpPr>
                  <a:cxnSpLocks/>
                </p:cNvCxnSpPr>
                <p:nvPr/>
              </p:nvCxnSpPr>
              <p:spPr>
                <a:xfrm>
                  <a:off x="4819866" y="980038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399" name="テキスト ボックス 398">
                  <a:extLst>
                    <a:ext uri="{FF2B5EF4-FFF2-40B4-BE49-F238E27FC236}">
                      <a16:creationId xmlns:a16="http://schemas.microsoft.com/office/drawing/2014/main" id="{5F405A33-4272-DE36-5B66-0655F2D9FF3C}"/>
                    </a:ext>
                  </a:extLst>
                </p:cNvPr>
                <p:cNvSpPr txBox="1"/>
                <p:nvPr/>
              </p:nvSpPr>
              <p:spPr>
                <a:xfrm>
                  <a:off x="5544933" y="10225574"/>
                  <a:ext cx="541301"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FITC-A</a:t>
                  </a:r>
                  <a:endParaRPr kumimoji="1" lang="ja-JP" altLang="en-US" sz="700" dirty="0">
                    <a:latin typeface="Arial" panose="020B0604020202020204" pitchFamily="34" charset="0"/>
                    <a:cs typeface="Arial" panose="020B0604020202020204" pitchFamily="34" charset="0"/>
                  </a:endParaRPr>
                </a:p>
              </p:txBody>
            </p:sp>
            <p:sp>
              <p:nvSpPr>
                <p:cNvPr id="400" name="テキスト ボックス 399">
                  <a:extLst>
                    <a:ext uri="{FF2B5EF4-FFF2-40B4-BE49-F238E27FC236}">
                      <a16:creationId xmlns:a16="http://schemas.microsoft.com/office/drawing/2014/main" id="{06389A9F-B0B9-D303-EA63-2F00972C40DE}"/>
                    </a:ext>
                  </a:extLst>
                </p:cNvPr>
                <p:cNvSpPr txBox="1"/>
                <p:nvPr/>
              </p:nvSpPr>
              <p:spPr>
                <a:xfrm rot="16200000">
                  <a:off x="4877416" y="9652110"/>
                  <a:ext cx="522965"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sp>
            <p:nvSpPr>
              <p:cNvPr id="352" name="テキスト ボックス 351">
                <a:extLst>
                  <a:ext uri="{FF2B5EF4-FFF2-40B4-BE49-F238E27FC236}">
                    <a16:creationId xmlns:a16="http://schemas.microsoft.com/office/drawing/2014/main" id="{852BB4AB-448C-EA38-8E15-8E87C184206D}"/>
                  </a:ext>
                </a:extLst>
              </p:cNvPr>
              <p:cNvSpPr txBox="1"/>
              <p:nvPr/>
            </p:nvSpPr>
            <p:spPr>
              <a:xfrm>
                <a:off x="2723795" y="5586885"/>
                <a:ext cx="642508" cy="257851"/>
              </a:xfrm>
              <a:prstGeom prst="rect">
                <a:avLst/>
              </a:prstGeom>
              <a:noFill/>
            </p:spPr>
            <p:txBody>
              <a:bodyPr wrap="square" rtlCol="0">
                <a:spAutoFit/>
              </a:bodyPr>
              <a:lstStyle/>
              <a:p>
                <a:pPr algn="ctr"/>
                <a:r>
                  <a:rPr kumimoji="1" lang="en-US" altLang="ja-JP" sz="700" dirty="0">
                    <a:latin typeface="Arial" panose="020B0604020202020204" pitchFamily="34" charset="0"/>
                    <a:cs typeface="Arial" panose="020B0604020202020204" pitchFamily="34" charset="0"/>
                  </a:rPr>
                  <a:t>FITC-A</a:t>
                </a:r>
                <a:endParaRPr kumimoji="1" lang="ja-JP" altLang="en-US" sz="700" dirty="0">
                  <a:latin typeface="Arial" panose="020B0604020202020204" pitchFamily="34" charset="0"/>
                  <a:cs typeface="Arial" panose="020B0604020202020204" pitchFamily="34" charset="0"/>
                </a:endParaRPr>
              </a:p>
            </p:txBody>
          </p:sp>
          <p:sp>
            <p:nvSpPr>
              <p:cNvPr id="353" name="テキスト ボックス 352">
                <a:extLst>
                  <a:ext uri="{FF2B5EF4-FFF2-40B4-BE49-F238E27FC236}">
                    <a16:creationId xmlns:a16="http://schemas.microsoft.com/office/drawing/2014/main" id="{63958D5E-256B-91CB-2F1F-4ED0BF291616}"/>
                  </a:ext>
                </a:extLst>
              </p:cNvPr>
              <p:cNvSpPr txBox="1"/>
              <p:nvPr/>
            </p:nvSpPr>
            <p:spPr>
              <a:xfrm rot="16200000">
                <a:off x="2136508" y="4997369"/>
                <a:ext cx="612814"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 Gated</a:t>
                </a:r>
                <a:endParaRPr kumimoji="1" lang="ja-JP" altLang="en-US" sz="700" dirty="0">
                  <a:latin typeface="Arial" panose="020B0604020202020204" pitchFamily="34" charset="0"/>
                  <a:cs typeface="Arial" panose="020B0604020202020204" pitchFamily="34" charset="0"/>
                </a:endParaRPr>
              </a:p>
            </p:txBody>
          </p:sp>
          <p:sp>
            <p:nvSpPr>
              <p:cNvPr id="354" name="テキスト ボックス 353">
                <a:extLst>
                  <a:ext uri="{FF2B5EF4-FFF2-40B4-BE49-F238E27FC236}">
                    <a16:creationId xmlns:a16="http://schemas.microsoft.com/office/drawing/2014/main" id="{43F31D11-D85A-3835-E519-64A220C2C1E1}"/>
                  </a:ext>
                </a:extLst>
              </p:cNvPr>
              <p:cNvSpPr txBox="1"/>
              <p:nvPr/>
            </p:nvSpPr>
            <p:spPr>
              <a:xfrm>
                <a:off x="1254950" y="5586885"/>
                <a:ext cx="887476" cy="257851"/>
              </a:xfrm>
              <a:prstGeom prst="rect">
                <a:avLst/>
              </a:prstGeom>
              <a:noFill/>
            </p:spPr>
            <p:txBody>
              <a:bodyPr wrap="square" rtlCol="0">
                <a:spAutoFit/>
              </a:bodyPr>
              <a:lstStyle/>
              <a:p>
                <a:pPr algn="ctr"/>
                <a:r>
                  <a:rPr kumimoji="1" lang="en-US" altLang="ja-JP" sz="700" dirty="0">
                    <a:latin typeface="Arial" panose="020B0604020202020204" pitchFamily="34" charset="0"/>
                    <a:cs typeface="Arial" panose="020B0604020202020204" pitchFamily="34" charset="0"/>
                  </a:rPr>
                  <a:t>HLA-ABC-A</a:t>
                </a:r>
                <a:endParaRPr kumimoji="1" lang="ja-JP" altLang="en-US" sz="700" dirty="0">
                  <a:latin typeface="Arial" panose="020B0604020202020204" pitchFamily="34" charset="0"/>
                  <a:cs typeface="Arial" panose="020B0604020202020204" pitchFamily="34" charset="0"/>
                </a:endParaRPr>
              </a:p>
            </p:txBody>
          </p:sp>
          <p:sp>
            <p:nvSpPr>
              <p:cNvPr id="355" name="テキスト ボックス 354">
                <a:extLst>
                  <a:ext uri="{FF2B5EF4-FFF2-40B4-BE49-F238E27FC236}">
                    <a16:creationId xmlns:a16="http://schemas.microsoft.com/office/drawing/2014/main" id="{97B6DDF8-7F17-4AE1-64D2-2AFCBAA90737}"/>
                  </a:ext>
                </a:extLst>
              </p:cNvPr>
              <p:cNvSpPr txBox="1"/>
              <p:nvPr/>
            </p:nvSpPr>
            <p:spPr>
              <a:xfrm rot="16200000">
                <a:off x="762678" y="4997369"/>
                <a:ext cx="612814"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 Gated</a:t>
                </a:r>
                <a:endParaRPr kumimoji="1" lang="ja-JP" altLang="en-US" sz="700" dirty="0">
                  <a:latin typeface="Arial" panose="020B0604020202020204" pitchFamily="34" charset="0"/>
                  <a:cs typeface="Arial" panose="020B0604020202020204" pitchFamily="34" charset="0"/>
                </a:endParaRPr>
              </a:p>
            </p:txBody>
          </p:sp>
          <p:cxnSp>
            <p:nvCxnSpPr>
              <p:cNvPr id="356" name="直線矢印コネクタ 355">
                <a:extLst>
                  <a:ext uri="{FF2B5EF4-FFF2-40B4-BE49-F238E27FC236}">
                    <a16:creationId xmlns:a16="http://schemas.microsoft.com/office/drawing/2014/main" id="{576AA568-3573-0D40-3D94-B70D6C3F9196}"/>
                  </a:ext>
                </a:extLst>
              </p:cNvPr>
              <p:cNvCxnSpPr>
                <a:cxnSpLocks/>
              </p:cNvCxnSpPr>
              <p:nvPr/>
            </p:nvCxnSpPr>
            <p:spPr>
              <a:xfrm>
                <a:off x="2151455" y="3956024"/>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357" name="直線矢印コネクタ 356">
                <a:extLst>
                  <a:ext uri="{FF2B5EF4-FFF2-40B4-BE49-F238E27FC236}">
                    <a16:creationId xmlns:a16="http://schemas.microsoft.com/office/drawing/2014/main" id="{AFD8893A-8D71-7C7B-9AF1-13A11EEFB245}"/>
                  </a:ext>
                </a:extLst>
              </p:cNvPr>
              <p:cNvCxnSpPr>
                <a:cxnSpLocks/>
              </p:cNvCxnSpPr>
              <p:nvPr/>
            </p:nvCxnSpPr>
            <p:spPr>
              <a:xfrm>
                <a:off x="3531247" y="3932591"/>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grpSp>
            <p:nvGrpSpPr>
              <p:cNvPr id="358" name="グループ化 357">
                <a:extLst>
                  <a:ext uri="{FF2B5EF4-FFF2-40B4-BE49-F238E27FC236}">
                    <a16:creationId xmlns:a16="http://schemas.microsoft.com/office/drawing/2014/main" id="{2134BBC4-594A-74FA-C08D-DCC783084E96}"/>
                  </a:ext>
                </a:extLst>
              </p:cNvPr>
              <p:cNvGrpSpPr/>
              <p:nvPr/>
            </p:nvGrpSpPr>
            <p:grpSpPr>
              <a:xfrm>
                <a:off x="2328492" y="6169785"/>
                <a:ext cx="1021010" cy="1059852"/>
                <a:chOff x="1905609" y="3119786"/>
                <a:chExt cx="1154280" cy="1198192"/>
              </a:xfrm>
            </p:grpSpPr>
            <p:sp>
              <p:nvSpPr>
                <p:cNvPr id="396" name="テキスト ボックス 395">
                  <a:extLst>
                    <a:ext uri="{FF2B5EF4-FFF2-40B4-BE49-F238E27FC236}">
                      <a16:creationId xmlns:a16="http://schemas.microsoft.com/office/drawing/2014/main" id="{3D651546-E2C1-AA62-5B52-83AB9CD5B20A}"/>
                    </a:ext>
                  </a:extLst>
                </p:cNvPr>
                <p:cNvSpPr txBox="1"/>
                <p:nvPr/>
              </p:nvSpPr>
              <p:spPr>
                <a:xfrm>
                  <a:off x="2468662" y="4059264"/>
                  <a:ext cx="591227"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FSC-H</a:t>
                  </a:r>
                  <a:endParaRPr kumimoji="1" lang="ja-JP" altLang="en-US" sz="700" dirty="0">
                    <a:latin typeface="Arial" panose="020B0604020202020204" pitchFamily="34" charset="0"/>
                    <a:cs typeface="Arial" panose="020B0604020202020204" pitchFamily="34" charset="0"/>
                  </a:endParaRPr>
                </a:p>
              </p:txBody>
            </p:sp>
            <p:sp>
              <p:nvSpPr>
                <p:cNvPr id="397" name="テキスト ボックス 396">
                  <a:extLst>
                    <a:ext uri="{FF2B5EF4-FFF2-40B4-BE49-F238E27FC236}">
                      <a16:creationId xmlns:a16="http://schemas.microsoft.com/office/drawing/2014/main" id="{35B8AA6E-5C02-C184-7A5D-17668F72CD66}"/>
                    </a:ext>
                  </a:extLst>
                </p:cNvPr>
                <p:cNvSpPr txBox="1"/>
                <p:nvPr/>
              </p:nvSpPr>
              <p:spPr>
                <a:xfrm rot="16200000">
                  <a:off x="1632592" y="3392803"/>
                  <a:ext cx="804748"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FSC-Width</a:t>
                  </a:r>
                  <a:endParaRPr kumimoji="1" lang="ja-JP" altLang="en-US" sz="700" dirty="0">
                    <a:latin typeface="Arial" panose="020B0604020202020204" pitchFamily="34" charset="0"/>
                    <a:cs typeface="Arial" panose="020B0604020202020204" pitchFamily="34" charset="0"/>
                  </a:endParaRPr>
                </a:p>
              </p:txBody>
            </p:sp>
          </p:grpSp>
          <p:grpSp>
            <p:nvGrpSpPr>
              <p:cNvPr id="359" name="グループ化 358">
                <a:extLst>
                  <a:ext uri="{FF2B5EF4-FFF2-40B4-BE49-F238E27FC236}">
                    <a16:creationId xmlns:a16="http://schemas.microsoft.com/office/drawing/2014/main" id="{5B22BECE-E2EC-C185-A87B-73B3C3789B8C}"/>
                  </a:ext>
                </a:extLst>
              </p:cNvPr>
              <p:cNvGrpSpPr/>
              <p:nvPr/>
            </p:nvGrpSpPr>
            <p:grpSpPr>
              <a:xfrm>
                <a:off x="953595" y="6318848"/>
                <a:ext cx="1006504" cy="909730"/>
                <a:chOff x="350474" y="3287717"/>
                <a:chExt cx="1137879" cy="1028473"/>
              </a:xfrm>
            </p:grpSpPr>
            <p:sp>
              <p:nvSpPr>
                <p:cNvPr id="394" name="テキスト ボックス 393">
                  <a:extLst>
                    <a:ext uri="{FF2B5EF4-FFF2-40B4-BE49-F238E27FC236}">
                      <a16:creationId xmlns:a16="http://schemas.microsoft.com/office/drawing/2014/main" id="{7AC4F300-E4DE-EDEE-6272-F269E6961481}"/>
                    </a:ext>
                  </a:extLst>
                </p:cNvPr>
                <p:cNvSpPr txBox="1"/>
                <p:nvPr/>
              </p:nvSpPr>
              <p:spPr>
                <a:xfrm>
                  <a:off x="903346" y="4057477"/>
                  <a:ext cx="585007"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FSC-A</a:t>
                  </a:r>
                  <a:endParaRPr kumimoji="1" lang="ja-JP" altLang="en-US" sz="700" dirty="0">
                    <a:latin typeface="Arial" panose="020B0604020202020204" pitchFamily="34" charset="0"/>
                    <a:cs typeface="Arial" panose="020B0604020202020204" pitchFamily="34" charset="0"/>
                  </a:endParaRPr>
                </a:p>
              </p:txBody>
            </p:sp>
            <p:sp>
              <p:nvSpPr>
                <p:cNvPr id="395" name="テキスト ボックス 394">
                  <a:extLst>
                    <a:ext uri="{FF2B5EF4-FFF2-40B4-BE49-F238E27FC236}">
                      <a16:creationId xmlns:a16="http://schemas.microsoft.com/office/drawing/2014/main" id="{310D1C31-722B-CFC5-2055-0B7F26FD41C9}"/>
                    </a:ext>
                  </a:extLst>
                </p:cNvPr>
                <p:cNvSpPr txBox="1"/>
                <p:nvPr/>
              </p:nvSpPr>
              <p:spPr>
                <a:xfrm rot="16200000">
                  <a:off x="184219" y="3453972"/>
                  <a:ext cx="591224"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grpSp>
            <p:nvGrpSpPr>
              <p:cNvPr id="360" name="グループ化 359">
                <a:extLst>
                  <a:ext uri="{FF2B5EF4-FFF2-40B4-BE49-F238E27FC236}">
                    <a16:creationId xmlns:a16="http://schemas.microsoft.com/office/drawing/2014/main" id="{3E5AA93B-47CE-C630-2F7F-6FEBD323EAAE}"/>
                  </a:ext>
                </a:extLst>
              </p:cNvPr>
              <p:cNvGrpSpPr/>
              <p:nvPr/>
            </p:nvGrpSpPr>
            <p:grpSpPr>
              <a:xfrm>
                <a:off x="3726950" y="6264715"/>
                <a:ext cx="1032341" cy="948038"/>
                <a:chOff x="3462666" y="3226543"/>
                <a:chExt cx="1167089" cy="1071782"/>
              </a:xfrm>
            </p:grpSpPr>
            <p:sp>
              <p:nvSpPr>
                <p:cNvPr id="392" name="テキスト ボックス 391">
                  <a:extLst>
                    <a:ext uri="{FF2B5EF4-FFF2-40B4-BE49-F238E27FC236}">
                      <a16:creationId xmlns:a16="http://schemas.microsoft.com/office/drawing/2014/main" id="{DA615A6E-B141-8BEB-E4FE-6A66440A23DE}"/>
                    </a:ext>
                  </a:extLst>
                </p:cNvPr>
                <p:cNvSpPr txBox="1"/>
                <p:nvPr/>
              </p:nvSpPr>
              <p:spPr>
                <a:xfrm>
                  <a:off x="4005360" y="4039612"/>
                  <a:ext cx="624395"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DAPI-A</a:t>
                  </a:r>
                  <a:endParaRPr kumimoji="1" lang="ja-JP" altLang="en-US" sz="700" dirty="0">
                    <a:latin typeface="Arial" panose="020B0604020202020204" pitchFamily="34" charset="0"/>
                    <a:cs typeface="Arial" panose="020B0604020202020204" pitchFamily="34" charset="0"/>
                  </a:endParaRPr>
                </a:p>
              </p:txBody>
            </p:sp>
            <p:sp>
              <p:nvSpPr>
                <p:cNvPr id="393" name="テキスト ボックス 392">
                  <a:extLst>
                    <a:ext uri="{FF2B5EF4-FFF2-40B4-BE49-F238E27FC236}">
                      <a16:creationId xmlns:a16="http://schemas.microsoft.com/office/drawing/2014/main" id="{39D063EE-BD23-D98C-3437-6B2004D4F7DC}"/>
                    </a:ext>
                  </a:extLst>
                </p:cNvPr>
                <p:cNvSpPr txBox="1"/>
                <p:nvPr/>
              </p:nvSpPr>
              <p:spPr>
                <a:xfrm rot="16200000">
                  <a:off x="3296410" y="3392799"/>
                  <a:ext cx="591225"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grpSp>
            <p:nvGrpSpPr>
              <p:cNvPr id="361" name="グループ化 360">
                <a:extLst>
                  <a:ext uri="{FF2B5EF4-FFF2-40B4-BE49-F238E27FC236}">
                    <a16:creationId xmlns:a16="http://schemas.microsoft.com/office/drawing/2014/main" id="{ED1DFB65-7799-B5B8-9088-27E5E4F1DF2B}"/>
                  </a:ext>
                </a:extLst>
              </p:cNvPr>
              <p:cNvGrpSpPr/>
              <p:nvPr/>
            </p:nvGrpSpPr>
            <p:grpSpPr>
              <a:xfrm>
                <a:off x="4937848" y="6257115"/>
                <a:ext cx="1266368" cy="949368"/>
                <a:chOff x="4819866" y="9505049"/>
                <a:chExt cx="1266368" cy="949368"/>
              </a:xfrm>
            </p:grpSpPr>
            <p:cxnSp>
              <p:nvCxnSpPr>
                <p:cNvPr id="389" name="直線矢印コネクタ 388">
                  <a:extLst>
                    <a:ext uri="{FF2B5EF4-FFF2-40B4-BE49-F238E27FC236}">
                      <a16:creationId xmlns:a16="http://schemas.microsoft.com/office/drawing/2014/main" id="{FC849B0E-D912-80BD-FBCC-6D0EFF664683}"/>
                    </a:ext>
                  </a:extLst>
                </p:cNvPr>
                <p:cNvCxnSpPr>
                  <a:cxnSpLocks/>
                </p:cNvCxnSpPr>
                <p:nvPr/>
              </p:nvCxnSpPr>
              <p:spPr>
                <a:xfrm>
                  <a:off x="4819866" y="980038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390" name="テキスト ボックス 389">
                  <a:extLst>
                    <a:ext uri="{FF2B5EF4-FFF2-40B4-BE49-F238E27FC236}">
                      <a16:creationId xmlns:a16="http://schemas.microsoft.com/office/drawing/2014/main" id="{16B20233-35EA-1278-9894-3980DE23D132}"/>
                    </a:ext>
                  </a:extLst>
                </p:cNvPr>
                <p:cNvSpPr txBox="1"/>
                <p:nvPr/>
              </p:nvSpPr>
              <p:spPr>
                <a:xfrm>
                  <a:off x="5544933" y="10225574"/>
                  <a:ext cx="541301"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FITC-A</a:t>
                  </a:r>
                  <a:endParaRPr kumimoji="1" lang="ja-JP" altLang="en-US" sz="700" dirty="0">
                    <a:latin typeface="Arial" panose="020B0604020202020204" pitchFamily="34" charset="0"/>
                    <a:cs typeface="Arial" panose="020B0604020202020204" pitchFamily="34" charset="0"/>
                  </a:endParaRPr>
                </a:p>
              </p:txBody>
            </p:sp>
            <p:sp>
              <p:nvSpPr>
                <p:cNvPr id="391" name="テキスト ボックス 390">
                  <a:extLst>
                    <a:ext uri="{FF2B5EF4-FFF2-40B4-BE49-F238E27FC236}">
                      <a16:creationId xmlns:a16="http://schemas.microsoft.com/office/drawing/2014/main" id="{4A7E1EAD-AF9D-0654-0B18-5D04BC269812}"/>
                    </a:ext>
                  </a:extLst>
                </p:cNvPr>
                <p:cNvSpPr txBox="1"/>
                <p:nvPr/>
              </p:nvSpPr>
              <p:spPr>
                <a:xfrm rot="16200000">
                  <a:off x="4877416" y="9652110"/>
                  <a:ext cx="522965"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cxnSp>
            <p:nvCxnSpPr>
              <p:cNvPr id="362" name="直線矢印コネクタ 361">
                <a:extLst>
                  <a:ext uri="{FF2B5EF4-FFF2-40B4-BE49-F238E27FC236}">
                    <a16:creationId xmlns:a16="http://schemas.microsoft.com/office/drawing/2014/main" id="{61249DFF-2319-B9AD-C5E7-B121709EF596}"/>
                  </a:ext>
                </a:extLst>
              </p:cNvPr>
              <p:cNvCxnSpPr>
                <a:cxnSpLocks/>
              </p:cNvCxnSpPr>
              <p:nvPr/>
            </p:nvCxnSpPr>
            <p:spPr>
              <a:xfrm>
                <a:off x="2151455" y="6541027"/>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363" name="直線矢印コネクタ 362">
                <a:extLst>
                  <a:ext uri="{FF2B5EF4-FFF2-40B4-BE49-F238E27FC236}">
                    <a16:creationId xmlns:a16="http://schemas.microsoft.com/office/drawing/2014/main" id="{1509BEAB-FE0C-51D3-8E44-2AE55A6B100F}"/>
                  </a:ext>
                </a:extLst>
              </p:cNvPr>
              <p:cNvCxnSpPr>
                <a:cxnSpLocks/>
              </p:cNvCxnSpPr>
              <p:nvPr/>
            </p:nvCxnSpPr>
            <p:spPr>
              <a:xfrm>
                <a:off x="3531247" y="6517594"/>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364" name="テキスト ボックス 363">
                <a:extLst>
                  <a:ext uri="{FF2B5EF4-FFF2-40B4-BE49-F238E27FC236}">
                    <a16:creationId xmlns:a16="http://schemas.microsoft.com/office/drawing/2014/main" id="{98EF02DA-CCDE-943A-A5FD-13BA3BDFB8D9}"/>
                  </a:ext>
                </a:extLst>
              </p:cNvPr>
              <p:cNvSpPr txBox="1"/>
              <p:nvPr/>
            </p:nvSpPr>
            <p:spPr>
              <a:xfrm>
                <a:off x="2723795" y="8118889"/>
                <a:ext cx="642508" cy="257851"/>
              </a:xfrm>
              <a:prstGeom prst="rect">
                <a:avLst/>
              </a:prstGeom>
              <a:noFill/>
            </p:spPr>
            <p:txBody>
              <a:bodyPr wrap="square" rtlCol="0">
                <a:spAutoFit/>
              </a:bodyPr>
              <a:lstStyle/>
              <a:p>
                <a:pPr algn="ctr"/>
                <a:r>
                  <a:rPr kumimoji="1" lang="en-US" altLang="ja-JP" sz="700" dirty="0">
                    <a:latin typeface="Arial" panose="020B0604020202020204" pitchFamily="34" charset="0"/>
                    <a:cs typeface="Arial" panose="020B0604020202020204" pitchFamily="34" charset="0"/>
                  </a:rPr>
                  <a:t>FITC-A</a:t>
                </a:r>
                <a:endParaRPr kumimoji="1" lang="ja-JP" altLang="en-US" sz="700" dirty="0">
                  <a:latin typeface="Arial" panose="020B0604020202020204" pitchFamily="34" charset="0"/>
                  <a:cs typeface="Arial" panose="020B0604020202020204" pitchFamily="34" charset="0"/>
                </a:endParaRPr>
              </a:p>
            </p:txBody>
          </p:sp>
          <p:sp>
            <p:nvSpPr>
              <p:cNvPr id="365" name="テキスト ボックス 364">
                <a:extLst>
                  <a:ext uri="{FF2B5EF4-FFF2-40B4-BE49-F238E27FC236}">
                    <a16:creationId xmlns:a16="http://schemas.microsoft.com/office/drawing/2014/main" id="{5A998599-1D3E-A0F1-6A8B-3DA9E53F2B2A}"/>
                  </a:ext>
                </a:extLst>
              </p:cNvPr>
              <p:cNvSpPr txBox="1"/>
              <p:nvPr/>
            </p:nvSpPr>
            <p:spPr>
              <a:xfrm rot="16200000">
                <a:off x="2136508" y="7529373"/>
                <a:ext cx="612814"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 Gated</a:t>
                </a:r>
                <a:endParaRPr kumimoji="1" lang="ja-JP" altLang="en-US" sz="700" dirty="0">
                  <a:latin typeface="Arial" panose="020B0604020202020204" pitchFamily="34" charset="0"/>
                  <a:cs typeface="Arial" panose="020B0604020202020204" pitchFamily="34" charset="0"/>
                </a:endParaRPr>
              </a:p>
            </p:txBody>
          </p:sp>
          <p:sp>
            <p:nvSpPr>
              <p:cNvPr id="366" name="テキスト ボックス 365">
                <a:extLst>
                  <a:ext uri="{FF2B5EF4-FFF2-40B4-BE49-F238E27FC236}">
                    <a16:creationId xmlns:a16="http://schemas.microsoft.com/office/drawing/2014/main" id="{01CD6502-1022-A941-0237-D95A312ABE51}"/>
                  </a:ext>
                </a:extLst>
              </p:cNvPr>
              <p:cNvSpPr txBox="1"/>
              <p:nvPr/>
            </p:nvSpPr>
            <p:spPr>
              <a:xfrm>
                <a:off x="1234745" y="8118889"/>
                <a:ext cx="887476" cy="257851"/>
              </a:xfrm>
              <a:prstGeom prst="rect">
                <a:avLst/>
              </a:prstGeom>
              <a:noFill/>
            </p:spPr>
            <p:txBody>
              <a:bodyPr wrap="square" rtlCol="0">
                <a:spAutoFit/>
              </a:bodyPr>
              <a:lstStyle/>
              <a:p>
                <a:pPr algn="ctr"/>
                <a:r>
                  <a:rPr kumimoji="1" lang="en-US" altLang="ja-JP" sz="700" dirty="0">
                    <a:latin typeface="Arial" panose="020B0604020202020204" pitchFamily="34" charset="0"/>
                    <a:cs typeface="Arial" panose="020B0604020202020204" pitchFamily="34" charset="0"/>
                  </a:rPr>
                  <a:t>HLA-ABC-A</a:t>
                </a:r>
                <a:endParaRPr kumimoji="1" lang="ja-JP" altLang="en-US" sz="700" dirty="0">
                  <a:latin typeface="Arial" panose="020B0604020202020204" pitchFamily="34" charset="0"/>
                  <a:cs typeface="Arial" panose="020B0604020202020204" pitchFamily="34" charset="0"/>
                </a:endParaRPr>
              </a:p>
            </p:txBody>
          </p:sp>
          <p:sp>
            <p:nvSpPr>
              <p:cNvPr id="367" name="テキスト ボックス 366">
                <a:extLst>
                  <a:ext uri="{FF2B5EF4-FFF2-40B4-BE49-F238E27FC236}">
                    <a16:creationId xmlns:a16="http://schemas.microsoft.com/office/drawing/2014/main" id="{5DF45773-465A-310D-5654-4F5C49EB6461}"/>
                  </a:ext>
                </a:extLst>
              </p:cNvPr>
              <p:cNvSpPr txBox="1"/>
              <p:nvPr/>
            </p:nvSpPr>
            <p:spPr>
              <a:xfrm rot="16200000">
                <a:off x="762678" y="7529373"/>
                <a:ext cx="612814"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 Gated</a:t>
                </a:r>
                <a:endParaRPr kumimoji="1" lang="ja-JP" altLang="en-US" sz="700" dirty="0">
                  <a:latin typeface="Arial" panose="020B0604020202020204" pitchFamily="34" charset="0"/>
                  <a:cs typeface="Arial" panose="020B0604020202020204" pitchFamily="34" charset="0"/>
                </a:endParaRPr>
              </a:p>
            </p:txBody>
          </p:sp>
          <p:sp>
            <p:nvSpPr>
              <p:cNvPr id="368" name="テキスト ボックス 367">
                <a:extLst>
                  <a:ext uri="{FF2B5EF4-FFF2-40B4-BE49-F238E27FC236}">
                    <a16:creationId xmlns:a16="http://schemas.microsoft.com/office/drawing/2014/main" id="{F5CC68D2-B867-566C-9321-5A48B1F7F3FF}"/>
                  </a:ext>
                </a:extLst>
              </p:cNvPr>
              <p:cNvSpPr txBox="1"/>
              <p:nvPr/>
            </p:nvSpPr>
            <p:spPr>
              <a:xfrm>
                <a:off x="-82138" y="5778722"/>
                <a:ext cx="2326851" cy="357024"/>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CHO </a:t>
                </a:r>
                <a:r>
                  <a:rPr kumimoji="1" lang="en-US" altLang="ja-JP" sz="1200" dirty="0" err="1">
                    <a:latin typeface="Arial" panose="020B0604020202020204" pitchFamily="34" charset="0"/>
                    <a:cs typeface="Arial" panose="020B0604020202020204" pitchFamily="34" charset="0"/>
                  </a:rPr>
                  <a:t>HLAcl</a:t>
                </a:r>
                <a:r>
                  <a:rPr kumimoji="1" lang="en-US" altLang="ja-JP" sz="1200" dirty="0">
                    <a:latin typeface="Arial" panose="020B0604020202020204" pitchFamily="34" charset="0"/>
                    <a:cs typeface="Arial" panose="020B0604020202020204" pitchFamily="34" charset="0"/>
                  </a:rPr>
                  <a:t>-MAC #18-1</a:t>
                </a:r>
                <a:endParaRPr kumimoji="1" lang="ja-JP" altLang="en-US" sz="1200" dirty="0">
                  <a:latin typeface="Arial" panose="020B0604020202020204" pitchFamily="34" charset="0"/>
                  <a:cs typeface="Arial" panose="020B0604020202020204" pitchFamily="34" charset="0"/>
                </a:endParaRPr>
              </a:p>
            </p:txBody>
          </p:sp>
          <p:grpSp>
            <p:nvGrpSpPr>
              <p:cNvPr id="369" name="グループ化 368">
                <a:extLst>
                  <a:ext uri="{FF2B5EF4-FFF2-40B4-BE49-F238E27FC236}">
                    <a16:creationId xmlns:a16="http://schemas.microsoft.com/office/drawing/2014/main" id="{3C51ECA4-BF6A-CF9D-4CF8-526CEE1F5169}"/>
                  </a:ext>
                </a:extLst>
              </p:cNvPr>
              <p:cNvGrpSpPr/>
              <p:nvPr/>
            </p:nvGrpSpPr>
            <p:grpSpPr>
              <a:xfrm>
                <a:off x="2328492" y="8818615"/>
                <a:ext cx="1021010" cy="1059852"/>
                <a:chOff x="1905609" y="3119786"/>
                <a:chExt cx="1154280" cy="1198192"/>
              </a:xfrm>
            </p:grpSpPr>
            <p:sp>
              <p:nvSpPr>
                <p:cNvPr id="387" name="テキスト ボックス 386">
                  <a:extLst>
                    <a:ext uri="{FF2B5EF4-FFF2-40B4-BE49-F238E27FC236}">
                      <a16:creationId xmlns:a16="http://schemas.microsoft.com/office/drawing/2014/main" id="{ABB07FFD-2CE7-8009-37B2-E1517C93B664}"/>
                    </a:ext>
                  </a:extLst>
                </p:cNvPr>
                <p:cNvSpPr txBox="1"/>
                <p:nvPr/>
              </p:nvSpPr>
              <p:spPr>
                <a:xfrm>
                  <a:off x="2468662" y="4059264"/>
                  <a:ext cx="591227"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FSC-H</a:t>
                  </a:r>
                  <a:endParaRPr kumimoji="1" lang="ja-JP" altLang="en-US" sz="700" dirty="0">
                    <a:latin typeface="Arial" panose="020B0604020202020204" pitchFamily="34" charset="0"/>
                    <a:cs typeface="Arial" panose="020B0604020202020204" pitchFamily="34" charset="0"/>
                  </a:endParaRPr>
                </a:p>
              </p:txBody>
            </p:sp>
            <p:sp>
              <p:nvSpPr>
                <p:cNvPr id="388" name="テキスト ボックス 387">
                  <a:extLst>
                    <a:ext uri="{FF2B5EF4-FFF2-40B4-BE49-F238E27FC236}">
                      <a16:creationId xmlns:a16="http://schemas.microsoft.com/office/drawing/2014/main" id="{16AFFF0D-EE1D-F168-958D-59F52D9A50F9}"/>
                    </a:ext>
                  </a:extLst>
                </p:cNvPr>
                <p:cNvSpPr txBox="1"/>
                <p:nvPr/>
              </p:nvSpPr>
              <p:spPr>
                <a:xfrm rot="16200000">
                  <a:off x="1632592" y="3392803"/>
                  <a:ext cx="804748"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FSC-Width</a:t>
                  </a:r>
                  <a:endParaRPr kumimoji="1" lang="ja-JP" altLang="en-US" sz="700" dirty="0">
                    <a:latin typeface="Arial" panose="020B0604020202020204" pitchFamily="34" charset="0"/>
                    <a:cs typeface="Arial" panose="020B0604020202020204" pitchFamily="34" charset="0"/>
                  </a:endParaRPr>
                </a:p>
              </p:txBody>
            </p:sp>
          </p:grpSp>
          <p:grpSp>
            <p:nvGrpSpPr>
              <p:cNvPr id="370" name="グループ化 369">
                <a:extLst>
                  <a:ext uri="{FF2B5EF4-FFF2-40B4-BE49-F238E27FC236}">
                    <a16:creationId xmlns:a16="http://schemas.microsoft.com/office/drawing/2014/main" id="{4EE9BD48-B2D9-776E-22A5-4134662D121A}"/>
                  </a:ext>
                </a:extLst>
              </p:cNvPr>
              <p:cNvGrpSpPr/>
              <p:nvPr/>
            </p:nvGrpSpPr>
            <p:grpSpPr>
              <a:xfrm>
                <a:off x="953595" y="8967678"/>
                <a:ext cx="1006504" cy="909730"/>
                <a:chOff x="350474" y="3287717"/>
                <a:chExt cx="1137879" cy="1028473"/>
              </a:xfrm>
            </p:grpSpPr>
            <p:sp>
              <p:nvSpPr>
                <p:cNvPr id="385" name="テキスト ボックス 384">
                  <a:extLst>
                    <a:ext uri="{FF2B5EF4-FFF2-40B4-BE49-F238E27FC236}">
                      <a16:creationId xmlns:a16="http://schemas.microsoft.com/office/drawing/2014/main" id="{70665138-609F-8472-CB8E-286FEECA7ED4}"/>
                    </a:ext>
                  </a:extLst>
                </p:cNvPr>
                <p:cNvSpPr txBox="1"/>
                <p:nvPr/>
              </p:nvSpPr>
              <p:spPr>
                <a:xfrm>
                  <a:off x="903346" y="4057477"/>
                  <a:ext cx="585007"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FSC-A</a:t>
                  </a:r>
                  <a:endParaRPr kumimoji="1" lang="ja-JP" altLang="en-US" sz="700" dirty="0">
                    <a:latin typeface="Arial" panose="020B0604020202020204" pitchFamily="34" charset="0"/>
                    <a:cs typeface="Arial" panose="020B0604020202020204" pitchFamily="34" charset="0"/>
                  </a:endParaRPr>
                </a:p>
              </p:txBody>
            </p:sp>
            <p:sp>
              <p:nvSpPr>
                <p:cNvPr id="386" name="テキスト ボックス 385">
                  <a:extLst>
                    <a:ext uri="{FF2B5EF4-FFF2-40B4-BE49-F238E27FC236}">
                      <a16:creationId xmlns:a16="http://schemas.microsoft.com/office/drawing/2014/main" id="{E1D15367-F89F-34EB-27C9-D1EAC9FB3354}"/>
                    </a:ext>
                  </a:extLst>
                </p:cNvPr>
                <p:cNvSpPr txBox="1"/>
                <p:nvPr/>
              </p:nvSpPr>
              <p:spPr>
                <a:xfrm rot="16200000">
                  <a:off x="184219" y="3453972"/>
                  <a:ext cx="591224"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grpSp>
            <p:nvGrpSpPr>
              <p:cNvPr id="371" name="グループ化 370">
                <a:extLst>
                  <a:ext uri="{FF2B5EF4-FFF2-40B4-BE49-F238E27FC236}">
                    <a16:creationId xmlns:a16="http://schemas.microsoft.com/office/drawing/2014/main" id="{0D6496C5-A526-4C52-27D0-081ADF9414B4}"/>
                  </a:ext>
                </a:extLst>
              </p:cNvPr>
              <p:cNvGrpSpPr/>
              <p:nvPr/>
            </p:nvGrpSpPr>
            <p:grpSpPr>
              <a:xfrm>
                <a:off x="3726950" y="8913546"/>
                <a:ext cx="1032341" cy="948038"/>
                <a:chOff x="3462666" y="3226544"/>
                <a:chExt cx="1167089" cy="1071782"/>
              </a:xfrm>
            </p:grpSpPr>
            <p:sp>
              <p:nvSpPr>
                <p:cNvPr id="383" name="テキスト ボックス 382">
                  <a:extLst>
                    <a:ext uri="{FF2B5EF4-FFF2-40B4-BE49-F238E27FC236}">
                      <a16:creationId xmlns:a16="http://schemas.microsoft.com/office/drawing/2014/main" id="{8AED7DD4-CE36-4373-EF4B-2EB00A0C9000}"/>
                    </a:ext>
                  </a:extLst>
                </p:cNvPr>
                <p:cNvSpPr txBox="1"/>
                <p:nvPr/>
              </p:nvSpPr>
              <p:spPr>
                <a:xfrm>
                  <a:off x="4005360" y="4039612"/>
                  <a:ext cx="624395" cy="258714"/>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DAPI-A</a:t>
                  </a:r>
                  <a:endParaRPr kumimoji="1" lang="ja-JP" altLang="en-US" sz="700" dirty="0">
                    <a:latin typeface="Arial" panose="020B0604020202020204" pitchFamily="34" charset="0"/>
                    <a:cs typeface="Arial" panose="020B0604020202020204" pitchFamily="34" charset="0"/>
                  </a:endParaRPr>
                </a:p>
              </p:txBody>
            </p:sp>
            <p:sp>
              <p:nvSpPr>
                <p:cNvPr id="384" name="テキスト ボックス 383">
                  <a:extLst>
                    <a:ext uri="{FF2B5EF4-FFF2-40B4-BE49-F238E27FC236}">
                      <a16:creationId xmlns:a16="http://schemas.microsoft.com/office/drawing/2014/main" id="{27A76DE9-404D-5799-B285-2EFF34489616}"/>
                    </a:ext>
                  </a:extLst>
                </p:cNvPr>
                <p:cNvSpPr txBox="1"/>
                <p:nvPr/>
              </p:nvSpPr>
              <p:spPr>
                <a:xfrm rot="16200000">
                  <a:off x="3296410" y="3392800"/>
                  <a:ext cx="591225" cy="25871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grpSp>
            <p:nvGrpSpPr>
              <p:cNvPr id="372" name="グループ化 371">
                <a:extLst>
                  <a:ext uri="{FF2B5EF4-FFF2-40B4-BE49-F238E27FC236}">
                    <a16:creationId xmlns:a16="http://schemas.microsoft.com/office/drawing/2014/main" id="{C29CF31E-58B7-A1F1-197E-3ED58B6A0595}"/>
                  </a:ext>
                </a:extLst>
              </p:cNvPr>
              <p:cNvGrpSpPr/>
              <p:nvPr/>
            </p:nvGrpSpPr>
            <p:grpSpPr>
              <a:xfrm>
                <a:off x="4937848" y="8905946"/>
                <a:ext cx="1266368" cy="949367"/>
                <a:chOff x="4819866" y="9505050"/>
                <a:chExt cx="1266368" cy="949367"/>
              </a:xfrm>
            </p:grpSpPr>
            <p:cxnSp>
              <p:nvCxnSpPr>
                <p:cNvPr id="380" name="直線矢印コネクタ 379">
                  <a:extLst>
                    <a:ext uri="{FF2B5EF4-FFF2-40B4-BE49-F238E27FC236}">
                      <a16:creationId xmlns:a16="http://schemas.microsoft.com/office/drawing/2014/main" id="{74E72D8F-8D2D-CBEB-D99B-81F4F9AF2E2B}"/>
                    </a:ext>
                  </a:extLst>
                </p:cNvPr>
                <p:cNvCxnSpPr>
                  <a:cxnSpLocks/>
                </p:cNvCxnSpPr>
                <p:nvPr/>
              </p:nvCxnSpPr>
              <p:spPr>
                <a:xfrm>
                  <a:off x="4819866" y="980038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381" name="テキスト ボックス 380">
                  <a:extLst>
                    <a:ext uri="{FF2B5EF4-FFF2-40B4-BE49-F238E27FC236}">
                      <a16:creationId xmlns:a16="http://schemas.microsoft.com/office/drawing/2014/main" id="{2CC949AC-B627-8145-0A39-167515A39E3F}"/>
                    </a:ext>
                  </a:extLst>
                </p:cNvPr>
                <p:cNvSpPr txBox="1"/>
                <p:nvPr/>
              </p:nvSpPr>
              <p:spPr>
                <a:xfrm>
                  <a:off x="5544933" y="10225574"/>
                  <a:ext cx="541301"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FITC-A</a:t>
                  </a:r>
                  <a:endParaRPr kumimoji="1" lang="ja-JP" altLang="en-US" sz="700" dirty="0">
                    <a:latin typeface="Arial" panose="020B0604020202020204" pitchFamily="34" charset="0"/>
                    <a:cs typeface="Arial" panose="020B0604020202020204" pitchFamily="34" charset="0"/>
                  </a:endParaRPr>
                </a:p>
              </p:txBody>
            </p:sp>
            <p:sp>
              <p:nvSpPr>
                <p:cNvPr id="382" name="テキスト ボックス 381">
                  <a:extLst>
                    <a:ext uri="{FF2B5EF4-FFF2-40B4-BE49-F238E27FC236}">
                      <a16:creationId xmlns:a16="http://schemas.microsoft.com/office/drawing/2014/main" id="{329C2183-E002-FA30-1A74-ACCB286C2EBF}"/>
                    </a:ext>
                  </a:extLst>
                </p:cNvPr>
                <p:cNvSpPr txBox="1"/>
                <p:nvPr/>
              </p:nvSpPr>
              <p:spPr>
                <a:xfrm rot="16200000">
                  <a:off x="4877416" y="9652111"/>
                  <a:ext cx="522965"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SSC-A</a:t>
                  </a:r>
                  <a:endParaRPr kumimoji="1" lang="ja-JP" altLang="en-US" sz="700" dirty="0">
                    <a:latin typeface="Arial" panose="020B0604020202020204" pitchFamily="34" charset="0"/>
                    <a:cs typeface="Arial" panose="020B0604020202020204" pitchFamily="34" charset="0"/>
                  </a:endParaRPr>
                </a:p>
              </p:txBody>
            </p:sp>
          </p:grpSp>
          <p:cxnSp>
            <p:nvCxnSpPr>
              <p:cNvPr id="373" name="直線矢印コネクタ 372">
                <a:extLst>
                  <a:ext uri="{FF2B5EF4-FFF2-40B4-BE49-F238E27FC236}">
                    <a16:creationId xmlns:a16="http://schemas.microsoft.com/office/drawing/2014/main" id="{839EFB82-AB8B-4D89-C03A-E224A00F99E9}"/>
                  </a:ext>
                </a:extLst>
              </p:cNvPr>
              <p:cNvCxnSpPr>
                <a:cxnSpLocks/>
              </p:cNvCxnSpPr>
              <p:nvPr/>
            </p:nvCxnSpPr>
            <p:spPr>
              <a:xfrm>
                <a:off x="3531247" y="9201281"/>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374" name="直線矢印コネクタ 373">
                <a:extLst>
                  <a:ext uri="{FF2B5EF4-FFF2-40B4-BE49-F238E27FC236}">
                    <a16:creationId xmlns:a16="http://schemas.microsoft.com/office/drawing/2014/main" id="{CEAA454F-F4F4-1555-68FC-447847F19DC8}"/>
                  </a:ext>
                </a:extLst>
              </p:cNvPr>
              <p:cNvCxnSpPr>
                <a:cxnSpLocks/>
              </p:cNvCxnSpPr>
              <p:nvPr/>
            </p:nvCxnSpPr>
            <p:spPr>
              <a:xfrm>
                <a:off x="2151455" y="9201281"/>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375" name="テキスト ボックス 374">
                <a:extLst>
                  <a:ext uri="{FF2B5EF4-FFF2-40B4-BE49-F238E27FC236}">
                    <a16:creationId xmlns:a16="http://schemas.microsoft.com/office/drawing/2014/main" id="{5BE1A34A-16E4-2CC0-AF7E-21B44FE34F8B}"/>
                  </a:ext>
                </a:extLst>
              </p:cNvPr>
              <p:cNvSpPr txBox="1"/>
              <p:nvPr/>
            </p:nvSpPr>
            <p:spPr>
              <a:xfrm>
                <a:off x="2723795" y="10876387"/>
                <a:ext cx="642508" cy="257851"/>
              </a:xfrm>
              <a:prstGeom prst="rect">
                <a:avLst/>
              </a:prstGeom>
              <a:noFill/>
            </p:spPr>
            <p:txBody>
              <a:bodyPr wrap="square" rtlCol="0">
                <a:spAutoFit/>
              </a:bodyPr>
              <a:lstStyle/>
              <a:p>
                <a:pPr algn="ctr"/>
                <a:r>
                  <a:rPr kumimoji="1" lang="en-US" altLang="ja-JP" sz="700" dirty="0">
                    <a:latin typeface="Arial" panose="020B0604020202020204" pitchFamily="34" charset="0"/>
                    <a:cs typeface="Arial" panose="020B0604020202020204" pitchFamily="34" charset="0"/>
                  </a:rPr>
                  <a:t>FITC-A</a:t>
                </a:r>
                <a:endParaRPr kumimoji="1" lang="ja-JP" altLang="en-US" sz="700" dirty="0">
                  <a:latin typeface="Arial" panose="020B0604020202020204" pitchFamily="34" charset="0"/>
                  <a:cs typeface="Arial" panose="020B0604020202020204" pitchFamily="34" charset="0"/>
                </a:endParaRPr>
              </a:p>
            </p:txBody>
          </p:sp>
          <p:sp>
            <p:nvSpPr>
              <p:cNvPr id="376" name="テキスト ボックス 375">
                <a:extLst>
                  <a:ext uri="{FF2B5EF4-FFF2-40B4-BE49-F238E27FC236}">
                    <a16:creationId xmlns:a16="http://schemas.microsoft.com/office/drawing/2014/main" id="{2176BC87-00E8-5DD8-CAA2-71FA7AABD948}"/>
                  </a:ext>
                </a:extLst>
              </p:cNvPr>
              <p:cNvSpPr txBox="1"/>
              <p:nvPr/>
            </p:nvSpPr>
            <p:spPr>
              <a:xfrm rot="16200000">
                <a:off x="2136508" y="10286872"/>
                <a:ext cx="612814"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 Gated</a:t>
                </a:r>
                <a:endParaRPr kumimoji="1" lang="ja-JP" altLang="en-US" sz="700" dirty="0">
                  <a:latin typeface="Arial" panose="020B0604020202020204" pitchFamily="34" charset="0"/>
                  <a:cs typeface="Arial" panose="020B0604020202020204" pitchFamily="34" charset="0"/>
                </a:endParaRPr>
              </a:p>
            </p:txBody>
          </p:sp>
          <p:sp>
            <p:nvSpPr>
              <p:cNvPr id="377" name="テキスト ボックス 376">
                <a:extLst>
                  <a:ext uri="{FF2B5EF4-FFF2-40B4-BE49-F238E27FC236}">
                    <a16:creationId xmlns:a16="http://schemas.microsoft.com/office/drawing/2014/main" id="{46FE5A0D-CA3A-47BE-DBA0-5CDB52791517}"/>
                  </a:ext>
                </a:extLst>
              </p:cNvPr>
              <p:cNvSpPr txBox="1"/>
              <p:nvPr/>
            </p:nvSpPr>
            <p:spPr>
              <a:xfrm>
                <a:off x="1308675" y="10876387"/>
                <a:ext cx="937734" cy="257851"/>
              </a:xfrm>
              <a:prstGeom prst="rect">
                <a:avLst/>
              </a:prstGeom>
              <a:noFill/>
            </p:spPr>
            <p:txBody>
              <a:bodyPr wrap="square" rtlCol="0">
                <a:spAutoFit/>
              </a:bodyPr>
              <a:lstStyle/>
              <a:p>
                <a:pPr algn="ctr"/>
                <a:r>
                  <a:rPr kumimoji="1" lang="en-US" altLang="ja-JP" sz="700" dirty="0">
                    <a:latin typeface="Arial" panose="020B0604020202020204" pitchFamily="34" charset="0"/>
                    <a:cs typeface="Arial" panose="020B0604020202020204" pitchFamily="34" charset="0"/>
                  </a:rPr>
                  <a:t>HLA-ABC-A</a:t>
                </a:r>
                <a:endParaRPr kumimoji="1" lang="ja-JP" altLang="en-US" sz="700" dirty="0">
                  <a:latin typeface="Arial" panose="020B0604020202020204" pitchFamily="34" charset="0"/>
                  <a:cs typeface="Arial" panose="020B0604020202020204" pitchFamily="34" charset="0"/>
                </a:endParaRPr>
              </a:p>
            </p:txBody>
          </p:sp>
          <p:sp>
            <p:nvSpPr>
              <p:cNvPr id="378" name="テキスト ボックス 377">
                <a:extLst>
                  <a:ext uri="{FF2B5EF4-FFF2-40B4-BE49-F238E27FC236}">
                    <a16:creationId xmlns:a16="http://schemas.microsoft.com/office/drawing/2014/main" id="{658E68D8-4CC4-6AF9-2870-94C97394813A}"/>
                  </a:ext>
                </a:extLst>
              </p:cNvPr>
              <p:cNvSpPr txBox="1"/>
              <p:nvPr/>
            </p:nvSpPr>
            <p:spPr>
              <a:xfrm rot="16200000">
                <a:off x="762678" y="10286873"/>
                <a:ext cx="612814" cy="228843"/>
              </a:xfrm>
              <a:prstGeom prst="rect">
                <a:avLst/>
              </a:prstGeom>
              <a:noFill/>
            </p:spPr>
            <p:txBody>
              <a:bodyPr wrap="none" rtlCol="0">
                <a:spAutoFit/>
              </a:bodyPr>
              <a:lstStyle/>
              <a:p>
                <a:pPr algn="ctr"/>
                <a:r>
                  <a:rPr kumimoji="1" lang="en-US" altLang="ja-JP" sz="700" dirty="0">
                    <a:latin typeface="Arial" panose="020B0604020202020204" pitchFamily="34" charset="0"/>
                    <a:cs typeface="Arial" panose="020B0604020202020204" pitchFamily="34" charset="0"/>
                  </a:rPr>
                  <a:t>% Gated</a:t>
                </a:r>
                <a:endParaRPr kumimoji="1" lang="ja-JP" altLang="en-US" sz="700" dirty="0">
                  <a:latin typeface="Arial" panose="020B0604020202020204" pitchFamily="34" charset="0"/>
                  <a:cs typeface="Arial" panose="020B0604020202020204" pitchFamily="34" charset="0"/>
                </a:endParaRPr>
              </a:p>
            </p:txBody>
          </p:sp>
          <p:sp>
            <p:nvSpPr>
              <p:cNvPr id="379" name="テキスト ボックス 378">
                <a:extLst>
                  <a:ext uri="{FF2B5EF4-FFF2-40B4-BE49-F238E27FC236}">
                    <a16:creationId xmlns:a16="http://schemas.microsoft.com/office/drawing/2014/main" id="{0205C9C4-DD47-0C3D-54EB-27181767A73C}"/>
                  </a:ext>
                </a:extLst>
              </p:cNvPr>
              <p:cNvSpPr txBox="1"/>
              <p:nvPr/>
            </p:nvSpPr>
            <p:spPr>
              <a:xfrm>
                <a:off x="-82138" y="8386445"/>
                <a:ext cx="2326851" cy="357024"/>
              </a:xfrm>
              <a:prstGeom prst="rect">
                <a:avLst/>
              </a:prstGeom>
              <a:noFill/>
            </p:spPr>
            <p:txBody>
              <a:bodyPr wrap="none" rtlCol="0">
                <a:spAutoFit/>
              </a:bodyPr>
              <a:lstStyle/>
              <a:p>
                <a:pPr algn="l"/>
                <a:r>
                  <a:rPr kumimoji="1" lang="en-US" altLang="ja-JP" sz="1200" dirty="0">
                    <a:latin typeface="Arial" panose="020B0604020202020204" pitchFamily="34" charset="0"/>
                    <a:cs typeface="Arial" panose="020B0604020202020204" pitchFamily="34" charset="0"/>
                  </a:rPr>
                  <a:t>CHO </a:t>
                </a:r>
                <a:r>
                  <a:rPr kumimoji="1" lang="en-US" altLang="ja-JP" sz="1200" dirty="0" err="1">
                    <a:latin typeface="Arial" panose="020B0604020202020204" pitchFamily="34" charset="0"/>
                    <a:cs typeface="Arial" panose="020B0604020202020204" pitchFamily="34" charset="0"/>
                  </a:rPr>
                  <a:t>HLAcl</a:t>
                </a:r>
                <a:r>
                  <a:rPr kumimoji="1" lang="en-US" altLang="ja-JP" sz="1200" dirty="0">
                    <a:latin typeface="Arial" panose="020B0604020202020204" pitchFamily="34" charset="0"/>
                    <a:cs typeface="Arial" panose="020B0604020202020204" pitchFamily="34" charset="0"/>
                  </a:rPr>
                  <a:t>-MAC #25-6</a:t>
                </a:r>
                <a:endParaRPr kumimoji="1" lang="ja-JP" altLang="en-US" sz="1200" dirty="0">
                  <a:latin typeface="Arial" panose="020B0604020202020204" pitchFamily="34" charset="0"/>
                  <a:cs typeface="Arial" panose="020B0604020202020204" pitchFamily="34" charset="0"/>
                </a:endParaRPr>
              </a:p>
            </p:txBody>
          </p:sp>
        </p:grpSp>
        <p:sp>
          <p:nvSpPr>
            <p:cNvPr id="416" name="テキスト ボックス 415">
              <a:extLst>
                <a:ext uri="{FF2B5EF4-FFF2-40B4-BE49-F238E27FC236}">
                  <a16:creationId xmlns:a16="http://schemas.microsoft.com/office/drawing/2014/main" id="{0A4B3D73-3541-8106-A540-F54BCBA8A572}"/>
                </a:ext>
              </a:extLst>
            </p:cNvPr>
            <p:cNvSpPr txBox="1"/>
            <p:nvPr/>
          </p:nvSpPr>
          <p:spPr>
            <a:xfrm>
              <a:off x="1927408" y="1205487"/>
              <a:ext cx="399468"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Cells</a:t>
              </a:r>
              <a:endParaRPr kumimoji="1" lang="ja-JP" altLang="en-US" sz="700" b="1" dirty="0">
                <a:latin typeface="Arial" panose="020B0604020202020204" pitchFamily="34" charset="0"/>
                <a:cs typeface="Arial" panose="020B0604020202020204" pitchFamily="34" charset="0"/>
              </a:endParaRPr>
            </a:p>
          </p:txBody>
        </p:sp>
        <p:sp>
          <p:nvSpPr>
            <p:cNvPr id="417" name="テキスト ボックス 416">
              <a:extLst>
                <a:ext uri="{FF2B5EF4-FFF2-40B4-BE49-F238E27FC236}">
                  <a16:creationId xmlns:a16="http://schemas.microsoft.com/office/drawing/2014/main" id="{D5699ECC-DDA9-3293-498E-F27A64258576}"/>
                </a:ext>
              </a:extLst>
            </p:cNvPr>
            <p:cNvSpPr txBox="1"/>
            <p:nvPr/>
          </p:nvSpPr>
          <p:spPr>
            <a:xfrm>
              <a:off x="2926214" y="1163284"/>
              <a:ext cx="484428"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Singlet</a:t>
              </a:r>
              <a:endParaRPr kumimoji="1" lang="ja-JP" altLang="en-US" sz="700" b="1" dirty="0">
                <a:latin typeface="Arial" panose="020B0604020202020204" pitchFamily="34" charset="0"/>
                <a:cs typeface="Arial" panose="020B0604020202020204" pitchFamily="34" charset="0"/>
              </a:endParaRPr>
            </a:p>
          </p:txBody>
        </p:sp>
        <p:sp>
          <p:nvSpPr>
            <p:cNvPr id="418" name="テキスト ボックス 417">
              <a:extLst>
                <a:ext uri="{FF2B5EF4-FFF2-40B4-BE49-F238E27FC236}">
                  <a16:creationId xmlns:a16="http://schemas.microsoft.com/office/drawing/2014/main" id="{790955F3-D725-E895-281D-A24E5E16064C}"/>
                </a:ext>
              </a:extLst>
            </p:cNvPr>
            <p:cNvSpPr txBox="1"/>
            <p:nvPr/>
          </p:nvSpPr>
          <p:spPr>
            <a:xfrm>
              <a:off x="4120774" y="788164"/>
              <a:ext cx="428322"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DAPI-</a:t>
              </a:r>
              <a:endParaRPr kumimoji="1" lang="ja-JP" altLang="en-US" sz="700" b="1" dirty="0">
                <a:latin typeface="Arial" panose="020B0604020202020204" pitchFamily="34" charset="0"/>
                <a:cs typeface="Arial" panose="020B0604020202020204" pitchFamily="34" charset="0"/>
              </a:endParaRPr>
            </a:p>
          </p:txBody>
        </p:sp>
        <p:sp>
          <p:nvSpPr>
            <p:cNvPr id="419" name="テキスト ボックス 418">
              <a:extLst>
                <a:ext uri="{FF2B5EF4-FFF2-40B4-BE49-F238E27FC236}">
                  <a16:creationId xmlns:a16="http://schemas.microsoft.com/office/drawing/2014/main" id="{111E626C-C7A5-351A-334E-AE11BE82942C}"/>
                </a:ext>
              </a:extLst>
            </p:cNvPr>
            <p:cNvSpPr txBox="1"/>
            <p:nvPr/>
          </p:nvSpPr>
          <p:spPr>
            <a:xfrm>
              <a:off x="5315820" y="788163"/>
              <a:ext cx="399468"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GFP-</a:t>
              </a:r>
              <a:endParaRPr kumimoji="1" lang="ja-JP" altLang="en-US" sz="700" b="1" dirty="0">
                <a:latin typeface="Arial" panose="020B0604020202020204" pitchFamily="34" charset="0"/>
                <a:cs typeface="Arial" panose="020B0604020202020204" pitchFamily="34" charset="0"/>
              </a:endParaRPr>
            </a:p>
          </p:txBody>
        </p:sp>
        <p:sp>
          <p:nvSpPr>
            <p:cNvPr id="420" name="テキスト ボックス 419">
              <a:extLst>
                <a:ext uri="{FF2B5EF4-FFF2-40B4-BE49-F238E27FC236}">
                  <a16:creationId xmlns:a16="http://schemas.microsoft.com/office/drawing/2014/main" id="{357A2984-FDD6-8989-5E2B-60F7EAB19E16}"/>
                </a:ext>
              </a:extLst>
            </p:cNvPr>
            <p:cNvSpPr txBox="1"/>
            <p:nvPr/>
          </p:nvSpPr>
          <p:spPr>
            <a:xfrm>
              <a:off x="2051813" y="1953878"/>
              <a:ext cx="489236"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99.65%</a:t>
              </a:r>
              <a:endParaRPr kumimoji="1" lang="ja-JP" altLang="en-US" sz="700" b="1" dirty="0">
                <a:latin typeface="Arial" panose="020B0604020202020204" pitchFamily="34" charset="0"/>
                <a:cs typeface="Arial" panose="020B0604020202020204" pitchFamily="34" charset="0"/>
              </a:endParaRPr>
            </a:p>
          </p:txBody>
        </p:sp>
        <p:sp>
          <p:nvSpPr>
            <p:cNvPr id="421" name="テキスト ボックス 420">
              <a:extLst>
                <a:ext uri="{FF2B5EF4-FFF2-40B4-BE49-F238E27FC236}">
                  <a16:creationId xmlns:a16="http://schemas.microsoft.com/office/drawing/2014/main" id="{E4070254-3BA5-B77C-5BA8-7C8D80FB6D73}"/>
                </a:ext>
              </a:extLst>
            </p:cNvPr>
            <p:cNvSpPr txBox="1"/>
            <p:nvPr/>
          </p:nvSpPr>
          <p:spPr>
            <a:xfrm>
              <a:off x="3190870" y="1939931"/>
              <a:ext cx="439544"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0.05%</a:t>
              </a:r>
              <a:endParaRPr kumimoji="1" lang="ja-JP" altLang="en-US" sz="700" b="1" dirty="0">
                <a:latin typeface="Arial" panose="020B0604020202020204" pitchFamily="34" charset="0"/>
                <a:cs typeface="Arial" panose="020B0604020202020204" pitchFamily="34" charset="0"/>
              </a:endParaRPr>
            </a:p>
          </p:txBody>
        </p:sp>
        <p:sp>
          <p:nvSpPr>
            <p:cNvPr id="422" name="テキスト ボックス 421">
              <a:extLst>
                <a:ext uri="{FF2B5EF4-FFF2-40B4-BE49-F238E27FC236}">
                  <a16:creationId xmlns:a16="http://schemas.microsoft.com/office/drawing/2014/main" id="{C4B4B337-DAFC-4432-EEF8-28E6E0A61D5F}"/>
                </a:ext>
              </a:extLst>
            </p:cNvPr>
            <p:cNvSpPr txBox="1"/>
            <p:nvPr/>
          </p:nvSpPr>
          <p:spPr>
            <a:xfrm>
              <a:off x="1960775" y="4293288"/>
              <a:ext cx="439544"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0.10%</a:t>
              </a:r>
              <a:endParaRPr kumimoji="1" lang="ja-JP" altLang="en-US" sz="700" b="1" dirty="0">
                <a:latin typeface="Arial" panose="020B0604020202020204" pitchFamily="34" charset="0"/>
                <a:cs typeface="Arial" panose="020B0604020202020204" pitchFamily="34" charset="0"/>
              </a:endParaRPr>
            </a:p>
          </p:txBody>
        </p:sp>
        <p:sp>
          <p:nvSpPr>
            <p:cNvPr id="423" name="テキスト ボックス 422">
              <a:extLst>
                <a:ext uri="{FF2B5EF4-FFF2-40B4-BE49-F238E27FC236}">
                  <a16:creationId xmlns:a16="http://schemas.microsoft.com/office/drawing/2014/main" id="{590CEFE5-EE7A-BE15-A978-330484DF12E0}"/>
                </a:ext>
              </a:extLst>
            </p:cNvPr>
            <p:cNvSpPr txBox="1"/>
            <p:nvPr/>
          </p:nvSpPr>
          <p:spPr>
            <a:xfrm>
              <a:off x="3016333" y="4230634"/>
              <a:ext cx="489236"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99.99%</a:t>
              </a:r>
              <a:endParaRPr kumimoji="1" lang="ja-JP" altLang="en-US" sz="700" b="1" dirty="0">
                <a:latin typeface="Arial" panose="020B0604020202020204" pitchFamily="34" charset="0"/>
                <a:cs typeface="Arial" panose="020B0604020202020204" pitchFamily="34" charset="0"/>
              </a:endParaRPr>
            </a:p>
          </p:txBody>
        </p:sp>
        <p:sp>
          <p:nvSpPr>
            <p:cNvPr id="424" name="テキスト ボックス 423">
              <a:extLst>
                <a:ext uri="{FF2B5EF4-FFF2-40B4-BE49-F238E27FC236}">
                  <a16:creationId xmlns:a16="http://schemas.microsoft.com/office/drawing/2014/main" id="{167C08F7-11D4-3E9D-DB0B-B2D9FCD7405F}"/>
                </a:ext>
              </a:extLst>
            </p:cNvPr>
            <p:cNvSpPr txBox="1"/>
            <p:nvPr/>
          </p:nvSpPr>
          <p:spPr>
            <a:xfrm>
              <a:off x="1986130" y="6501680"/>
              <a:ext cx="489236"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16.04%</a:t>
              </a:r>
              <a:endParaRPr kumimoji="1" lang="ja-JP" altLang="en-US" sz="700" b="1" dirty="0">
                <a:latin typeface="Arial" panose="020B0604020202020204" pitchFamily="34" charset="0"/>
                <a:cs typeface="Arial" panose="020B0604020202020204" pitchFamily="34" charset="0"/>
              </a:endParaRPr>
            </a:p>
          </p:txBody>
        </p:sp>
        <p:sp>
          <p:nvSpPr>
            <p:cNvPr id="425" name="テキスト ボックス 424">
              <a:extLst>
                <a:ext uri="{FF2B5EF4-FFF2-40B4-BE49-F238E27FC236}">
                  <a16:creationId xmlns:a16="http://schemas.microsoft.com/office/drawing/2014/main" id="{7F6A05D6-6206-00A0-6F1D-A263C32384EB}"/>
                </a:ext>
              </a:extLst>
            </p:cNvPr>
            <p:cNvSpPr txBox="1"/>
            <p:nvPr/>
          </p:nvSpPr>
          <p:spPr>
            <a:xfrm>
              <a:off x="3016333" y="6432302"/>
              <a:ext cx="538930"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100.00%</a:t>
              </a:r>
              <a:endParaRPr kumimoji="1" lang="ja-JP" altLang="en-US" sz="700" b="1" dirty="0">
                <a:latin typeface="Arial" panose="020B0604020202020204" pitchFamily="34" charset="0"/>
                <a:cs typeface="Arial" panose="020B0604020202020204" pitchFamily="34" charset="0"/>
              </a:endParaRPr>
            </a:p>
          </p:txBody>
        </p:sp>
        <p:sp>
          <p:nvSpPr>
            <p:cNvPr id="426" name="テキスト ボックス 425">
              <a:extLst>
                <a:ext uri="{FF2B5EF4-FFF2-40B4-BE49-F238E27FC236}">
                  <a16:creationId xmlns:a16="http://schemas.microsoft.com/office/drawing/2014/main" id="{FA1F04B6-E8E1-4436-4FA2-9BCBFEE5C0D9}"/>
                </a:ext>
              </a:extLst>
            </p:cNvPr>
            <p:cNvSpPr txBox="1"/>
            <p:nvPr/>
          </p:nvSpPr>
          <p:spPr>
            <a:xfrm>
              <a:off x="2030066" y="8948411"/>
              <a:ext cx="489236"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27.76%</a:t>
              </a:r>
              <a:endParaRPr kumimoji="1" lang="ja-JP" altLang="en-US" sz="700" b="1" dirty="0">
                <a:latin typeface="Arial" panose="020B0604020202020204" pitchFamily="34" charset="0"/>
                <a:cs typeface="Arial" panose="020B0604020202020204" pitchFamily="34" charset="0"/>
              </a:endParaRPr>
            </a:p>
          </p:txBody>
        </p:sp>
        <p:sp>
          <p:nvSpPr>
            <p:cNvPr id="427" name="テキスト ボックス 426">
              <a:extLst>
                <a:ext uri="{FF2B5EF4-FFF2-40B4-BE49-F238E27FC236}">
                  <a16:creationId xmlns:a16="http://schemas.microsoft.com/office/drawing/2014/main" id="{67EA75FD-C899-832F-6F75-B0D2D10FEF6F}"/>
                </a:ext>
              </a:extLst>
            </p:cNvPr>
            <p:cNvSpPr txBox="1"/>
            <p:nvPr/>
          </p:nvSpPr>
          <p:spPr>
            <a:xfrm>
              <a:off x="2966639" y="8909792"/>
              <a:ext cx="538930"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100.00%</a:t>
              </a:r>
              <a:endParaRPr kumimoji="1" lang="ja-JP" altLang="en-US" sz="700" b="1" dirty="0">
                <a:latin typeface="Arial" panose="020B0604020202020204" pitchFamily="34" charset="0"/>
                <a:cs typeface="Arial" panose="020B0604020202020204" pitchFamily="34" charset="0"/>
              </a:endParaRPr>
            </a:p>
          </p:txBody>
        </p:sp>
        <p:sp>
          <p:nvSpPr>
            <p:cNvPr id="428" name="テキスト ボックス 427">
              <a:extLst>
                <a:ext uri="{FF2B5EF4-FFF2-40B4-BE49-F238E27FC236}">
                  <a16:creationId xmlns:a16="http://schemas.microsoft.com/office/drawing/2014/main" id="{11B6ECB0-458A-6008-B94C-CBCE6139E30D}"/>
                </a:ext>
              </a:extLst>
            </p:cNvPr>
            <p:cNvSpPr txBox="1"/>
            <p:nvPr/>
          </p:nvSpPr>
          <p:spPr>
            <a:xfrm>
              <a:off x="1927408" y="3512752"/>
              <a:ext cx="399468"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Cells</a:t>
              </a:r>
              <a:endParaRPr kumimoji="1" lang="ja-JP" altLang="en-US" sz="700" b="1" dirty="0">
                <a:latin typeface="Arial" panose="020B0604020202020204" pitchFamily="34" charset="0"/>
                <a:cs typeface="Arial" panose="020B0604020202020204" pitchFamily="34" charset="0"/>
              </a:endParaRPr>
            </a:p>
          </p:txBody>
        </p:sp>
        <p:sp>
          <p:nvSpPr>
            <p:cNvPr id="429" name="テキスト ボックス 428">
              <a:extLst>
                <a:ext uri="{FF2B5EF4-FFF2-40B4-BE49-F238E27FC236}">
                  <a16:creationId xmlns:a16="http://schemas.microsoft.com/office/drawing/2014/main" id="{97C263E7-B1FC-CDC6-5A94-F87F3A0FE5E6}"/>
                </a:ext>
              </a:extLst>
            </p:cNvPr>
            <p:cNvSpPr txBox="1"/>
            <p:nvPr/>
          </p:nvSpPr>
          <p:spPr>
            <a:xfrm>
              <a:off x="2926214" y="3470549"/>
              <a:ext cx="484428"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Singlet</a:t>
              </a:r>
              <a:endParaRPr kumimoji="1" lang="ja-JP" altLang="en-US" sz="700" b="1" dirty="0">
                <a:latin typeface="Arial" panose="020B0604020202020204" pitchFamily="34" charset="0"/>
                <a:cs typeface="Arial" panose="020B0604020202020204" pitchFamily="34" charset="0"/>
              </a:endParaRPr>
            </a:p>
          </p:txBody>
        </p:sp>
        <p:sp>
          <p:nvSpPr>
            <p:cNvPr id="430" name="テキスト ボックス 429">
              <a:extLst>
                <a:ext uri="{FF2B5EF4-FFF2-40B4-BE49-F238E27FC236}">
                  <a16:creationId xmlns:a16="http://schemas.microsoft.com/office/drawing/2014/main" id="{70D08442-AC5F-45D2-1F5C-EACF736EB7F8}"/>
                </a:ext>
              </a:extLst>
            </p:cNvPr>
            <p:cNvSpPr txBox="1"/>
            <p:nvPr/>
          </p:nvSpPr>
          <p:spPr>
            <a:xfrm>
              <a:off x="4120774" y="3095429"/>
              <a:ext cx="428322"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DAPI-</a:t>
              </a:r>
              <a:endParaRPr kumimoji="1" lang="ja-JP" altLang="en-US" sz="700" b="1" dirty="0">
                <a:latin typeface="Arial" panose="020B0604020202020204" pitchFamily="34" charset="0"/>
                <a:cs typeface="Arial" panose="020B0604020202020204" pitchFamily="34" charset="0"/>
              </a:endParaRPr>
            </a:p>
          </p:txBody>
        </p:sp>
        <p:sp>
          <p:nvSpPr>
            <p:cNvPr id="431" name="テキスト ボックス 430">
              <a:extLst>
                <a:ext uri="{FF2B5EF4-FFF2-40B4-BE49-F238E27FC236}">
                  <a16:creationId xmlns:a16="http://schemas.microsoft.com/office/drawing/2014/main" id="{A6910F02-A15B-894E-5F03-96A5F2315FAF}"/>
                </a:ext>
              </a:extLst>
            </p:cNvPr>
            <p:cNvSpPr txBox="1"/>
            <p:nvPr/>
          </p:nvSpPr>
          <p:spPr>
            <a:xfrm>
              <a:off x="5653445" y="3095428"/>
              <a:ext cx="421910"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GFP+</a:t>
              </a:r>
              <a:endParaRPr kumimoji="1" lang="ja-JP" altLang="en-US" sz="700" b="1" dirty="0">
                <a:latin typeface="Arial" panose="020B0604020202020204" pitchFamily="34" charset="0"/>
                <a:cs typeface="Arial" panose="020B0604020202020204" pitchFamily="34" charset="0"/>
              </a:endParaRPr>
            </a:p>
          </p:txBody>
        </p:sp>
        <p:sp>
          <p:nvSpPr>
            <p:cNvPr id="432" name="テキスト ボックス 431">
              <a:extLst>
                <a:ext uri="{FF2B5EF4-FFF2-40B4-BE49-F238E27FC236}">
                  <a16:creationId xmlns:a16="http://schemas.microsoft.com/office/drawing/2014/main" id="{B1A484A9-F0A5-D7A3-B248-859054D8F4F2}"/>
                </a:ext>
              </a:extLst>
            </p:cNvPr>
            <p:cNvSpPr txBox="1"/>
            <p:nvPr/>
          </p:nvSpPr>
          <p:spPr>
            <a:xfrm>
              <a:off x="1927408" y="5827440"/>
              <a:ext cx="399468"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Cells</a:t>
              </a:r>
              <a:endParaRPr kumimoji="1" lang="ja-JP" altLang="en-US" sz="700" b="1" dirty="0">
                <a:latin typeface="Arial" panose="020B0604020202020204" pitchFamily="34" charset="0"/>
                <a:cs typeface="Arial" panose="020B0604020202020204" pitchFamily="34" charset="0"/>
              </a:endParaRPr>
            </a:p>
          </p:txBody>
        </p:sp>
        <p:sp>
          <p:nvSpPr>
            <p:cNvPr id="433" name="テキスト ボックス 432">
              <a:extLst>
                <a:ext uri="{FF2B5EF4-FFF2-40B4-BE49-F238E27FC236}">
                  <a16:creationId xmlns:a16="http://schemas.microsoft.com/office/drawing/2014/main" id="{DC57CEFF-A60D-3683-8FDA-2F74E3355D0C}"/>
                </a:ext>
              </a:extLst>
            </p:cNvPr>
            <p:cNvSpPr txBox="1"/>
            <p:nvPr/>
          </p:nvSpPr>
          <p:spPr>
            <a:xfrm>
              <a:off x="2926214" y="5785237"/>
              <a:ext cx="484428"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Singlet</a:t>
              </a:r>
              <a:endParaRPr kumimoji="1" lang="ja-JP" altLang="en-US" sz="700" b="1" dirty="0">
                <a:latin typeface="Arial" panose="020B0604020202020204" pitchFamily="34" charset="0"/>
                <a:cs typeface="Arial" panose="020B0604020202020204" pitchFamily="34" charset="0"/>
              </a:endParaRPr>
            </a:p>
          </p:txBody>
        </p:sp>
        <p:sp>
          <p:nvSpPr>
            <p:cNvPr id="434" name="テキスト ボックス 433">
              <a:extLst>
                <a:ext uri="{FF2B5EF4-FFF2-40B4-BE49-F238E27FC236}">
                  <a16:creationId xmlns:a16="http://schemas.microsoft.com/office/drawing/2014/main" id="{E69C1EA9-1FA7-6C43-363F-AF820B1E4EFF}"/>
                </a:ext>
              </a:extLst>
            </p:cNvPr>
            <p:cNvSpPr txBox="1"/>
            <p:nvPr/>
          </p:nvSpPr>
          <p:spPr>
            <a:xfrm>
              <a:off x="4120774" y="5410117"/>
              <a:ext cx="428322"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DAPI-</a:t>
              </a:r>
              <a:endParaRPr kumimoji="1" lang="ja-JP" altLang="en-US" sz="700" b="1" dirty="0">
                <a:latin typeface="Arial" panose="020B0604020202020204" pitchFamily="34" charset="0"/>
                <a:cs typeface="Arial" panose="020B0604020202020204" pitchFamily="34" charset="0"/>
              </a:endParaRPr>
            </a:p>
          </p:txBody>
        </p:sp>
        <p:sp>
          <p:nvSpPr>
            <p:cNvPr id="435" name="テキスト ボックス 434">
              <a:extLst>
                <a:ext uri="{FF2B5EF4-FFF2-40B4-BE49-F238E27FC236}">
                  <a16:creationId xmlns:a16="http://schemas.microsoft.com/office/drawing/2014/main" id="{DFBA81EF-8A1C-6406-92CA-E91E4F9E5CDC}"/>
                </a:ext>
              </a:extLst>
            </p:cNvPr>
            <p:cNvSpPr txBox="1"/>
            <p:nvPr/>
          </p:nvSpPr>
          <p:spPr>
            <a:xfrm>
              <a:off x="5715288" y="5510144"/>
              <a:ext cx="421910"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GFP+</a:t>
              </a:r>
              <a:endParaRPr kumimoji="1" lang="ja-JP" altLang="en-US" sz="700" b="1" dirty="0">
                <a:latin typeface="Arial" panose="020B0604020202020204" pitchFamily="34" charset="0"/>
                <a:cs typeface="Arial" panose="020B0604020202020204" pitchFamily="34" charset="0"/>
              </a:endParaRPr>
            </a:p>
          </p:txBody>
        </p:sp>
        <p:sp>
          <p:nvSpPr>
            <p:cNvPr id="436" name="テキスト ボックス 435">
              <a:extLst>
                <a:ext uri="{FF2B5EF4-FFF2-40B4-BE49-F238E27FC236}">
                  <a16:creationId xmlns:a16="http://schemas.microsoft.com/office/drawing/2014/main" id="{5A95CFAF-23E5-E82E-8BE5-5293CBA47665}"/>
                </a:ext>
              </a:extLst>
            </p:cNvPr>
            <p:cNvSpPr txBox="1"/>
            <p:nvPr/>
          </p:nvSpPr>
          <p:spPr>
            <a:xfrm>
              <a:off x="1927408" y="8110785"/>
              <a:ext cx="399468"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Cells</a:t>
              </a:r>
              <a:endParaRPr kumimoji="1" lang="ja-JP" altLang="en-US" sz="700" b="1" dirty="0">
                <a:latin typeface="Arial" panose="020B0604020202020204" pitchFamily="34" charset="0"/>
                <a:cs typeface="Arial" panose="020B0604020202020204" pitchFamily="34" charset="0"/>
              </a:endParaRPr>
            </a:p>
          </p:txBody>
        </p:sp>
        <p:sp>
          <p:nvSpPr>
            <p:cNvPr id="437" name="テキスト ボックス 436">
              <a:extLst>
                <a:ext uri="{FF2B5EF4-FFF2-40B4-BE49-F238E27FC236}">
                  <a16:creationId xmlns:a16="http://schemas.microsoft.com/office/drawing/2014/main" id="{4E8336F9-3C3D-6705-83EA-31C3DFDB1319}"/>
                </a:ext>
              </a:extLst>
            </p:cNvPr>
            <p:cNvSpPr txBox="1"/>
            <p:nvPr/>
          </p:nvSpPr>
          <p:spPr>
            <a:xfrm>
              <a:off x="2926214" y="8068582"/>
              <a:ext cx="484428"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Singlet</a:t>
              </a:r>
              <a:endParaRPr kumimoji="1" lang="ja-JP" altLang="en-US" sz="700" b="1" dirty="0">
                <a:latin typeface="Arial" panose="020B0604020202020204" pitchFamily="34" charset="0"/>
                <a:cs typeface="Arial" panose="020B0604020202020204" pitchFamily="34" charset="0"/>
              </a:endParaRPr>
            </a:p>
          </p:txBody>
        </p:sp>
        <p:sp>
          <p:nvSpPr>
            <p:cNvPr id="438" name="テキスト ボックス 437">
              <a:extLst>
                <a:ext uri="{FF2B5EF4-FFF2-40B4-BE49-F238E27FC236}">
                  <a16:creationId xmlns:a16="http://schemas.microsoft.com/office/drawing/2014/main" id="{A5A3BB8A-65F0-CD90-940E-D61D3C25D9ED}"/>
                </a:ext>
              </a:extLst>
            </p:cNvPr>
            <p:cNvSpPr txBox="1"/>
            <p:nvPr/>
          </p:nvSpPr>
          <p:spPr>
            <a:xfrm>
              <a:off x="4120774" y="7693462"/>
              <a:ext cx="428322"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DAPI-</a:t>
              </a:r>
              <a:endParaRPr kumimoji="1" lang="ja-JP" altLang="en-US" sz="700" b="1" dirty="0">
                <a:latin typeface="Arial" panose="020B0604020202020204" pitchFamily="34" charset="0"/>
                <a:cs typeface="Arial" panose="020B0604020202020204" pitchFamily="34" charset="0"/>
              </a:endParaRPr>
            </a:p>
          </p:txBody>
        </p:sp>
        <p:sp>
          <p:nvSpPr>
            <p:cNvPr id="439" name="テキスト ボックス 438">
              <a:extLst>
                <a:ext uri="{FF2B5EF4-FFF2-40B4-BE49-F238E27FC236}">
                  <a16:creationId xmlns:a16="http://schemas.microsoft.com/office/drawing/2014/main" id="{1C110B58-199E-0ED1-2E70-47E9E9F1809F}"/>
                </a:ext>
              </a:extLst>
            </p:cNvPr>
            <p:cNvSpPr txBox="1"/>
            <p:nvPr/>
          </p:nvSpPr>
          <p:spPr>
            <a:xfrm>
              <a:off x="5715288" y="7793489"/>
              <a:ext cx="421910" cy="200055"/>
            </a:xfrm>
            <a:prstGeom prst="rect">
              <a:avLst/>
            </a:prstGeom>
            <a:noFill/>
          </p:spPr>
          <p:txBody>
            <a:bodyPr wrap="none" rtlCol="0">
              <a:spAutoFit/>
            </a:bodyPr>
            <a:lstStyle/>
            <a:p>
              <a:pPr algn="l"/>
              <a:r>
                <a:rPr kumimoji="1" lang="en-US" altLang="ja-JP" sz="700" b="1" dirty="0">
                  <a:latin typeface="Arial" panose="020B0604020202020204" pitchFamily="34" charset="0"/>
                  <a:cs typeface="Arial" panose="020B0604020202020204" pitchFamily="34" charset="0"/>
                </a:rPr>
                <a:t>GFP+</a:t>
              </a:r>
              <a:endParaRPr kumimoji="1" lang="ja-JP" altLang="en-US" sz="7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86439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グループ化 51">
            <a:extLst>
              <a:ext uri="{FF2B5EF4-FFF2-40B4-BE49-F238E27FC236}">
                <a16:creationId xmlns:a16="http://schemas.microsoft.com/office/drawing/2014/main" id="{ED435B4C-5D55-7A1B-2285-F8AF96C7EAF6}"/>
              </a:ext>
            </a:extLst>
          </p:cNvPr>
          <p:cNvGrpSpPr/>
          <p:nvPr/>
        </p:nvGrpSpPr>
        <p:grpSpPr>
          <a:xfrm>
            <a:off x="3839350" y="3709739"/>
            <a:ext cx="2022704" cy="1669208"/>
            <a:chOff x="3370788" y="4556167"/>
            <a:chExt cx="2743916" cy="2264379"/>
          </a:xfrm>
        </p:grpSpPr>
        <p:sp>
          <p:nvSpPr>
            <p:cNvPr id="36" name="テキスト ボックス 35">
              <a:extLst>
                <a:ext uri="{FF2B5EF4-FFF2-40B4-BE49-F238E27FC236}">
                  <a16:creationId xmlns:a16="http://schemas.microsoft.com/office/drawing/2014/main" id="{9E1FFCF9-D8CD-81C7-8824-1D4E3613FFCA}"/>
                </a:ext>
              </a:extLst>
            </p:cNvPr>
            <p:cNvSpPr txBox="1"/>
            <p:nvPr/>
          </p:nvSpPr>
          <p:spPr>
            <a:xfrm>
              <a:off x="3983193" y="4556167"/>
              <a:ext cx="2131511" cy="709779"/>
            </a:xfrm>
            <a:prstGeom prst="rect">
              <a:avLst/>
            </a:prstGeom>
            <a:noFill/>
          </p:spPr>
          <p:txBody>
            <a:bodyPr wrap="none" rtlCol="0">
              <a:spAutoFit/>
            </a:bodyPr>
            <a:lstStyle/>
            <a:p>
              <a:pPr algn="ctr"/>
              <a:r>
                <a:rPr kumimoji="1" lang="en-US" altLang="ja-JP" sz="1400" dirty="0">
                  <a:latin typeface="Arial" panose="020B0604020202020204" pitchFamily="34" charset="0"/>
                  <a:cs typeface="Arial" panose="020B0604020202020204" pitchFamily="34" charset="0"/>
                </a:rPr>
                <a:t>CHO </a:t>
              </a:r>
              <a:r>
                <a:rPr kumimoji="1" lang="en-US" altLang="ja-JP" sz="1400" dirty="0" err="1">
                  <a:latin typeface="Arial" panose="020B0604020202020204" pitchFamily="34" charset="0"/>
                  <a:cs typeface="Arial" panose="020B0604020202020204" pitchFamily="34" charset="0"/>
                </a:rPr>
                <a:t>HLAcl</a:t>
              </a:r>
              <a:r>
                <a:rPr kumimoji="1" lang="en-US" altLang="ja-JP" sz="1400" dirty="0">
                  <a:latin typeface="Arial" panose="020B0604020202020204" pitchFamily="34" charset="0"/>
                  <a:cs typeface="Arial" panose="020B0604020202020204" pitchFamily="34" charset="0"/>
                </a:rPr>
                <a:t>-MAC</a:t>
              </a:r>
            </a:p>
            <a:p>
              <a:pPr algn="ctr"/>
              <a:r>
                <a:rPr kumimoji="1" lang="en-US" altLang="ja-JP" sz="1400" dirty="0">
                  <a:latin typeface="Arial" panose="020B0604020202020204" pitchFamily="34" charset="0"/>
                  <a:cs typeface="Arial" panose="020B0604020202020204" pitchFamily="34" charset="0"/>
                </a:rPr>
                <a:t>#25-6</a:t>
              </a:r>
              <a:endParaRPr kumimoji="1" lang="ja-JP" altLang="en-US" sz="1400" dirty="0">
                <a:latin typeface="Arial" panose="020B0604020202020204" pitchFamily="34" charset="0"/>
                <a:cs typeface="Arial" panose="020B0604020202020204" pitchFamily="34" charset="0"/>
              </a:endParaRPr>
            </a:p>
          </p:txBody>
        </p:sp>
        <p:sp>
          <p:nvSpPr>
            <p:cNvPr id="40" name="テキスト ボックス 39">
              <a:extLst>
                <a:ext uri="{FF2B5EF4-FFF2-40B4-BE49-F238E27FC236}">
                  <a16:creationId xmlns:a16="http://schemas.microsoft.com/office/drawing/2014/main" id="{1505A3BE-CC47-1262-6E8F-B8A0DB9B4AAE}"/>
                </a:ext>
              </a:extLst>
            </p:cNvPr>
            <p:cNvSpPr txBox="1"/>
            <p:nvPr/>
          </p:nvSpPr>
          <p:spPr>
            <a:xfrm rot="16200000">
              <a:off x="3088599" y="6155726"/>
              <a:ext cx="947009" cy="382631"/>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FITC-A</a:t>
              </a:r>
              <a:endParaRPr kumimoji="1" lang="ja-JP" altLang="en-US" sz="1400" dirty="0">
                <a:latin typeface="Arial" panose="020B0604020202020204" pitchFamily="34" charset="0"/>
                <a:cs typeface="Arial" panose="020B0604020202020204" pitchFamily="34" charset="0"/>
              </a:endParaRPr>
            </a:p>
          </p:txBody>
        </p:sp>
      </p:grpSp>
      <p:grpSp>
        <p:nvGrpSpPr>
          <p:cNvPr id="49" name="グループ化 48">
            <a:extLst>
              <a:ext uri="{FF2B5EF4-FFF2-40B4-BE49-F238E27FC236}">
                <a16:creationId xmlns:a16="http://schemas.microsoft.com/office/drawing/2014/main" id="{5F39F466-BF5C-9D59-9BC6-6CA620208EC8}"/>
              </a:ext>
            </a:extLst>
          </p:cNvPr>
          <p:cNvGrpSpPr/>
          <p:nvPr/>
        </p:nvGrpSpPr>
        <p:grpSpPr>
          <a:xfrm>
            <a:off x="3681876" y="807450"/>
            <a:ext cx="1719511" cy="1448080"/>
            <a:chOff x="110480" y="629392"/>
            <a:chExt cx="2332617" cy="1964407"/>
          </a:xfrm>
        </p:grpSpPr>
        <p:sp>
          <p:nvSpPr>
            <p:cNvPr id="33" name="テキスト ボックス 32">
              <a:extLst>
                <a:ext uri="{FF2B5EF4-FFF2-40B4-BE49-F238E27FC236}">
                  <a16:creationId xmlns:a16="http://schemas.microsoft.com/office/drawing/2014/main" id="{364A9E89-D5F7-B8FB-175D-3D08CDFDD386}"/>
                </a:ext>
              </a:extLst>
            </p:cNvPr>
            <p:cNvSpPr txBox="1"/>
            <p:nvPr/>
          </p:nvSpPr>
          <p:spPr>
            <a:xfrm>
              <a:off x="1159293" y="629392"/>
              <a:ext cx="1283804" cy="382631"/>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CHO MAC</a:t>
              </a:r>
              <a:endParaRPr kumimoji="1" lang="ja-JP" altLang="en-US" sz="1400" dirty="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17276404-B1F7-0860-BE7B-1C03DE2C7DF9}"/>
                </a:ext>
              </a:extLst>
            </p:cNvPr>
            <p:cNvSpPr txBox="1"/>
            <p:nvPr/>
          </p:nvSpPr>
          <p:spPr>
            <a:xfrm rot="16200000">
              <a:off x="-171709" y="1928978"/>
              <a:ext cx="947010" cy="382631"/>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FITC-A</a:t>
              </a:r>
              <a:endParaRPr kumimoji="1" lang="ja-JP" altLang="en-US" sz="1400" dirty="0">
                <a:latin typeface="Arial" panose="020B0604020202020204" pitchFamily="34" charset="0"/>
                <a:cs typeface="Arial" panose="020B0604020202020204" pitchFamily="34" charset="0"/>
              </a:endParaRPr>
            </a:p>
          </p:txBody>
        </p:sp>
      </p:grpSp>
      <p:grpSp>
        <p:nvGrpSpPr>
          <p:cNvPr id="50" name="グループ化 49">
            <a:extLst>
              <a:ext uri="{FF2B5EF4-FFF2-40B4-BE49-F238E27FC236}">
                <a16:creationId xmlns:a16="http://schemas.microsoft.com/office/drawing/2014/main" id="{9BA999CD-221F-837F-C331-DBC80186FE54}"/>
              </a:ext>
            </a:extLst>
          </p:cNvPr>
          <p:cNvGrpSpPr/>
          <p:nvPr/>
        </p:nvGrpSpPr>
        <p:grpSpPr>
          <a:xfrm>
            <a:off x="925396" y="807451"/>
            <a:ext cx="1774532" cy="2248146"/>
            <a:chOff x="3370788" y="629392"/>
            <a:chExt cx="2407258" cy="3049745"/>
          </a:xfrm>
        </p:grpSpPr>
        <p:sp>
          <p:nvSpPr>
            <p:cNvPr id="34" name="テキスト ボックス 33">
              <a:extLst>
                <a:ext uri="{FF2B5EF4-FFF2-40B4-BE49-F238E27FC236}">
                  <a16:creationId xmlns:a16="http://schemas.microsoft.com/office/drawing/2014/main" id="{9FB7191D-583D-89F9-79E4-A7A34EDD658E}"/>
                </a:ext>
              </a:extLst>
            </p:cNvPr>
            <p:cNvSpPr txBox="1"/>
            <p:nvPr/>
          </p:nvSpPr>
          <p:spPr>
            <a:xfrm>
              <a:off x="4508133" y="629392"/>
              <a:ext cx="1020747" cy="382631"/>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HT1080</a:t>
              </a:r>
              <a:endParaRPr kumimoji="1" lang="ja-JP" altLang="en-US" sz="1400" dirty="0">
                <a:latin typeface="Arial" panose="020B0604020202020204" pitchFamily="34" charset="0"/>
                <a:cs typeface="Arial" panose="020B0604020202020204" pitchFamily="34" charset="0"/>
              </a:endParaRPr>
            </a:p>
          </p:txBody>
        </p:sp>
        <p:sp>
          <p:nvSpPr>
            <p:cNvPr id="37" name="テキスト ボックス 36">
              <a:extLst>
                <a:ext uri="{FF2B5EF4-FFF2-40B4-BE49-F238E27FC236}">
                  <a16:creationId xmlns:a16="http://schemas.microsoft.com/office/drawing/2014/main" id="{DBDC6398-65F1-E8CB-E882-BFD8AEF2DCE0}"/>
                </a:ext>
              </a:extLst>
            </p:cNvPr>
            <p:cNvSpPr txBox="1"/>
            <p:nvPr/>
          </p:nvSpPr>
          <p:spPr>
            <a:xfrm rot="16200000">
              <a:off x="3088599" y="1928978"/>
              <a:ext cx="947010" cy="382631"/>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FITC-A</a:t>
              </a:r>
              <a:endParaRPr kumimoji="1" lang="ja-JP" altLang="en-US" sz="1400" dirty="0">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E2AAB1C1-CB0F-6DC6-867B-F7237F8C8776}"/>
                </a:ext>
              </a:extLst>
            </p:cNvPr>
            <p:cNvSpPr txBox="1"/>
            <p:nvPr/>
          </p:nvSpPr>
          <p:spPr>
            <a:xfrm>
              <a:off x="4227145" y="3261619"/>
              <a:ext cx="1550901" cy="417518"/>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HLA-ABC-A</a:t>
              </a:r>
              <a:endParaRPr kumimoji="1" lang="ja-JP" altLang="en-US" sz="1400" dirty="0">
                <a:latin typeface="Arial" panose="020B0604020202020204" pitchFamily="34" charset="0"/>
                <a:cs typeface="Arial" panose="020B0604020202020204" pitchFamily="34" charset="0"/>
              </a:endParaRPr>
            </a:p>
          </p:txBody>
        </p:sp>
      </p:grpSp>
      <p:grpSp>
        <p:nvGrpSpPr>
          <p:cNvPr id="51" name="グループ化 50">
            <a:extLst>
              <a:ext uri="{FF2B5EF4-FFF2-40B4-BE49-F238E27FC236}">
                <a16:creationId xmlns:a16="http://schemas.microsoft.com/office/drawing/2014/main" id="{41B72598-7487-098D-819C-3C98F436AB9D}"/>
              </a:ext>
            </a:extLst>
          </p:cNvPr>
          <p:cNvGrpSpPr/>
          <p:nvPr/>
        </p:nvGrpSpPr>
        <p:grpSpPr>
          <a:xfrm>
            <a:off x="909001" y="3674089"/>
            <a:ext cx="1983701" cy="1705555"/>
            <a:chOff x="110480" y="4507726"/>
            <a:chExt cx="2691007" cy="2313686"/>
          </a:xfrm>
        </p:grpSpPr>
        <p:sp>
          <p:nvSpPr>
            <p:cNvPr id="35" name="テキスト ボックス 34">
              <a:extLst>
                <a:ext uri="{FF2B5EF4-FFF2-40B4-BE49-F238E27FC236}">
                  <a16:creationId xmlns:a16="http://schemas.microsoft.com/office/drawing/2014/main" id="{4D2CED0F-0C4A-6FA8-F4D0-1190E79A6B46}"/>
                </a:ext>
              </a:extLst>
            </p:cNvPr>
            <p:cNvSpPr txBox="1"/>
            <p:nvPr/>
          </p:nvSpPr>
          <p:spPr>
            <a:xfrm>
              <a:off x="669975" y="4507726"/>
              <a:ext cx="2131512" cy="709779"/>
            </a:xfrm>
            <a:prstGeom prst="rect">
              <a:avLst/>
            </a:prstGeom>
            <a:noFill/>
          </p:spPr>
          <p:txBody>
            <a:bodyPr wrap="none" rtlCol="0">
              <a:spAutoFit/>
            </a:bodyPr>
            <a:lstStyle/>
            <a:p>
              <a:pPr algn="ctr"/>
              <a:r>
                <a:rPr kumimoji="1" lang="en-US" altLang="ja-JP" sz="1400" dirty="0">
                  <a:latin typeface="Arial" panose="020B0604020202020204" pitchFamily="34" charset="0"/>
                  <a:cs typeface="Arial" panose="020B0604020202020204" pitchFamily="34" charset="0"/>
                </a:rPr>
                <a:t>CHO </a:t>
              </a:r>
              <a:r>
                <a:rPr kumimoji="1" lang="en-US" altLang="ja-JP" sz="1400" dirty="0" err="1">
                  <a:latin typeface="Arial" panose="020B0604020202020204" pitchFamily="34" charset="0"/>
                  <a:cs typeface="Arial" panose="020B0604020202020204" pitchFamily="34" charset="0"/>
                </a:rPr>
                <a:t>HLAcl</a:t>
              </a:r>
              <a:r>
                <a:rPr kumimoji="1" lang="en-US" altLang="ja-JP" sz="1400" dirty="0">
                  <a:latin typeface="Arial" panose="020B0604020202020204" pitchFamily="34" charset="0"/>
                  <a:cs typeface="Arial" panose="020B0604020202020204" pitchFamily="34" charset="0"/>
                </a:rPr>
                <a:t>-MAC</a:t>
              </a:r>
            </a:p>
            <a:p>
              <a:pPr algn="ctr"/>
              <a:r>
                <a:rPr kumimoji="1" lang="en-US" altLang="ja-JP" sz="1400" dirty="0">
                  <a:latin typeface="Arial" panose="020B0604020202020204" pitchFamily="34" charset="0"/>
                  <a:cs typeface="Arial" panose="020B0604020202020204" pitchFamily="34" charset="0"/>
                </a:rPr>
                <a:t>#18-1</a:t>
              </a:r>
              <a:endParaRPr kumimoji="1" lang="ja-JP" altLang="en-US" sz="1400" dirty="0">
                <a:latin typeface="Arial" panose="020B0604020202020204" pitchFamily="34" charset="0"/>
                <a:cs typeface="Arial" panose="020B0604020202020204" pitchFamily="34" charset="0"/>
              </a:endParaRPr>
            </a:p>
          </p:txBody>
        </p:sp>
        <p:sp>
          <p:nvSpPr>
            <p:cNvPr id="47" name="テキスト ボックス 46">
              <a:extLst>
                <a:ext uri="{FF2B5EF4-FFF2-40B4-BE49-F238E27FC236}">
                  <a16:creationId xmlns:a16="http://schemas.microsoft.com/office/drawing/2014/main" id="{89F61211-0959-1FF9-52C9-BE4308EF4D8D}"/>
                </a:ext>
              </a:extLst>
            </p:cNvPr>
            <p:cNvSpPr txBox="1"/>
            <p:nvPr/>
          </p:nvSpPr>
          <p:spPr>
            <a:xfrm rot="16200000">
              <a:off x="-171709" y="6156592"/>
              <a:ext cx="947009" cy="382631"/>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FITC-A</a:t>
              </a:r>
              <a:endParaRPr kumimoji="1" lang="ja-JP" altLang="en-US" sz="1400" dirty="0">
                <a:latin typeface="Arial" panose="020B0604020202020204" pitchFamily="34" charset="0"/>
                <a:cs typeface="Arial" panose="020B0604020202020204" pitchFamily="34" charset="0"/>
              </a:endParaRPr>
            </a:p>
          </p:txBody>
        </p:sp>
      </p:grpSp>
      <p:sp>
        <p:nvSpPr>
          <p:cNvPr id="4" name="テキスト ボックス 3">
            <a:extLst>
              <a:ext uri="{FF2B5EF4-FFF2-40B4-BE49-F238E27FC236}">
                <a16:creationId xmlns:a16="http://schemas.microsoft.com/office/drawing/2014/main" id="{C7245CF0-B019-B8D6-05DC-5890A3603B94}"/>
              </a:ext>
            </a:extLst>
          </p:cNvPr>
          <p:cNvSpPr txBox="1"/>
          <p:nvPr/>
        </p:nvSpPr>
        <p:spPr>
          <a:xfrm>
            <a:off x="323653" y="6351272"/>
            <a:ext cx="6421704" cy="1200329"/>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S7. Flow cytometry (FCM) analysis of CHO </a:t>
            </a:r>
            <a:r>
              <a:rPr kumimoji="1" lang="en-US" altLang="ja-JP" sz="1200" b="1" dirty="0" err="1">
                <a:latin typeface="Arial" panose="020B0604020202020204" pitchFamily="34" charset="0"/>
                <a:ea typeface="MS PGothic" panose="020B0600070205080204" pitchFamily="34" charset="-128"/>
                <a:cs typeface="Arial" panose="020B0604020202020204" pitchFamily="34" charset="0"/>
              </a:rPr>
              <a:t>HLAcl</a:t>
            </a:r>
            <a:r>
              <a:rPr kumimoji="1" lang="en-US" altLang="ja-JP" sz="1200" b="1" dirty="0">
                <a:latin typeface="Arial" panose="020B0604020202020204" pitchFamily="34" charset="0"/>
                <a:ea typeface="MS PGothic" panose="020B0600070205080204" pitchFamily="34" charset="-128"/>
                <a:cs typeface="Arial" panose="020B0604020202020204" pitchFamily="34" charset="0"/>
              </a:rPr>
              <a:t>-MAC clones.</a:t>
            </a:r>
          </a:p>
          <a:p>
            <a:pPr algn="just"/>
            <a:r>
              <a:rPr lang="en" altLang="ja-JP" sz="1200" b="0" i="0" dirty="0">
                <a:solidFill>
                  <a:srgbClr val="222222"/>
                </a:solidFill>
                <a:effectLst/>
                <a:latin typeface="Arial" panose="020B0604020202020204" pitchFamily="34" charset="0"/>
                <a:cs typeface="Arial" panose="020B0604020202020204" pitchFamily="34" charset="0"/>
              </a:rPr>
              <a:t>FCM analysis for hB2M (HLA-ABC) and </a:t>
            </a:r>
            <a:r>
              <a:rPr lang="en-US" sz="1200" b="0" i="0" dirty="0">
                <a:solidFill>
                  <a:srgbClr val="1B1B1B"/>
                </a:solidFill>
                <a:effectLst/>
                <a:latin typeface="Arial" panose="020B0604020202020204" pitchFamily="34" charset="0"/>
                <a:cs typeface="Arial" panose="020B0604020202020204" pitchFamily="34" charset="0"/>
              </a:rPr>
              <a:t>fluorescein isothiocyanate (FITC)-conjugated green fluorescent protein (GFP) </a:t>
            </a:r>
            <a:r>
              <a:rPr lang="en" altLang="ja-JP" sz="1200" b="0" i="0" dirty="0">
                <a:solidFill>
                  <a:srgbClr val="222222"/>
                </a:solidFill>
                <a:effectLst/>
                <a:latin typeface="Arial" panose="020B0604020202020204" pitchFamily="34" charset="0"/>
                <a:cs typeface="Arial" panose="020B0604020202020204" pitchFamily="34" charset="0"/>
              </a:rPr>
              <a:t>expression in the following cells: HT1080 (a), CHO MAC (b), CHO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-MAC clones #18-1 (c) and #25-6 (d). Gating strategies are described in Supplementary Fig. S6.</a:t>
            </a:r>
            <a:r>
              <a:rPr lang="en-US" altLang="ja-JP" sz="1200" dirty="0">
                <a:solidFill>
                  <a:srgbClr val="222222"/>
                </a:solidFill>
                <a:latin typeface="Arial" panose="020B0604020202020204" pitchFamily="34" charset="0"/>
                <a:cs typeface="Arial" panose="020B0604020202020204" pitchFamily="34" charset="0"/>
              </a:rPr>
              <a:t> </a:t>
            </a:r>
            <a:r>
              <a:rPr lang="en" altLang="ja-JP" sz="1200" dirty="0">
                <a:solidFill>
                  <a:srgbClr val="222222"/>
                </a:solidFill>
                <a:latin typeface="Arial" panose="020B0604020202020204" pitchFamily="34" charset="0"/>
                <a:cs typeface="Arial" panose="020B0604020202020204" pitchFamily="34" charset="0"/>
              </a:rPr>
              <a:t>Percentages of HLA-ABC and GFP double-positive cell populations are shown in the th</a:t>
            </a:r>
            <a:r>
              <a:rPr lang="en" altLang="ja-JP" sz="1200" b="0" i="0" dirty="0">
                <a:solidFill>
                  <a:srgbClr val="222222"/>
                </a:solidFill>
                <a:effectLst/>
                <a:latin typeface="Arial" panose="020B0604020202020204" pitchFamily="34" charset="0"/>
                <a:cs typeface="Arial" panose="020B0604020202020204" pitchFamily="34" charset="0"/>
              </a:rPr>
              <a:t>e upper right quadrants. </a:t>
            </a:r>
            <a:endParaRPr kumimoji="1" lang="ja-JP" altLang="en-US" sz="12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01405CBB-47EA-19EB-08CC-F8D577800C90}"/>
              </a:ext>
            </a:extLst>
          </p:cNvPr>
          <p:cNvSpPr txBox="1"/>
          <p:nvPr/>
        </p:nvSpPr>
        <p:spPr>
          <a:xfrm>
            <a:off x="783673" y="792285"/>
            <a:ext cx="304382" cy="394518"/>
          </a:xfrm>
          <a:prstGeom prst="rect">
            <a:avLst/>
          </a:prstGeom>
          <a:noFill/>
        </p:spPr>
        <p:txBody>
          <a:bodyPr wrap="none" rtlCol="0">
            <a:spAutoFit/>
          </a:bodyPr>
          <a:lstStyle/>
          <a:p>
            <a:pPr algn="l"/>
            <a:r>
              <a:rPr kumimoji="1" lang="en-US" altLang="ja-JP" sz="2400" dirty="0">
                <a:latin typeface="Arial" panose="020B0604020202020204" pitchFamily="34" charset="0"/>
                <a:cs typeface="Arial" panose="020B0604020202020204" pitchFamily="34" charset="0"/>
              </a:rPr>
              <a:t>a</a:t>
            </a:r>
            <a:endParaRPr kumimoji="1" lang="ja-JP" altLang="en-US" sz="24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15E81459-A39C-A620-7388-A2B4A24EF895}"/>
              </a:ext>
            </a:extLst>
          </p:cNvPr>
          <p:cNvSpPr txBox="1"/>
          <p:nvPr/>
        </p:nvSpPr>
        <p:spPr>
          <a:xfrm>
            <a:off x="3561541" y="792285"/>
            <a:ext cx="356188" cy="461665"/>
          </a:xfrm>
          <a:prstGeom prst="rect">
            <a:avLst/>
          </a:prstGeom>
          <a:noFill/>
        </p:spPr>
        <p:txBody>
          <a:bodyPr wrap="none" rtlCol="0">
            <a:spAutoFit/>
          </a:bodyPr>
          <a:lstStyle/>
          <a:p>
            <a:pPr algn="l"/>
            <a:r>
              <a:rPr kumimoji="1" lang="en-US" altLang="ja-JP" sz="2400" dirty="0">
                <a:latin typeface="Arial" panose="020B0604020202020204" pitchFamily="34" charset="0"/>
                <a:cs typeface="Arial" panose="020B0604020202020204" pitchFamily="34" charset="0"/>
              </a:rPr>
              <a:t>b</a:t>
            </a:r>
            <a:endParaRPr kumimoji="1" lang="ja-JP" altLang="en-US" sz="24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656DFA40-7D65-A61D-14FD-9A7D3366F1CE}"/>
              </a:ext>
            </a:extLst>
          </p:cNvPr>
          <p:cNvSpPr txBox="1"/>
          <p:nvPr/>
        </p:nvSpPr>
        <p:spPr>
          <a:xfrm>
            <a:off x="783673" y="3679327"/>
            <a:ext cx="338554" cy="461665"/>
          </a:xfrm>
          <a:prstGeom prst="rect">
            <a:avLst/>
          </a:prstGeom>
          <a:noFill/>
        </p:spPr>
        <p:txBody>
          <a:bodyPr wrap="none" rtlCol="0">
            <a:spAutoFit/>
          </a:bodyPr>
          <a:lstStyle/>
          <a:p>
            <a:pPr algn="l"/>
            <a:r>
              <a:rPr kumimoji="1" lang="en-US" altLang="ja-JP" sz="2400" dirty="0">
                <a:latin typeface="Arial" panose="020B0604020202020204" pitchFamily="34" charset="0"/>
                <a:cs typeface="Arial" panose="020B0604020202020204" pitchFamily="34" charset="0"/>
              </a:rPr>
              <a:t>c</a:t>
            </a:r>
            <a:endParaRPr kumimoji="1" lang="ja-JP" altLang="en-US" sz="2400" dirty="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A054CC21-3B1A-0090-803A-4308CF7ECF15}"/>
              </a:ext>
            </a:extLst>
          </p:cNvPr>
          <p:cNvSpPr txBox="1"/>
          <p:nvPr/>
        </p:nvSpPr>
        <p:spPr>
          <a:xfrm>
            <a:off x="3561541" y="3679327"/>
            <a:ext cx="356188" cy="461665"/>
          </a:xfrm>
          <a:prstGeom prst="rect">
            <a:avLst/>
          </a:prstGeom>
          <a:noFill/>
        </p:spPr>
        <p:txBody>
          <a:bodyPr wrap="none" rtlCol="0">
            <a:spAutoFit/>
          </a:bodyPr>
          <a:lstStyle/>
          <a:p>
            <a:pPr algn="l"/>
            <a:r>
              <a:rPr kumimoji="1" lang="en-US" altLang="ja-JP" sz="2400" dirty="0">
                <a:latin typeface="Arial" panose="020B0604020202020204" pitchFamily="34" charset="0"/>
                <a:cs typeface="Arial" panose="020B0604020202020204" pitchFamily="34" charset="0"/>
              </a:rPr>
              <a:t>d</a:t>
            </a:r>
            <a:endParaRPr kumimoji="1" lang="ja-JP" altLang="en-US" sz="24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FC24B9C0-7CCB-D8C3-AB58-5A12E6779D61}"/>
              </a:ext>
            </a:extLst>
          </p:cNvPr>
          <p:cNvSpPr txBox="1"/>
          <p:nvPr/>
        </p:nvSpPr>
        <p:spPr>
          <a:xfrm>
            <a:off x="0" y="0"/>
            <a:ext cx="3558988"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S7</a:t>
            </a:r>
            <a:endParaRPr kumimoji="1" lang="ja-JP" altLang="en-US" sz="1600" dirty="0">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id="{97568F2E-DA2D-87E0-AD8D-12C1D7AC3D14}"/>
              </a:ext>
            </a:extLst>
          </p:cNvPr>
          <p:cNvPicPr>
            <a:picLocks noChangeAspect="1"/>
          </p:cNvPicPr>
          <p:nvPr/>
        </p:nvPicPr>
        <p:blipFill>
          <a:blip r:embed="rId2"/>
          <a:srcRect l="12574" t="30621" r="52152" b="45476"/>
          <a:stretch/>
        </p:blipFill>
        <p:spPr>
          <a:xfrm>
            <a:off x="1254851" y="1115265"/>
            <a:ext cx="1759219" cy="1687042"/>
          </a:xfrm>
          <a:prstGeom prst="rect">
            <a:avLst/>
          </a:prstGeom>
        </p:spPr>
      </p:pic>
      <p:pic>
        <p:nvPicPr>
          <p:cNvPr id="3" name="図 2">
            <a:extLst>
              <a:ext uri="{FF2B5EF4-FFF2-40B4-BE49-F238E27FC236}">
                <a16:creationId xmlns:a16="http://schemas.microsoft.com/office/drawing/2014/main" id="{06FEBE98-2101-7497-B6E6-305926A09BBA}"/>
              </a:ext>
            </a:extLst>
          </p:cNvPr>
          <p:cNvPicPr>
            <a:picLocks noChangeAspect="1"/>
          </p:cNvPicPr>
          <p:nvPr/>
        </p:nvPicPr>
        <p:blipFill>
          <a:blip r:embed="rId3"/>
          <a:srcRect l="12252" t="30199" r="51965" b="45477"/>
          <a:stretch/>
        </p:blipFill>
        <p:spPr>
          <a:xfrm>
            <a:off x="4075931" y="1059887"/>
            <a:ext cx="1753733" cy="1687042"/>
          </a:xfrm>
          <a:prstGeom prst="rect">
            <a:avLst/>
          </a:prstGeom>
        </p:spPr>
      </p:pic>
      <p:pic>
        <p:nvPicPr>
          <p:cNvPr id="10" name="図 9">
            <a:extLst>
              <a:ext uri="{FF2B5EF4-FFF2-40B4-BE49-F238E27FC236}">
                <a16:creationId xmlns:a16="http://schemas.microsoft.com/office/drawing/2014/main" id="{5A4DB030-ADF1-8438-1561-7C6E6498BCBA}"/>
              </a:ext>
            </a:extLst>
          </p:cNvPr>
          <p:cNvPicPr>
            <a:picLocks noChangeAspect="1"/>
          </p:cNvPicPr>
          <p:nvPr/>
        </p:nvPicPr>
        <p:blipFill>
          <a:blip r:embed="rId4"/>
          <a:srcRect l="12596" t="30497" r="52797" b="45329"/>
          <a:stretch/>
        </p:blipFill>
        <p:spPr>
          <a:xfrm>
            <a:off x="1207458" y="4183618"/>
            <a:ext cx="1750943" cy="1730785"/>
          </a:xfrm>
          <a:prstGeom prst="rect">
            <a:avLst/>
          </a:prstGeom>
        </p:spPr>
      </p:pic>
      <p:pic>
        <p:nvPicPr>
          <p:cNvPr id="11" name="図 10">
            <a:extLst>
              <a:ext uri="{FF2B5EF4-FFF2-40B4-BE49-F238E27FC236}">
                <a16:creationId xmlns:a16="http://schemas.microsoft.com/office/drawing/2014/main" id="{F39EA7F1-E684-B151-AD99-A755D25AB793}"/>
              </a:ext>
            </a:extLst>
          </p:cNvPr>
          <p:cNvPicPr>
            <a:picLocks noChangeAspect="1"/>
          </p:cNvPicPr>
          <p:nvPr/>
        </p:nvPicPr>
        <p:blipFill>
          <a:blip r:embed="rId5"/>
          <a:srcRect l="12314" t="30508" r="52584" b="45071"/>
          <a:stretch/>
        </p:blipFill>
        <p:spPr>
          <a:xfrm>
            <a:off x="4127906" y="4218237"/>
            <a:ext cx="1750943" cy="1723796"/>
          </a:xfrm>
          <a:prstGeom prst="rect">
            <a:avLst/>
          </a:prstGeom>
        </p:spPr>
      </p:pic>
      <p:sp>
        <p:nvSpPr>
          <p:cNvPr id="14" name="テキスト ボックス 13">
            <a:extLst>
              <a:ext uri="{FF2B5EF4-FFF2-40B4-BE49-F238E27FC236}">
                <a16:creationId xmlns:a16="http://schemas.microsoft.com/office/drawing/2014/main" id="{5D953EAE-CEF1-6420-CCB5-E546ACC49163}"/>
              </a:ext>
            </a:extLst>
          </p:cNvPr>
          <p:cNvSpPr txBox="1"/>
          <p:nvPr/>
        </p:nvSpPr>
        <p:spPr>
          <a:xfrm>
            <a:off x="2277654" y="1148287"/>
            <a:ext cx="619080" cy="276999"/>
          </a:xfrm>
          <a:prstGeom prst="rect">
            <a:avLst/>
          </a:prstGeom>
          <a:noFill/>
        </p:spPr>
        <p:txBody>
          <a:bodyPr wrap="none" rtlCol="0">
            <a:spAutoFit/>
          </a:bodyPr>
          <a:lstStyle/>
          <a:p>
            <a:pPr algn="l"/>
            <a:r>
              <a:rPr kumimoji="1" lang="en-US" altLang="ja-JP" sz="1200" b="1" dirty="0">
                <a:latin typeface="Arial" panose="020B0604020202020204" pitchFamily="34" charset="0"/>
                <a:cs typeface="Arial" panose="020B0604020202020204" pitchFamily="34" charset="0"/>
              </a:rPr>
              <a:t>0.12%</a:t>
            </a:r>
            <a:endParaRPr kumimoji="1" lang="ja-JP" altLang="en-US" sz="1200" b="1"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C1D6FB60-ECDE-54F1-99FC-633FAFD139AE}"/>
              </a:ext>
            </a:extLst>
          </p:cNvPr>
          <p:cNvSpPr txBox="1"/>
          <p:nvPr/>
        </p:nvSpPr>
        <p:spPr>
          <a:xfrm>
            <a:off x="5072639" y="1139286"/>
            <a:ext cx="619080" cy="276999"/>
          </a:xfrm>
          <a:prstGeom prst="rect">
            <a:avLst/>
          </a:prstGeom>
          <a:noFill/>
        </p:spPr>
        <p:txBody>
          <a:bodyPr wrap="none" rtlCol="0">
            <a:spAutoFit/>
          </a:bodyPr>
          <a:lstStyle/>
          <a:p>
            <a:pPr algn="l"/>
            <a:r>
              <a:rPr kumimoji="1" lang="en-US" altLang="ja-JP" sz="1200" b="1" dirty="0">
                <a:latin typeface="Arial" panose="020B0604020202020204" pitchFamily="34" charset="0"/>
                <a:cs typeface="Arial" panose="020B0604020202020204" pitchFamily="34" charset="0"/>
              </a:rPr>
              <a:t>0.21%</a:t>
            </a:r>
            <a:endParaRPr kumimoji="1" lang="ja-JP" altLang="en-US" sz="1200" b="1" dirty="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F7147FEF-BB12-FBA0-4A38-657BF9EC89BF}"/>
              </a:ext>
            </a:extLst>
          </p:cNvPr>
          <p:cNvSpPr txBox="1"/>
          <p:nvPr/>
        </p:nvSpPr>
        <p:spPr>
          <a:xfrm>
            <a:off x="2189716" y="4628297"/>
            <a:ext cx="704039" cy="276999"/>
          </a:xfrm>
          <a:prstGeom prst="rect">
            <a:avLst/>
          </a:prstGeom>
          <a:noFill/>
        </p:spPr>
        <p:txBody>
          <a:bodyPr wrap="none" rtlCol="0">
            <a:spAutoFit/>
          </a:bodyPr>
          <a:lstStyle/>
          <a:p>
            <a:pPr algn="l"/>
            <a:r>
              <a:rPr kumimoji="1" lang="en-US" altLang="ja-JP" sz="1200" b="1" dirty="0">
                <a:latin typeface="Arial" panose="020B0604020202020204" pitchFamily="34" charset="0"/>
                <a:cs typeface="Arial" panose="020B0604020202020204" pitchFamily="34" charset="0"/>
              </a:rPr>
              <a:t>32.63%</a:t>
            </a:r>
            <a:endParaRPr kumimoji="1" lang="ja-JP" altLang="en-US" sz="1200" b="1"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2062F208-2E9B-C59E-D454-52ECA4356C9E}"/>
              </a:ext>
            </a:extLst>
          </p:cNvPr>
          <p:cNvSpPr txBox="1"/>
          <p:nvPr/>
        </p:nvSpPr>
        <p:spPr>
          <a:xfrm>
            <a:off x="5072639" y="4663690"/>
            <a:ext cx="704039" cy="276999"/>
          </a:xfrm>
          <a:prstGeom prst="rect">
            <a:avLst/>
          </a:prstGeom>
          <a:noFill/>
        </p:spPr>
        <p:txBody>
          <a:bodyPr wrap="none" rtlCol="0">
            <a:spAutoFit/>
          </a:bodyPr>
          <a:lstStyle/>
          <a:p>
            <a:pPr algn="l"/>
            <a:r>
              <a:rPr kumimoji="1" lang="en-US" altLang="ja-JP" sz="1200" b="1" dirty="0">
                <a:latin typeface="Arial" panose="020B0604020202020204" pitchFamily="34" charset="0"/>
                <a:cs typeface="Arial" panose="020B0604020202020204" pitchFamily="34" charset="0"/>
              </a:rPr>
              <a:t>52.36%</a:t>
            </a:r>
            <a:endParaRPr kumimoji="1" lang="ja-JP" altLang="en-US" sz="1200" b="1" dirty="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85048FE1-C94A-83EA-3058-1775C6B4A3B1}"/>
              </a:ext>
            </a:extLst>
          </p:cNvPr>
          <p:cNvSpPr txBox="1"/>
          <p:nvPr/>
        </p:nvSpPr>
        <p:spPr>
          <a:xfrm>
            <a:off x="4381166" y="2747820"/>
            <a:ext cx="1143261" cy="307777"/>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HLA-ABC-A</a:t>
            </a:r>
            <a:endParaRPr kumimoji="1" lang="ja-JP" altLang="en-US" sz="14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88D26AA5-E440-9773-12D1-E2C41F988B24}"/>
              </a:ext>
            </a:extLst>
          </p:cNvPr>
          <p:cNvSpPr txBox="1"/>
          <p:nvPr/>
        </p:nvSpPr>
        <p:spPr>
          <a:xfrm>
            <a:off x="4507281" y="5879055"/>
            <a:ext cx="1143261" cy="307777"/>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HLA-ABC-A</a:t>
            </a:r>
            <a:endParaRPr kumimoji="1" lang="ja-JP" altLang="en-US" sz="14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BE9C5B12-92B2-A4CB-0E3D-CE58AE253D0B}"/>
              </a:ext>
            </a:extLst>
          </p:cNvPr>
          <p:cNvSpPr txBox="1"/>
          <p:nvPr/>
        </p:nvSpPr>
        <p:spPr>
          <a:xfrm>
            <a:off x="1511298" y="5879055"/>
            <a:ext cx="1143261" cy="307777"/>
          </a:xfrm>
          <a:prstGeom prst="rect">
            <a:avLst/>
          </a:prstGeom>
          <a:noFill/>
        </p:spPr>
        <p:txBody>
          <a:bodyPr wrap="none" rtlCol="0">
            <a:spAutoFit/>
          </a:bodyPr>
          <a:lstStyle/>
          <a:p>
            <a:pPr algn="l"/>
            <a:r>
              <a:rPr kumimoji="1" lang="en-US" altLang="ja-JP" sz="1400" dirty="0">
                <a:latin typeface="Arial" panose="020B0604020202020204" pitchFamily="34" charset="0"/>
                <a:cs typeface="Arial" panose="020B0604020202020204" pitchFamily="34" charset="0"/>
              </a:rPr>
              <a:t>HLA-ABC-A</a:t>
            </a:r>
            <a:endParaRPr kumimoji="1" lang="ja-JP" alt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467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81043-EE19-ADD3-2542-BB7180F194A3}"/>
            </a:ext>
          </a:extLst>
        </p:cNvPr>
        <p:cNvGrpSpPr/>
        <p:nvPr/>
      </p:nvGrpSpPr>
      <p:grpSpPr>
        <a:xfrm>
          <a:off x="0" y="0"/>
          <a:ext cx="0" cy="0"/>
          <a:chOff x="0" y="0"/>
          <a:chExt cx="0" cy="0"/>
        </a:xfrm>
      </p:grpSpPr>
      <p:graphicFrame>
        <p:nvGraphicFramePr>
          <p:cNvPr id="9" name="表 8">
            <a:extLst>
              <a:ext uri="{FF2B5EF4-FFF2-40B4-BE49-F238E27FC236}">
                <a16:creationId xmlns:a16="http://schemas.microsoft.com/office/drawing/2014/main" id="{3B2BAD0F-FF66-F722-4022-6B1F71B94877}"/>
              </a:ext>
            </a:extLst>
          </p:cNvPr>
          <p:cNvGraphicFramePr>
            <a:graphicFrameLocks noGrp="1"/>
          </p:cNvGraphicFramePr>
          <p:nvPr>
            <p:extLst>
              <p:ext uri="{D42A27DB-BD31-4B8C-83A1-F6EECF244321}">
                <p14:modId xmlns:p14="http://schemas.microsoft.com/office/powerpoint/2010/main" val="3788104545"/>
              </p:ext>
            </p:extLst>
          </p:nvPr>
        </p:nvGraphicFramePr>
        <p:xfrm>
          <a:off x="3454785" y="3170252"/>
          <a:ext cx="2734977" cy="3492101"/>
        </p:xfrm>
        <a:graphic>
          <a:graphicData uri="http://schemas.openxmlformats.org/drawingml/2006/table">
            <a:tbl>
              <a:tblPr/>
              <a:tblGrid>
                <a:gridCol w="260122">
                  <a:extLst>
                    <a:ext uri="{9D8B030D-6E8A-4147-A177-3AD203B41FA5}">
                      <a16:colId xmlns:a16="http://schemas.microsoft.com/office/drawing/2014/main" val="2601367710"/>
                    </a:ext>
                  </a:extLst>
                </a:gridCol>
                <a:gridCol w="564277">
                  <a:extLst>
                    <a:ext uri="{9D8B030D-6E8A-4147-A177-3AD203B41FA5}">
                      <a16:colId xmlns:a16="http://schemas.microsoft.com/office/drawing/2014/main" val="828283796"/>
                    </a:ext>
                  </a:extLst>
                </a:gridCol>
                <a:gridCol w="1510358">
                  <a:extLst>
                    <a:ext uri="{9D8B030D-6E8A-4147-A177-3AD203B41FA5}">
                      <a16:colId xmlns:a16="http://schemas.microsoft.com/office/drawing/2014/main" val="4114051626"/>
                    </a:ext>
                  </a:extLst>
                </a:gridCol>
                <a:gridCol w="400220">
                  <a:extLst>
                    <a:ext uri="{9D8B030D-6E8A-4147-A177-3AD203B41FA5}">
                      <a16:colId xmlns:a16="http://schemas.microsoft.com/office/drawing/2014/main" val="1009995452"/>
                    </a:ext>
                  </a:extLst>
                </a:gridCol>
              </a:tblGrid>
              <a:tr h="338709">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Lane</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sample</a:t>
                      </a:r>
                    </a:p>
                  </a:txBody>
                  <a:tcPr marL="138021" marR="138021" marT="69010" marB="6901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kumimoji="1" lang="ja-JP" altLang="en-US"/>
                    </a:p>
                  </a:txBody>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Clone</a:t>
                      </a:r>
                    </a:p>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no.</a:t>
                      </a:r>
                    </a:p>
                  </a:txBody>
                  <a:tcPr marL="69010" marR="69010" marT="34505" marB="34505"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48520367"/>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Marker</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7189" marR="7189" marT="718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7189" marR="7189" marT="718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61263997"/>
                  </a:ext>
                </a:extLst>
              </a:tr>
              <a:tr h="143336">
                <a:tc>
                  <a:txBody>
                    <a:bodyPr/>
                    <a:lstStyle/>
                    <a:p>
                      <a:pPr algn="ctr" fontAlgn="ctr"/>
                      <a:r>
                        <a:rPr lang="en-US" altLang="ja-JP" sz="7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2</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16">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Clone</a:t>
                      </a:r>
                    </a:p>
                  </a:txBody>
                  <a:tcPr marL="138021" marR="138021" marT="69010" marB="6901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15">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ES </a:t>
                      </a:r>
                      <a:r>
                        <a:rPr lang="en" sz="7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#18-1</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7910336"/>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3</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2</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6779509"/>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4</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3</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69943787"/>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5</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4</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33256692"/>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6</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5</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16472019"/>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7</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6</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754887"/>
                  </a:ext>
                </a:extLst>
              </a:tr>
              <a:tr h="143336">
                <a:tc>
                  <a:txBody>
                    <a:bodyPr/>
                    <a:lstStyle/>
                    <a:p>
                      <a:pPr algn="ctr" fontAlgn="ctr"/>
                      <a:r>
                        <a:rPr lang="en-US" altLang="ja-JP" sz="7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8</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7</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88772343"/>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9</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8</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58240"/>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10</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9</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6051141"/>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11</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10</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8961559"/>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12</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12</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67069846"/>
                  </a:ext>
                </a:extLst>
              </a:tr>
              <a:tr h="143336">
                <a:tc>
                  <a:txBody>
                    <a:bodyPr/>
                    <a:lstStyle/>
                    <a:p>
                      <a:pPr algn="ctr" fontAlgn="ctr"/>
                      <a:r>
                        <a:rPr lang="en-US" altLang="ja-JP" sz="7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13</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13</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56357464"/>
                  </a:ext>
                </a:extLst>
              </a:tr>
              <a:tr h="143336">
                <a:tc>
                  <a:txBody>
                    <a:bodyPr/>
                    <a:lstStyle/>
                    <a:p>
                      <a:pPr algn="ctr" fontAlgn="ctr"/>
                      <a:r>
                        <a:rPr lang="en-US" altLang="ja-JP" sz="700" b="0" i="0" u="none" strike="noStrike">
                          <a:solidFill>
                            <a:srgbClr val="000000"/>
                          </a:solidFill>
                          <a:effectLst/>
                          <a:latin typeface="Arial" panose="020B0604020202020204" pitchFamily="34" charset="0"/>
                          <a:ea typeface="Yu Gothic" panose="020B0400000000000000" pitchFamily="34" charset="-128"/>
                          <a:cs typeface="Arial" panose="020B0604020202020204" pitchFamily="34" charset="0"/>
                        </a:rPr>
                        <a:t>14</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14</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77539023"/>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15</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15</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9674432"/>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16</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kumimoji="1" lang="ja-JP" altLang="en-US"/>
                    </a:p>
                  </a:txBody>
                  <a:tcPr/>
                </a:tc>
                <a:tc vMerge="1">
                  <a:txBody>
                    <a:bodyPr/>
                    <a:lstStyle/>
                    <a:p>
                      <a:pPr algn="l" fontAlgn="ctr"/>
                      <a:endParaRPr lang="en" sz="6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4763" marR="4763" marT="4763"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16</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8984655"/>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17</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algn="ctr" fontAlgn="ctr"/>
                      <a:endParaRPr lang="en" sz="9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138021" marR="138021" marT="69010" marB="6901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ES </a:t>
                      </a:r>
                      <a:r>
                        <a:rPr lang="en" altLang="ja-JP" sz="7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#25-6</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208834"/>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18</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Marker</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70849799"/>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19</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NC1</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MAC</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405869"/>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20</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NC2</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XO ES9</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852620"/>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21</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PC1</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sz="7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#18-1</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endPar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0098143"/>
                  </a:ext>
                </a:extLst>
              </a:tr>
              <a:tr h="143336">
                <a:tc>
                  <a:txBody>
                    <a:bodyPr/>
                    <a:lstStyle/>
                    <a:p>
                      <a:pPr algn="ctr" fontAlgn="ctr"/>
                      <a:r>
                        <a:rPr lang="en-US"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22</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PC2</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lang="en"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CHO </a:t>
                      </a:r>
                      <a:r>
                        <a:rPr lang="en" altLang="ja-JP" sz="700" b="0" i="0" u="none" strike="noStrike" dirty="0" err="1">
                          <a:solidFill>
                            <a:srgbClr val="000000"/>
                          </a:solidFill>
                          <a:effectLst/>
                          <a:latin typeface="Arial" panose="020B0604020202020204" pitchFamily="34" charset="0"/>
                          <a:ea typeface="Yu Gothic" panose="020B0400000000000000" pitchFamily="34" charset="-128"/>
                          <a:cs typeface="Arial" panose="020B0604020202020204" pitchFamily="34" charset="0"/>
                        </a:rPr>
                        <a:t>HLAcl</a:t>
                      </a:r>
                      <a:r>
                        <a:rPr lang="en" altLang="ja-JP"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rPr>
                        <a:t>-MAC #25-6</a:t>
                      </a:r>
                    </a:p>
                  </a:txBody>
                  <a:tcPr marL="7189" marR="7189" marT="718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endParaRPr lang="en" sz="700" b="0" i="0" u="none" strike="noStrike" dirty="0">
                        <a:solidFill>
                          <a:srgbClr val="000000"/>
                        </a:solidFill>
                        <a:effectLst/>
                        <a:latin typeface="Arial" panose="020B0604020202020204" pitchFamily="34" charset="0"/>
                        <a:ea typeface="Yu Gothic" panose="020B0400000000000000" pitchFamily="34" charset="-128"/>
                        <a:cs typeface="Arial" panose="020B0604020202020204" pitchFamily="34" charset="0"/>
                      </a:endParaRPr>
                    </a:p>
                  </a:txBody>
                  <a:tcPr marL="7189" marR="7189" marT="7189"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06474940"/>
                  </a:ext>
                </a:extLst>
              </a:tr>
            </a:tbl>
          </a:graphicData>
        </a:graphic>
      </p:graphicFrame>
      <p:sp>
        <p:nvSpPr>
          <p:cNvPr id="8" name="テキスト ボックス 7">
            <a:extLst>
              <a:ext uri="{FF2B5EF4-FFF2-40B4-BE49-F238E27FC236}">
                <a16:creationId xmlns:a16="http://schemas.microsoft.com/office/drawing/2014/main" id="{62668133-DDDE-B1C7-1531-DAFC45D55E04}"/>
              </a:ext>
            </a:extLst>
          </p:cNvPr>
          <p:cNvSpPr txBox="1"/>
          <p:nvPr/>
        </p:nvSpPr>
        <p:spPr>
          <a:xfrm>
            <a:off x="323653" y="7168148"/>
            <a:ext cx="6421704" cy="1200329"/>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S8. </a:t>
            </a:r>
            <a:r>
              <a:rPr lang="en" altLang="ja-JP" sz="1200" b="1" i="0" dirty="0">
                <a:solidFill>
                  <a:srgbClr val="222222"/>
                </a:solidFill>
                <a:effectLst/>
                <a:latin typeface="Arial" panose="020B0604020202020204" pitchFamily="34" charset="0"/>
                <a:cs typeface="Arial" panose="020B0604020202020204" pitchFamily="34" charset="0"/>
              </a:rPr>
              <a:t>Genomic PCR analysis </a:t>
            </a:r>
            <a:r>
              <a:rPr lang="en-US" altLang="ja-JP" sz="1200" b="1" i="0" dirty="0">
                <a:solidFill>
                  <a:srgbClr val="222222"/>
                </a:solidFill>
                <a:effectLst/>
                <a:latin typeface="Arial" panose="020B0604020202020204" pitchFamily="34" charset="0"/>
                <a:cs typeface="Arial" panose="020B0604020202020204" pitchFamily="34" charset="0"/>
              </a:rPr>
              <a:t>showing </a:t>
            </a:r>
            <a:r>
              <a:rPr lang="en" altLang="ja-JP" sz="1200" b="1" i="0" dirty="0">
                <a:solidFill>
                  <a:srgbClr val="222222"/>
                </a:solidFill>
                <a:effectLst/>
                <a:latin typeface="Arial" panose="020B0604020202020204" pitchFamily="34" charset="0"/>
                <a:cs typeface="Arial" panose="020B0604020202020204" pitchFamily="34" charset="0"/>
              </a:rPr>
              <a:t>the retention of HLA genes on </a:t>
            </a:r>
            <a:r>
              <a:rPr lang="en" altLang="ja-JP" sz="1200" b="1" i="0" dirty="0" err="1">
                <a:solidFill>
                  <a:srgbClr val="222222"/>
                </a:solidFill>
                <a:effectLst/>
                <a:latin typeface="Arial" panose="020B0604020202020204" pitchFamily="34" charset="0"/>
                <a:cs typeface="Arial" panose="020B0604020202020204" pitchFamily="34" charset="0"/>
              </a:rPr>
              <a:t>HLAcl</a:t>
            </a:r>
            <a:r>
              <a:rPr lang="en" altLang="ja-JP" sz="1200" b="1" i="0" dirty="0">
                <a:solidFill>
                  <a:srgbClr val="222222"/>
                </a:solidFill>
                <a:effectLst/>
                <a:latin typeface="Arial" panose="020B0604020202020204" pitchFamily="34" charset="0"/>
                <a:cs typeface="Arial" panose="020B0604020202020204" pitchFamily="34" charset="0"/>
              </a:rPr>
              <a:t>-MAC in ES clones.</a:t>
            </a:r>
            <a:endParaRPr kumimoji="1" lang="en-US" altLang="ja-JP" sz="1200" b="1" dirty="0">
              <a:latin typeface="Arial" panose="020B0604020202020204" pitchFamily="34" charset="0"/>
              <a:ea typeface="MS PGothic" panose="020B0600070205080204" pitchFamily="34" charset="-128"/>
              <a:cs typeface="Arial" panose="020B0604020202020204" pitchFamily="34" charset="0"/>
            </a:endParaRPr>
          </a:p>
          <a:p>
            <a:pPr algn="just"/>
            <a:r>
              <a:rPr lang="en" altLang="ja-JP" sz="1200" b="0" i="0" dirty="0">
                <a:solidFill>
                  <a:srgbClr val="222222"/>
                </a:solidFill>
                <a:effectLst/>
                <a:latin typeface="Arial" panose="020B0604020202020204" pitchFamily="34" charset="0"/>
                <a:cs typeface="Arial" panose="020B0604020202020204" pitchFamily="34" charset="0"/>
              </a:rPr>
              <a:t>Uncropped images of genomic</a:t>
            </a:r>
            <a:r>
              <a:rPr lang="ja-JP" altLang="en-US" sz="1200" b="0" i="0" dirty="0">
                <a:solidFill>
                  <a:srgbClr val="222222"/>
                </a:solidFill>
                <a:effectLst/>
                <a:latin typeface="Arial" panose="020B0604020202020204" pitchFamily="34" charset="0"/>
                <a:cs typeface="Arial" panose="020B0604020202020204" pitchFamily="34" charset="0"/>
              </a:rPr>
              <a:t> </a:t>
            </a:r>
            <a:r>
              <a:rPr lang="en" altLang="ja-JP" sz="1200" b="0" i="0" dirty="0">
                <a:solidFill>
                  <a:srgbClr val="222222"/>
                </a:solidFill>
                <a:effectLst/>
                <a:latin typeface="Arial" panose="020B0604020202020204" pitchFamily="34" charset="0"/>
                <a:cs typeface="Arial" panose="020B0604020202020204" pitchFamily="34" charset="0"/>
              </a:rPr>
              <a:t>PCR products of ES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b="0" i="0" dirty="0">
                <a:solidFill>
                  <a:srgbClr val="222222"/>
                </a:solidFill>
                <a:effectLst/>
                <a:latin typeface="Arial" panose="020B0604020202020204" pitchFamily="34" charset="0"/>
                <a:cs typeface="Arial" panose="020B0604020202020204" pitchFamily="34" charset="0"/>
              </a:rPr>
              <a:t>-MAC clones and the sample order used for electrophoresis. The regions enclosed by dashed lines represent the relevant data. </a:t>
            </a:r>
            <a:r>
              <a:rPr lang="en-US" altLang="ja-JP" sz="1200" b="0" i="0" dirty="0">
                <a:solidFill>
                  <a:srgbClr val="222222"/>
                </a:solidFill>
                <a:effectLst/>
                <a:latin typeface="Arial" panose="020B0604020202020204" pitchFamily="34" charset="0"/>
                <a:cs typeface="Arial" panose="020B0604020202020204" pitchFamily="34" charset="0"/>
              </a:rPr>
              <a:t>The PCR primer sets</a:t>
            </a:r>
            <a:r>
              <a:rPr lang="ja-JP" altLang="en-US" sz="1200" dirty="0">
                <a:solidFill>
                  <a:srgbClr val="222222"/>
                </a:solidFill>
                <a:latin typeface="Arial" panose="020B0604020202020204" pitchFamily="34" charset="0"/>
                <a:cs typeface="Arial" panose="020B0604020202020204" pitchFamily="34" charset="0"/>
              </a:rPr>
              <a:t> </a:t>
            </a:r>
            <a:r>
              <a:rPr lang="en-US" altLang="ja-JP" sz="1200" dirty="0">
                <a:solidFill>
                  <a:srgbClr val="222222"/>
                </a:solidFill>
                <a:latin typeface="Arial" panose="020B0604020202020204" pitchFamily="34" charset="0"/>
                <a:cs typeface="Arial" panose="020B0604020202020204" pitchFamily="34" charset="0"/>
              </a:rPr>
              <a:t>(</a:t>
            </a:r>
            <a:r>
              <a:rPr lang="en-US" altLang="ja-JP" sz="1200" i="1" dirty="0">
                <a:solidFill>
                  <a:srgbClr val="222222"/>
                </a:solidFill>
                <a:latin typeface="Arial" panose="020B0604020202020204" pitchFamily="34" charset="0"/>
                <a:cs typeface="Arial" panose="020B0604020202020204" pitchFamily="34" charset="0"/>
              </a:rPr>
              <a:t>HLA-A</a:t>
            </a:r>
            <a:r>
              <a:rPr lang="en-US" altLang="ja-JP" sz="1200" dirty="0">
                <a:solidFill>
                  <a:srgbClr val="222222"/>
                </a:solidFill>
                <a:latin typeface="Arial" panose="020B0604020202020204" pitchFamily="34" charset="0"/>
                <a:cs typeface="Arial" panose="020B0604020202020204" pitchFamily="34" charset="0"/>
              </a:rPr>
              <a:t>: </a:t>
            </a:r>
            <a:r>
              <a:rPr lang="en-US" altLang="ja-JP" sz="1200" b="0" i="0" dirty="0">
                <a:solidFill>
                  <a:srgbClr val="222222"/>
                </a:solidFill>
                <a:effectLst/>
                <a:latin typeface="Arial" panose="020B0604020202020204" pitchFamily="34" charset="0"/>
                <a:cs typeface="Arial" panose="020B0604020202020204" pitchFamily="34" charset="0"/>
              </a:rPr>
              <a:t>HLA-A F/R; </a:t>
            </a:r>
            <a:r>
              <a:rPr lang="en-US" altLang="ja-JP" sz="1200" b="0" i="1" dirty="0">
                <a:solidFill>
                  <a:srgbClr val="222222"/>
                </a:solidFill>
                <a:effectLst/>
                <a:latin typeface="Arial" panose="020B0604020202020204" pitchFamily="34" charset="0"/>
                <a:cs typeface="Arial" panose="020B0604020202020204" pitchFamily="34" charset="0"/>
              </a:rPr>
              <a:t>HLA-C</a:t>
            </a:r>
            <a:r>
              <a:rPr lang="en-US" altLang="ja-JP" sz="1200" b="0" i="0" dirty="0">
                <a:solidFill>
                  <a:srgbClr val="222222"/>
                </a:solidFill>
                <a:effectLst/>
                <a:latin typeface="Arial" panose="020B0604020202020204" pitchFamily="34" charset="0"/>
                <a:cs typeface="Arial" panose="020B0604020202020204" pitchFamily="34" charset="0"/>
              </a:rPr>
              <a:t>: HLA-C F/R; </a:t>
            </a:r>
            <a:r>
              <a:rPr lang="en-US" altLang="ja-JP" sz="1200" b="0" i="1" dirty="0">
                <a:solidFill>
                  <a:srgbClr val="222222"/>
                </a:solidFill>
                <a:effectLst/>
                <a:latin typeface="Arial" panose="020B0604020202020204" pitchFamily="34" charset="0"/>
                <a:cs typeface="Arial" panose="020B0604020202020204" pitchFamily="34" charset="0"/>
              </a:rPr>
              <a:t>HLA-B</a:t>
            </a:r>
            <a:r>
              <a:rPr lang="en-US" altLang="ja-JP" sz="1200" b="0" i="0" dirty="0">
                <a:solidFill>
                  <a:srgbClr val="222222"/>
                </a:solidFill>
                <a:effectLst/>
                <a:latin typeface="Arial" panose="020B0604020202020204" pitchFamily="34" charset="0"/>
                <a:cs typeface="Arial" panose="020B0604020202020204" pitchFamily="34" charset="0"/>
              </a:rPr>
              <a:t>: </a:t>
            </a:r>
            <a:r>
              <a:rPr lang="en-US" altLang="ja-JP" sz="1200" dirty="0">
                <a:solidFill>
                  <a:srgbClr val="222222"/>
                </a:solidFill>
                <a:latin typeface="Arial" panose="020B0604020202020204" pitchFamily="34" charset="0"/>
                <a:cs typeface="Arial" panose="020B0604020202020204" pitchFamily="34" charset="0"/>
              </a:rPr>
              <a:t>HLA-B F/R; and h</a:t>
            </a:r>
            <a:r>
              <a:rPr lang="en-US" altLang="ja-JP" sz="1200" i="1" dirty="0">
                <a:solidFill>
                  <a:srgbClr val="222222"/>
                </a:solidFill>
                <a:latin typeface="Arial" panose="020B0604020202020204" pitchFamily="34" charset="0"/>
                <a:cs typeface="Arial" panose="020B0604020202020204" pitchFamily="34" charset="0"/>
              </a:rPr>
              <a:t>B2M</a:t>
            </a:r>
            <a:r>
              <a:rPr lang="en-US" altLang="ja-JP" sz="1200" dirty="0">
                <a:solidFill>
                  <a:srgbClr val="222222"/>
                </a:solidFill>
                <a:latin typeface="Arial" panose="020B0604020202020204" pitchFamily="34" charset="0"/>
                <a:cs typeface="Arial" panose="020B0604020202020204" pitchFamily="34" charset="0"/>
              </a:rPr>
              <a:t>: hB2M F1/R1) are </a:t>
            </a:r>
            <a:r>
              <a:rPr lang="en-US" altLang="ja-JP" sz="1200" b="0" i="0" dirty="0">
                <a:solidFill>
                  <a:srgbClr val="222222"/>
                </a:solidFill>
                <a:effectLst/>
                <a:latin typeface="Arial" panose="020B0604020202020204" pitchFamily="34" charset="0"/>
                <a:cs typeface="Arial" panose="020B0604020202020204" pitchFamily="34" charset="0"/>
              </a:rPr>
              <a:t>shown in Supplementary Table S1. </a:t>
            </a:r>
          </a:p>
        </p:txBody>
      </p:sp>
      <p:sp>
        <p:nvSpPr>
          <p:cNvPr id="19" name="テキスト ボックス 18">
            <a:extLst>
              <a:ext uri="{FF2B5EF4-FFF2-40B4-BE49-F238E27FC236}">
                <a16:creationId xmlns:a16="http://schemas.microsoft.com/office/drawing/2014/main" id="{6A4CCF01-ACE9-F21B-4AEC-77D6752EF3E3}"/>
              </a:ext>
            </a:extLst>
          </p:cNvPr>
          <p:cNvSpPr txBox="1"/>
          <p:nvPr/>
        </p:nvSpPr>
        <p:spPr>
          <a:xfrm>
            <a:off x="0" y="0"/>
            <a:ext cx="3558988"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S8</a:t>
            </a:r>
            <a:endParaRPr kumimoji="1" lang="ja-JP" altLang="en-US" sz="1600" dirty="0">
              <a:latin typeface="Arial" panose="020B0604020202020204" pitchFamily="34" charset="0"/>
              <a:cs typeface="Arial" panose="020B0604020202020204" pitchFamily="34" charset="0"/>
            </a:endParaRPr>
          </a:p>
        </p:txBody>
      </p:sp>
      <p:pic>
        <p:nvPicPr>
          <p:cNvPr id="2" name="図 1">
            <a:extLst>
              <a:ext uri="{FF2B5EF4-FFF2-40B4-BE49-F238E27FC236}">
                <a16:creationId xmlns:a16="http://schemas.microsoft.com/office/drawing/2014/main" id="{626A203E-39A8-5FA3-7D56-342753C99EE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38" t="-578" r="-267"/>
          <a:stretch/>
        </p:blipFill>
        <p:spPr>
          <a:xfrm>
            <a:off x="3493477" y="690072"/>
            <a:ext cx="2696285" cy="2024529"/>
          </a:xfrm>
          <a:prstGeom prst="rect">
            <a:avLst/>
          </a:prstGeom>
        </p:spPr>
      </p:pic>
      <p:pic>
        <p:nvPicPr>
          <p:cNvPr id="21" name="図 20">
            <a:extLst>
              <a:ext uri="{FF2B5EF4-FFF2-40B4-BE49-F238E27FC236}">
                <a16:creationId xmlns:a16="http://schemas.microsoft.com/office/drawing/2014/main" id="{6DE28234-DA5E-3D19-FF74-FA4705D29E79}"/>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r="-39" b="-3"/>
          <a:stretch/>
        </p:blipFill>
        <p:spPr>
          <a:xfrm>
            <a:off x="514350" y="3170252"/>
            <a:ext cx="2702490" cy="2024529"/>
          </a:xfrm>
          <a:prstGeom prst="rect">
            <a:avLst/>
          </a:prstGeom>
        </p:spPr>
      </p:pic>
      <p:pic>
        <p:nvPicPr>
          <p:cNvPr id="22" name="図 21">
            <a:extLst>
              <a:ext uri="{FF2B5EF4-FFF2-40B4-BE49-F238E27FC236}">
                <a16:creationId xmlns:a16="http://schemas.microsoft.com/office/drawing/2014/main" id="{E106BFB6-5D57-179C-5F56-6BC685E6B0AE}"/>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rcRect l="-70" r="-4" b="-36"/>
          <a:stretch/>
        </p:blipFill>
        <p:spPr>
          <a:xfrm>
            <a:off x="514350" y="690072"/>
            <a:ext cx="2701267" cy="2024528"/>
          </a:xfrm>
          <a:prstGeom prst="rect">
            <a:avLst/>
          </a:prstGeom>
        </p:spPr>
      </p:pic>
      <p:sp>
        <p:nvSpPr>
          <p:cNvPr id="24" name="正方形/長方形 23">
            <a:extLst>
              <a:ext uri="{FF2B5EF4-FFF2-40B4-BE49-F238E27FC236}">
                <a16:creationId xmlns:a16="http://schemas.microsoft.com/office/drawing/2014/main" id="{630CFEDC-DD49-AE4F-BC1D-98ECD0366C45}"/>
              </a:ext>
            </a:extLst>
          </p:cNvPr>
          <p:cNvSpPr/>
          <p:nvPr/>
        </p:nvSpPr>
        <p:spPr>
          <a:xfrm>
            <a:off x="530764" y="1391299"/>
            <a:ext cx="2398183" cy="220826"/>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EBFFF5EB-1693-61C4-3AF2-733458E1C4ED}"/>
              </a:ext>
            </a:extLst>
          </p:cNvPr>
          <p:cNvSpPr txBox="1"/>
          <p:nvPr/>
        </p:nvSpPr>
        <p:spPr>
          <a:xfrm>
            <a:off x="1486366" y="1066440"/>
            <a:ext cx="601447" cy="261610"/>
          </a:xfrm>
          <a:prstGeom prst="rect">
            <a:avLst/>
          </a:prstGeom>
          <a:noFill/>
        </p:spPr>
        <p:txBody>
          <a:bodyPr wrap="none" rtlCol="0">
            <a:spAutoFit/>
          </a:bodyPr>
          <a:lstStyle/>
          <a:p>
            <a:pPr algn="l"/>
            <a:r>
              <a:rPr kumimoji="1" lang="en-US" altLang="ja-JP" sz="1050" i="1" dirty="0">
                <a:solidFill>
                  <a:schemeClr val="bg1"/>
                </a:solidFill>
                <a:latin typeface="Arial" panose="020B0604020202020204" pitchFamily="34" charset="0"/>
                <a:cs typeface="Arial" panose="020B0604020202020204" pitchFamily="34" charset="0"/>
              </a:rPr>
              <a:t>HLA-A</a:t>
            </a:r>
            <a:endParaRPr kumimoji="1" lang="ja-JP" altLang="en-US" sz="1050" i="1" dirty="0">
              <a:solidFill>
                <a:schemeClr val="bg1"/>
              </a:solidFill>
              <a:latin typeface="Arial" panose="020B0604020202020204" pitchFamily="34" charset="0"/>
              <a:cs typeface="Arial" panose="020B0604020202020204" pitchFamily="34" charset="0"/>
            </a:endParaRPr>
          </a:p>
        </p:txBody>
      </p:sp>
      <p:sp>
        <p:nvSpPr>
          <p:cNvPr id="27" name="正方形/長方形 26">
            <a:extLst>
              <a:ext uri="{FF2B5EF4-FFF2-40B4-BE49-F238E27FC236}">
                <a16:creationId xmlns:a16="http://schemas.microsoft.com/office/drawing/2014/main" id="{029263FC-0934-5717-DFF3-2E37609EB197}"/>
              </a:ext>
            </a:extLst>
          </p:cNvPr>
          <p:cNvSpPr/>
          <p:nvPr/>
        </p:nvSpPr>
        <p:spPr>
          <a:xfrm>
            <a:off x="3534505" y="1473625"/>
            <a:ext cx="2307495" cy="208351"/>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B60ACF49-39B0-F4DA-3C2E-2651A0D028AF}"/>
              </a:ext>
            </a:extLst>
          </p:cNvPr>
          <p:cNvSpPr txBox="1"/>
          <p:nvPr/>
        </p:nvSpPr>
        <p:spPr>
          <a:xfrm>
            <a:off x="4381374" y="1066440"/>
            <a:ext cx="609462" cy="261610"/>
          </a:xfrm>
          <a:prstGeom prst="rect">
            <a:avLst/>
          </a:prstGeom>
          <a:noFill/>
        </p:spPr>
        <p:txBody>
          <a:bodyPr wrap="none" rtlCol="0">
            <a:spAutoFit/>
          </a:bodyPr>
          <a:lstStyle/>
          <a:p>
            <a:pPr algn="l"/>
            <a:r>
              <a:rPr kumimoji="1" lang="en-US" altLang="ja-JP" sz="1050" i="1" dirty="0">
                <a:solidFill>
                  <a:schemeClr val="bg1"/>
                </a:solidFill>
                <a:latin typeface="Arial" panose="020B0604020202020204" pitchFamily="34" charset="0"/>
                <a:cs typeface="Arial" panose="020B0604020202020204" pitchFamily="34" charset="0"/>
              </a:rPr>
              <a:t>HLA-C</a:t>
            </a:r>
            <a:endParaRPr kumimoji="1" lang="ja-JP" altLang="en-US" sz="1050" i="1" dirty="0">
              <a:solidFill>
                <a:schemeClr val="bg1"/>
              </a:solidFill>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4EA9DC3B-F00E-E898-64A6-ED144BC4168F}"/>
              </a:ext>
            </a:extLst>
          </p:cNvPr>
          <p:cNvSpPr txBox="1"/>
          <p:nvPr/>
        </p:nvSpPr>
        <p:spPr>
          <a:xfrm>
            <a:off x="4381374" y="1804194"/>
            <a:ext cx="601447" cy="261610"/>
          </a:xfrm>
          <a:prstGeom prst="rect">
            <a:avLst/>
          </a:prstGeom>
          <a:noFill/>
        </p:spPr>
        <p:txBody>
          <a:bodyPr wrap="none" rtlCol="0">
            <a:spAutoFit/>
          </a:bodyPr>
          <a:lstStyle/>
          <a:p>
            <a:pPr algn="l"/>
            <a:r>
              <a:rPr kumimoji="1" lang="en-US" altLang="ja-JP" sz="1050" i="1" dirty="0">
                <a:solidFill>
                  <a:schemeClr val="bg1"/>
                </a:solidFill>
                <a:latin typeface="Arial" panose="020B0604020202020204" pitchFamily="34" charset="0"/>
                <a:cs typeface="Arial" panose="020B0604020202020204" pitchFamily="34" charset="0"/>
              </a:rPr>
              <a:t>HLA-B</a:t>
            </a:r>
            <a:endParaRPr kumimoji="1" lang="ja-JP" altLang="en-US" sz="1050" i="1" dirty="0">
              <a:solidFill>
                <a:schemeClr val="bg1"/>
              </a:solidFill>
              <a:latin typeface="Arial" panose="020B0604020202020204" pitchFamily="34" charset="0"/>
              <a:cs typeface="Arial" panose="020B0604020202020204" pitchFamily="34" charset="0"/>
            </a:endParaRPr>
          </a:p>
        </p:txBody>
      </p:sp>
      <p:sp>
        <p:nvSpPr>
          <p:cNvPr id="30" name="正方形/長方形 29">
            <a:extLst>
              <a:ext uri="{FF2B5EF4-FFF2-40B4-BE49-F238E27FC236}">
                <a16:creationId xmlns:a16="http://schemas.microsoft.com/office/drawing/2014/main" id="{92DFDDFD-7D86-DD6D-ABC1-2C955AB8E503}"/>
              </a:ext>
            </a:extLst>
          </p:cNvPr>
          <p:cNvSpPr/>
          <p:nvPr/>
        </p:nvSpPr>
        <p:spPr>
          <a:xfrm>
            <a:off x="3577233" y="2195249"/>
            <a:ext cx="2264767" cy="221304"/>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993F7854-5C8D-7243-3A72-63C89614520D}"/>
              </a:ext>
            </a:extLst>
          </p:cNvPr>
          <p:cNvSpPr txBox="1"/>
          <p:nvPr/>
        </p:nvSpPr>
        <p:spPr>
          <a:xfrm>
            <a:off x="1564259" y="3415827"/>
            <a:ext cx="537327" cy="253916"/>
          </a:xfrm>
          <a:prstGeom prst="rect">
            <a:avLst/>
          </a:prstGeom>
          <a:noFill/>
        </p:spPr>
        <p:txBody>
          <a:bodyPr wrap="none" rtlCol="0">
            <a:spAutoFit/>
          </a:bodyPr>
          <a:lstStyle/>
          <a:p>
            <a:pPr algn="l"/>
            <a:r>
              <a:rPr kumimoji="1" lang="en-US" altLang="ja-JP" sz="1050" dirty="0">
                <a:solidFill>
                  <a:schemeClr val="bg1"/>
                </a:solidFill>
                <a:latin typeface="Arial" panose="020B0604020202020204" pitchFamily="34" charset="0"/>
                <a:cs typeface="Arial" panose="020B0604020202020204" pitchFamily="34" charset="0"/>
              </a:rPr>
              <a:t>h</a:t>
            </a:r>
            <a:r>
              <a:rPr kumimoji="1" lang="en-US" altLang="ja-JP" sz="1050" i="1" dirty="0">
                <a:solidFill>
                  <a:schemeClr val="bg1"/>
                </a:solidFill>
                <a:latin typeface="Arial" panose="020B0604020202020204" pitchFamily="34" charset="0"/>
                <a:cs typeface="Arial" panose="020B0604020202020204" pitchFamily="34" charset="0"/>
              </a:rPr>
              <a:t>B2M</a:t>
            </a:r>
            <a:endParaRPr kumimoji="1" lang="ja-JP" altLang="en-US" sz="1050" i="1" dirty="0">
              <a:solidFill>
                <a:schemeClr val="bg1"/>
              </a:solidFill>
              <a:latin typeface="Arial" panose="020B0604020202020204" pitchFamily="34" charset="0"/>
              <a:cs typeface="Arial" panose="020B0604020202020204" pitchFamily="34" charset="0"/>
            </a:endParaRPr>
          </a:p>
        </p:txBody>
      </p:sp>
      <p:sp>
        <p:nvSpPr>
          <p:cNvPr id="34" name="正方形/長方形 33">
            <a:extLst>
              <a:ext uri="{FF2B5EF4-FFF2-40B4-BE49-F238E27FC236}">
                <a16:creationId xmlns:a16="http://schemas.microsoft.com/office/drawing/2014/main" id="{7FD74586-7C8A-61D7-FDD3-1A5E1D45B12E}"/>
              </a:ext>
            </a:extLst>
          </p:cNvPr>
          <p:cNvSpPr/>
          <p:nvPr/>
        </p:nvSpPr>
        <p:spPr>
          <a:xfrm>
            <a:off x="774316" y="3805896"/>
            <a:ext cx="2117211" cy="210951"/>
          </a:xfrm>
          <a:prstGeom prst="rect">
            <a:avLst/>
          </a:prstGeom>
          <a:noFill/>
          <a:ln>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E0A1B407-BDD0-1B3C-8E45-3EAB44544605}"/>
              </a:ext>
            </a:extLst>
          </p:cNvPr>
          <p:cNvSpPr txBox="1"/>
          <p:nvPr/>
        </p:nvSpPr>
        <p:spPr>
          <a:xfrm>
            <a:off x="2845463" y="1373933"/>
            <a:ext cx="489236" cy="200055"/>
          </a:xfrm>
          <a:prstGeom prst="rect">
            <a:avLst/>
          </a:prstGeom>
          <a:noFill/>
        </p:spPr>
        <p:txBody>
          <a:bodyPr wrap="none" rtlCol="0">
            <a:spAutoFit/>
          </a:bodyPr>
          <a:lstStyle/>
          <a:p>
            <a:pPr algn="l"/>
            <a:r>
              <a:rPr kumimoji="1" lang="en-US" altLang="ja-JP" sz="700" dirty="0">
                <a:solidFill>
                  <a:schemeClr val="bg1"/>
                </a:solidFill>
                <a:latin typeface="Arial" panose="020B0604020202020204" pitchFamily="34" charset="0"/>
                <a:cs typeface="Arial" panose="020B0604020202020204" pitchFamily="34" charset="0"/>
              </a:rPr>
              <a:t>-569 bp</a:t>
            </a:r>
            <a:endParaRPr kumimoji="1" lang="ja-JP" altLang="en-US" sz="700" dirty="0">
              <a:solidFill>
                <a:schemeClr val="bg1"/>
              </a:solidFill>
              <a:latin typeface="Arial" panose="020B0604020202020204" pitchFamily="34" charset="0"/>
              <a:cs typeface="Arial" panose="020B0604020202020204" pitchFamily="34" charset="0"/>
            </a:endParaRPr>
          </a:p>
        </p:txBody>
      </p:sp>
      <p:sp>
        <p:nvSpPr>
          <p:cNvPr id="39" name="テキスト ボックス 38">
            <a:extLst>
              <a:ext uri="{FF2B5EF4-FFF2-40B4-BE49-F238E27FC236}">
                <a16:creationId xmlns:a16="http://schemas.microsoft.com/office/drawing/2014/main" id="{0623A75F-4E72-42F6-06CC-F639312382E7}"/>
              </a:ext>
            </a:extLst>
          </p:cNvPr>
          <p:cNvSpPr txBox="1"/>
          <p:nvPr/>
        </p:nvSpPr>
        <p:spPr>
          <a:xfrm>
            <a:off x="5764709" y="1473161"/>
            <a:ext cx="489236" cy="200055"/>
          </a:xfrm>
          <a:prstGeom prst="rect">
            <a:avLst/>
          </a:prstGeom>
          <a:noFill/>
        </p:spPr>
        <p:txBody>
          <a:bodyPr wrap="none" rtlCol="0">
            <a:spAutoFit/>
          </a:bodyPr>
          <a:lstStyle/>
          <a:p>
            <a:pPr algn="l"/>
            <a:r>
              <a:rPr kumimoji="1" lang="en-US" altLang="ja-JP" sz="700" dirty="0">
                <a:solidFill>
                  <a:schemeClr val="bg1"/>
                </a:solidFill>
                <a:latin typeface="Arial" panose="020B0604020202020204" pitchFamily="34" charset="0"/>
                <a:cs typeface="Arial" panose="020B0604020202020204" pitchFamily="34" charset="0"/>
              </a:rPr>
              <a:t>-524 bp</a:t>
            </a:r>
            <a:endParaRPr kumimoji="1" lang="ja-JP" altLang="en-US" sz="700" dirty="0">
              <a:solidFill>
                <a:schemeClr val="bg1"/>
              </a:solidFill>
              <a:latin typeface="Arial" panose="020B0604020202020204" pitchFamily="34" charset="0"/>
              <a:cs typeface="Arial" panose="020B0604020202020204" pitchFamily="34" charset="0"/>
            </a:endParaRPr>
          </a:p>
        </p:txBody>
      </p:sp>
      <p:sp>
        <p:nvSpPr>
          <p:cNvPr id="40" name="テキスト ボックス 39">
            <a:extLst>
              <a:ext uri="{FF2B5EF4-FFF2-40B4-BE49-F238E27FC236}">
                <a16:creationId xmlns:a16="http://schemas.microsoft.com/office/drawing/2014/main" id="{FF4A7CC8-04DA-B992-D8BE-7CD760A67576}"/>
              </a:ext>
            </a:extLst>
          </p:cNvPr>
          <p:cNvSpPr txBox="1"/>
          <p:nvPr/>
        </p:nvSpPr>
        <p:spPr>
          <a:xfrm>
            <a:off x="5771263" y="2202003"/>
            <a:ext cx="489236" cy="200055"/>
          </a:xfrm>
          <a:prstGeom prst="rect">
            <a:avLst/>
          </a:prstGeom>
          <a:noFill/>
        </p:spPr>
        <p:txBody>
          <a:bodyPr wrap="none" rtlCol="0">
            <a:spAutoFit/>
          </a:bodyPr>
          <a:lstStyle/>
          <a:p>
            <a:pPr algn="l"/>
            <a:r>
              <a:rPr kumimoji="1" lang="en-US" altLang="ja-JP" sz="700" dirty="0">
                <a:solidFill>
                  <a:schemeClr val="bg1"/>
                </a:solidFill>
                <a:latin typeface="Arial" panose="020B0604020202020204" pitchFamily="34" charset="0"/>
                <a:cs typeface="Arial" panose="020B0604020202020204" pitchFamily="34" charset="0"/>
              </a:rPr>
              <a:t>-543 bp</a:t>
            </a:r>
            <a:endParaRPr kumimoji="1" lang="ja-JP" altLang="en-US" sz="700" dirty="0">
              <a:solidFill>
                <a:schemeClr val="bg1"/>
              </a:solidFill>
              <a:latin typeface="Arial" panose="020B0604020202020204" pitchFamily="34" charset="0"/>
              <a:cs typeface="Arial" panose="020B0604020202020204" pitchFamily="34" charset="0"/>
            </a:endParaRPr>
          </a:p>
        </p:txBody>
      </p:sp>
      <p:sp>
        <p:nvSpPr>
          <p:cNvPr id="41" name="テキスト ボックス 40">
            <a:extLst>
              <a:ext uri="{FF2B5EF4-FFF2-40B4-BE49-F238E27FC236}">
                <a16:creationId xmlns:a16="http://schemas.microsoft.com/office/drawing/2014/main" id="{F91867BD-A65F-6BDE-28F2-4D9F6F5300F0}"/>
              </a:ext>
            </a:extLst>
          </p:cNvPr>
          <p:cNvSpPr txBox="1"/>
          <p:nvPr/>
        </p:nvSpPr>
        <p:spPr>
          <a:xfrm>
            <a:off x="2845463" y="2655340"/>
            <a:ext cx="489236" cy="200055"/>
          </a:xfrm>
          <a:prstGeom prst="rect">
            <a:avLst/>
          </a:prstGeom>
          <a:noFill/>
        </p:spPr>
        <p:txBody>
          <a:bodyPr wrap="none" rtlCol="0">
            <a:spAutoFit/>
          </a:bodyPr>
          <a:lstStyle/>
          <a:p>
            <a:pPr algn="l"/>
            <a:r>
              <a:rPr kumimoji="1" lang="en-US" altLang="ja-JP" sz="700" dirty="0">
                <a:solidFill>
                  <a:schemeClr val="bg1"/>
                </a:solidFill>
                <a:latin typeface="Arial" panose="020B0604020202020204" pitchFamily="34" charset="0"/>
                <a:cs typeface="Arial" panose="020B0604020202020204" pitchFamily="34" charset="0"/>
              </a:rPr>
              <a:t>-548 bp</a:t>
            </a:r>
            <a:endParaRPr kumimoji="1" lang="ja-JP" altLang="en-US" sz="700" dirty="0">
              <a:solidFill>
                <a:schemeClr val="bg1"/>
              </a:solidFill>
              <a:latin typeface="Arial" panose="020B0604020202020204" pitchFamily="34" charset="0"/>
              <a:cs typeface="Arial" panose="020B0604020202020204" pitchFamily="34" charset="0"/>
            </a:endParaRPr>
          </a:p>
        </p:txBody>
      </p:sp>
      <p:sp>
        <p:nvSpPr>
          <p:cNvPr id="42" name="テキスト ボックス 41">
            <a:extLst>
              <a:ext uri="{FF2B5EF4-FFF2-40B4-BE49-F238E27FC236}">
                <a16:creationId xmlns:a16="http://schemas.microsoft.com/office/drawing/2014/main" id="{85A7D2D5-C7EC-9552-7F30-CA2BFEDF3D5A}"/>
              </a:ext>
            </a:extLst>
          </p:cNvPr>
          <p:cNvSpPr txBox="1"/>
          <p:nvPr/>
        </p:nvSpPr>
        <p:spPr>
          <a:xfrm>
            <a:off x="2799473" y="3816792"/>
            <a:ext cx="489237" cy="200055"/>
          </a:xfrm>
          <a:prstGeom prst="rect">
            <a:avLst/>
          </a:prstGeom>
          <a:noFill/>
        </p:spPr>
        <p:txBody>
          <a:bodyPr wrap="square" rtlCol="0">
            <a:spAutoFit/>
          </a:bodyPr>
          <a:lstStyle/>
          <a:p>
            <a:pPr algn="l"/>
            <a:r>
              <a:rPr kumimoji="1" lang="en-US" altLang="ja-JP" sz="700" dirty="0">
                <a:solidFill>
                  <a:schemeClr val="bg1"/>
                </a:solidFill>
                <a:latin typeface="Arial" panose="020B0604020202020204" pitchFamily="34" charset="0"/>
                <a:cs typeface="Arial" panose="020B0604020202020204" pitchFamily="34" charset="0"/>
              </a:rPr>
              <a:t>-548 bp</a:t>
            </a:r>
            <a:endParaRPr kumimoji="1" lang="ja-JP" altLang="en-US"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9945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テキスト ボックス 65">
            <a:extLst>
              <a:ext uri="{FF2B5EF4-FFF2-40B4-BE49-F238E27FC236}">
                <a16:creationId xmlns:a16="http://schemas.microsoft.com/office/drawing/2014/main" id="{4EA98714-42E7-1EE7-DB3C-E395A00C6F4A}"/>
              </a:ext>
            </a:extLst>
          </p:cNvPr>
          <p:cNvSpPr txBox="1"/>
          <p:nvPr/>
        </p:nvSpPr>
        <p:spPr>
          <a:xfrm>
            <a:off x="398789" y="3749372"/>
            <a:ext cx="1000641" cy="276999"/>
          </a:xfrm>
          <a:prstGeom prst="rect">
            <a:avLst/>
          </a:prstGeom>
          <a:noFill/>
        </p:spPr>
        <p:txBody>
          <a:bodyPr wrap="square" rtlCol="0">
            <a:spAutoFit/>
          </a:bodyPr>
          <a:lstStyle/>
          <a:p>
            <a:pPr algn="ctr"/>
            <a:r>
              <a:rPr kumimoji="1" lang="en-US" altLang="ja-JP" sz="1200" dirty="0">
                <a:latin typeface="Arial" panose="020B0604020202020204" pitchFamily="34" charset="0"/>
                <a:ea typeface="Meiryo" panose="020B0604030504040204" pitchFamily="34" charset="-128"/>
                <a:cs typeface="Arial" panose="020B0604020202020204" pitchFamily="34" charset="0"/>
              </a:rPr>
              <a:t>Jurkat#2H4</a:t>
            </a:r>
            <a:endParaRPr kumimoji="1" lang="ja-JP" altLang="en-US" sz="1200" dirty="0">
              <a:latin typeface="Arial" panose="020B0604020202020204" pitchFamily="34" charset="0"/>
              <a:ea typeface="Meiryo" panose="020B0604030504040204" pitchFamily="34" charset="-128"/>
              <a:cs typeface="Arial" panose="020B0604020202020204" pitchFamily="34" charset="0"/>
            </a:endParaRPr>
          </a:p>
        </p:txBody>
      </p:sp>
      <p:sp>
        <p:nvSpPr>
          <p:cNvPr id="6" name="テキスト ボックス 5">
            <a:extLst>
              <a:ext uri="{FF2B5EF4-FFF2-40B4-BE49-F238E27FC236}">
                <a16:creationId xmlns:a16="http://schemas.microsoft.com/office/drawing/2014/main" id="{E2D7AFDF-E0F2-1552-095D-22CF73205A10}"/>
              </a:ext>
            </a:extLst>
          </p:cNvPr>
          <p:cNvSpPr txBox="1"/>
          <p:nvPr/>
        </p:nvSpPr>
        <p:spPr>
          <a:xfrm>
            <a:off x="748845" y="722527"/>
            <a:ext cx="1234633" cy="276999"/>
          </a:xfrm>
          <a:prstGeom prst="rect">
            <a:avLst/>
          </a:prstGeom>
          <a:noFill/>
        </p:spPr>
        <p:txBody>
          <a:bodyPr wrap="none" rtlCol="0">
            <a:spAutoFit/>
          </a:bodyPr>
          <a:lstStyle/>
          <a:p>
            <a:pPr algn="ctr"/>
            <a:r>
              <a:rPr kumimoji="1" lang="en-US" altLang="ja-JP" sz="1200" dirty="0">
                <a:latin typeface="Arial" panose="020B0604020202020204" pitchFamily="34" charset="0"/>
                <a:cs typeface="Arial" panose="020B0604020202020204" pitchFamily="34" charset="0"/>
              </a:rPr>
              <a:t>ES </a:t>
            </a:r>
            <a:r>
              <a:rPr kumimoji="1" lang="en-US" altLang="ja-JP" sz="1200" dirty="0" err="1">
                <a:latin typeface="Arial" panose="020B0604020202020204" pitchFamily="34" charset="0"/>
                <a:cs typeface="Arial" panose="020B0604020202020204" pitchFamily="34" charset="0"/>
              </a:rPr>
              <a:t>HLAcl</a:t>
            </a:r>
            <a:r>
              <a:rPr kumimoji="1" lang="en-US" altLang="ja-JP" sz="1200" dirty="0">
                <a:latin typeface="Arial" panose="020B0604020202020204" pitchFamily="34" charset="0"/>
                <a:cs typeface="Arial" panose="020B0604020202020204" pitchFamily="34" charset="0"/>
              </a:rPr>
              <a:t>-MAC</a:t>
            </a:r>
            <a:endParaRPr kumimoji="1" lang="ja-JP" altLang="en-US" sz="1200" dirty="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208BB09B-48A9-9F53-CA06-7A79A38EC36E}"/>
              </a:ext>
            </a:extLst>
          </p:cNvPr>
          <p:cNvSpPr txBox="1"/>
          <p:nvPr/>
        </p:nvSpPr>
        <p:spPr>
          <a:xfrm>
            <a:off x="441269" y="2274203"/>
            <a:ext cx="740908" cy="276999"/>
          </a:xfrm>
          <a:prstGeom prst="rect">
            <a:avLst/>
          </a:prstGeom>
          <a:noFill/>
        </p:spPr>
        <p:txBody>
          <a:bodyPr wrap="none" rtlCol="0">
            <a:spAutoFit/>
          </a:bodyPr>
          <a:lstStyle/>
          <a:p>
            <a:pPr algn="ctr"/>
            <a:r>
              <a:rPr kumimoji="1" lang="en-US" altLang="ja-JP" sz="1200" dirty="0">
                <a:latin typeface="Arial" panose="020B0604020202020204" pitchFamily="34" charset="0"/>
                <a:cs typeface="Arial" panose="020B0604020202020204" pitchFamily="34" charset="0"/>
              </a:rPr>
              <a:t>XO ES9</a:t>
            </a:r>
          </a:p>
        </p:txBody>
      </p:sp>
      <p:pic>
        <p:nvPicPr>
          <p:cNvPr id="8" name="図 7">
            <a:extLst>
              <a:ext uri="{FF2B5EF4-FFF2-40B4-BE49-F238E27FC236}">
                <a16:creationId xmlns:a16="http://schemas.microsoft.com/office/drawing/2014/main" id="{D862005C-BB51-DD12-8F3F-45CD708F61E1}"/>
              </a:ext>
            </a:extLst>
          </p:cNvPr>
          <p:cNvPicPr>
            <a:picLocks noChangeAspect="1"/>
          </p:cNvPicPr>
          <p:nvPr/>
        </p:nvPicPr>
        <p:blipFill rotWithShape="1">
          <a:blip r:embed="rId2"/>
          <a:srcRect l="11682" t="4027" r="50636" b="70373"/>
          <a:stretch/>
        </p:blipFill>
        <p:spPr>
          <a:xfrm>
            <a:off x="913417" y="2598867"/>
            <a:ext cx="970614" cy="933137"/>
          </a:xfrm>
          <a:prstGeom prst="rect">
            <a:avLst/>
          </a:prstGeom>
        </p:spPr>
      </p:pic>
      <p:pic>
        <p:nvPicPr>
          <p:cNvPr id="9" name="図 8">
            <a:extLst>
              <a:ext uri="{FF2B5EF4-FFF2-40B4-BE49-F238E27FC236}">
                <a16:creationId xmlns:a16="http://schemas.microsoft.com/office/drawing/2014/main" id="{3FCF0BBF-1B1D-B6D5-C825-93303C84A377}"/>
              </a:ext>
            </a:extLst>
          </p:cNvPr>
          <p:cNvPicPr>
            <a:picLocks noChangeAspect="1"/>
          </p:cNvPicPr>
          <p:nvPr/>
        </p:nvPicPr>
        <p:blipFill rotWithShape="1">
          <a:blip r:embed="rId3"/>
          <a:srcRect l="53598" t="3777" r="11525" b="70701"/>
          <a:stretch/>
        </p:blipFill>
        <p:spPr>
          <a:xfrm>
            <a:off x="2367800" y="2601728"/>
            <a:ext cx="898354" cy="930276"/>
          </a:xfrm>
          <a:prstGeom prst="rect">
            <a:avLst/>
          </a:prstGeom>
        </p:spPr>
      </p:pic>
      <p:pic>
        <p:nvPicPr>
          <p:cNvPr id="10" name="図 9">
            <a:extLst>
              <a:ext uri="{FF2B5EF4-FFF2-40B4-BE49-F238E27FC236}">
                <a16:creationId xmlns:a16="http://schemas.microsoft.com/office/drawing/2014/main" id="{D3AE04A3-A245-9624-F487-A01AD65FF7F3}"/>
              </a:ext>
            </a:extLst>
          </p:cNvPr>
          <p:cNvPicPr>
            <a:picLocks noChangeAspect="1"/>
          </p:cNvPicPr>
          <p:nvPr/>
        </p:nvPicPr>
        <p:blipFill rotWithShape="1">
          <a:blip r:embed="rId4"/>
          <a:srcRect l="12107" t="31473" r="50370" b="44684"/>
          <a:stretch/>
        </p:blipFill>
        <p:spPr>
          <a:xfrm>
            <a:off x="3716654" y="2573338"/>
            <a:ext cx="966525" cy="869111"/>
          </a:xfrm>
          <a:prstGeom prst="rect">
            <a:avLst/>
          </a:prstGeom>
        </p:spPr>
      </p:pic>
      <p:pic>
        <p:nvPicPr>
          <p:cNvPr id="11" name="図 10">
            <a:extLst>
              <a:ext uri="{FF2B5EF4-FFF2-40B4-BE49-F238E27FC236}">
                <a16:creationId xmlns:a16="http://schemas.microsoft.com/office/drawing/2014/main" id="{A6C730D0-A237-B0D6-EEF3-D76320FD1364}"/>
              </a:ext>
            </a:extLst>
          </p:cNvPr>
          <p:cNvPicPr>
            <a:picLocks noChangeAspect="1"/>
          </p:cNvPicPr>
          <p:nvPr/>
        </p:nvPicPr>
        <p:blipFill rotWithShape="1">
          <a:blip r:embed="rId5"/>
          <a:srcRect l="53436" t="31722" r="11616" b="44032"/>
          <a:stretch/>
        </p:blipFill>
        <p:spPr>
          <a:xfrm>
            <a:off x="5122584" y="2580184"/>
            <a:ext cx="900176" cy="883793"/>
          </a:xfrm>
          <a:prstGeom prst="rect">
            <a:avLst/>
          </a:prstGeom>
        </p:spPr>
      </p:pic>
      <p:grpSp>
        <p:nvGrpSpPr>
          <p:cNvPr id="12" name="グループ化 11">
            <a:extLst>
              <a:ext uri="{FF2B5EF4-FFF2-40B4-BE49-F238E27FC236}">
                <a16:creationId xmlns:a16="http://schemas.microsoft.com/office/drawing/2014/main" id="{7C8FCF0E-2B07-F319-E3C4-703A6087C472}"/>
              </a:ext>
            </a:extLst>
          </p:cNvPr>
          <p:cNvGrpSpPr/>
          <p:nvPr/>
        </p:nvGrpSpPr>
        <p:grpSpPr>
          <a:xfrm>
            <a:off x="2090796" y="2616053"/>
            <a:ext cx="1029185" cy="1080387"/>
            <a:chOff x="1904483" y="3098821"/>
            <a:chExt cx="1163521" cy="1221406"/>
          </a:xfrm>
        </p:grpSpPr>
        <p:sp>
          <p:nvSpPr>
            <p:cNvPr id="14" name="テキスト ボックス 13">
              <a:extLst>
                <a:ext uri="{FF2B5EF4-FFF2-40B4-BE49-F238E27FC236}">
                  <a16:creationId xmlns:a16="http://schemas.microsoft.com/office/drawing/2014/main" id="{F1E8DC44-CD2A-7B98-5920-BEACF1886C20}"/>
                </a:ext>
              </a:extLst>
            </p:cNvPr>
            <p:cNvSpPr txBox="1"/>
            <p:nvPr/>
          </p:nvSpPr>
          <p:spPr>
            <a:xfrm>
              <a:off x="2460540" y="4059265"/>
              <a:ext cx="607464"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FSC-H</a:t>
              </a:r>
              <a:endParaRPr kumimoji="1" lang="ja-JP" altLang="en-US" sz="900" dirty="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26579DA9-B153-FAA7-8335-A2F1A3CB2B5F}"/>
                </a:ext>
              </a:extLst>
            </p:cNvPr>
            <p:cNvSpPr txBox="1"/>
            <p:nvPr/>
          </p:nvSpPr>
          <p:spPr>
            <a:xfrm rot="16200000">
              <a:off x="1611625" y="3391679"/>
              <a:ext cx="846678"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FSC-Width</a:t>
              </a:r>
              <a:endParaRPr kumimoji="1" lang="ja-JP" altLang="en-US" sz="900" dirty="0">
                <a:latin typeface="Arial" panose="020B0604020202020204" pitchFamily="34" charset="0"/>
                <a:cs typeface="Arial" panose="020B0604020202020204" pitchFamily="34" charset="0"/>
              </a:endParaRPr>
            </a:p>
          </p:txBody>
        </p:sp>
      </p:grpSp>
      <p:grpSp>
        <p:nvGrpSpPr>
          <p:cNvPr id="16" name="グループ化 15">
            <a:extLst>
              <a:ext uri="{FF2B5EF4-FFF2-40B4-BE49-F238E27FC236}">
                <a16:creationId xmlns:a16="http://schemas.microsoft.com/office/drawing/2014/main" id="{70A10B77-7066-D844-E866-70D3F94C97BC}"/>
              </a:ext>
            </a:extLst>
          </p:cNvPr>
          <p:cNvGrpSpPr/>
          <p:nvPr/>
        </p:nvGrpSpPr>
        <p:grpSpPr>
          <a:xfrm>
            <a:off x="715899" y="2776476"/>
            <a:ext cx="1014223" cy="918901"/>
            <a:chOff x="349350" y="3279599"/>
            <a:chExt cx="1146606" cy="1038841"/>
          </a:xfrm>
        </p:grpSpPr>
        <p:sp>
          <p:nvSpPr>
            <p:cNvPr id="18" name="テキスト ボックス 17">
              <a:extLst>
                <a:ext uri="{FF2B5EF4-FFF2-40B4-BE49-F238E27FC236}">
                  <a16:creationId xmlns:a16="http://schemas.microsoft.com/office/drawing/2014/main" id="{DEDD76F8-9940-536C-2053-58CA2B0EE49A}"/>
                </a:ext>
              </a:extLst>
            </p:cNvPr>
            <p:cNvSpPr txBox="1"/>
            <p:nvPr/>
          </p:nvSpPr>
          <p:spPr>
            <a:xfrm>
              <a:off x="895743" y="4057478"/>
              <a:ext cx="600213"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FSC-A</a:t>
              </a:r>
              <a:endParaRPr kumimoji="1" lang="ja-JP" altLang="en-US" sz="9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905C8467-8B4D-B441-F087-79BABB9B25DE}"/>
                </a:ext>
              </a:extLst>
            </p:cNvPr>
            <p:cNvSpPr txBox="1"/>
            <p:nvPr/>
          </p:nvSpPr>
          <p:spPr>
            <a:xfrm rot="16200000">
              <a:off x="176100" y="3452849"/>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grpSp>
        <p:nvGrpSpPr>
          <p:cNvPr id="20" name="グループ化 19">
            <a:extLst>
              <a:ext uri="{FF2B5EF4-FFF2-40B4-BE49-F238E27FC236}">
                <a16:creationId xmlns:a16="http://schemas.microsoft.com/office/drawing/2014/main" id="{D48137F4-F23C-8647-64BB-FDC5ADEBDAF2}"/>
              </a:ext>
            </a:extLst>
          </p:cNvPr>
          <p:cNvGrpSpPr/>
          <p:nvPr/>
        </p:nvGrpSpPr>
        <p:grpSpPr>
          <a:xfrm>
            <a:off x="3489252" y="2722344"/>
            <a:ext cx="1041876" cy="957206"/>
            <a:chOff x="3461542" y="3218428"/>
            <a:chExt cx="1177869" cy="1082147"/>
          </a:xfrm>
        </p:grpSpPr>
        <p:sp>
          <p:nvSpPr>
            <p:cNvPr id="22" name="テキスト ボックス 21">
              <a:extLst>
                <a:ext uri="{FF2B5EF4-FFF2-40B4-BE49-F238E27FC236}">
                  <a16:creationId xmlns:a16="http://schemas.microsoft.com/office/drawing/2014/main" id="{448BC314-522D-591E-6A5A-9171C1E684AA}"/>
                </a:ext>
              </a:extLst>
            </p:cNvPr>
            <p:cNvSpPr txBox="1"/>
            <p:nvPr/>
          </p:nvSpPr>
          <p:spPr>
            <a:xfrm>
              <a:off x="3995703" y="4039613"/>
              <a:ext cx="643708"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DAPI-A</a:t>
              </a:r>
              <a:endParaRPr kumimoji="1" lang="ja-JP" altLang="en-US" sz="900" dirty="0">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42C1EE92-CDDE-6FFE-B018-062B90D55FC2}"/>
                </a:ext>
              </a:extLst>
            </p:cNvPr>
            <p:cNvSpPr txBox="1"/>
            <p:nvPr/>
          </p:nvSpPr>
          <p:spPr>
            <a:xfrm rot="16200000">
              <a:off x="3288292" y="3391678"/>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grpSp>
        <p:nvGrpSpPr>
          <p:cNvPr id="29" name="グループ化 28">
            <a:extLst>
              <a:ext uri="{FF2B5EF4-FFF2-40B4-BE49-F238E27FC236}">
                <a16:creationId xmlns:a16="http://schemas.microsoft.com/office/drawing/2014/main" id="{7B152F44-C389-0879-FE12-8616F57A9E57}"/>
              </a:ext>
            </a:extLst>
          </p:cNvPr>
          <p:cNvGrpSpPr/>
          <p:nvPr/>
        </p:nvGrpSpPr>
        <p:grpSpPr>
          <a:xfrm>
            <a:off x="4701146" y="2714743"/>
            <a:ext cx="1273999" cy="958538"/>
            <a:chOff x="4819866" y="9497868"/>
            <a:chExt cx="1273999" cy="958538"/>
          </a:xfrm>
        </p:grpSpPr>
        <p:cxnSp>
          <p:nvCxnSpPr>
            <p:cNvPr id="24" name="直線矢印コネクタ 23">
              <a:extLst>
                <a:ext uri="{FF2B5EF4-FFF2-40B4-BE49-F238E27FC236}">
                  <a16:creationId xmlns:a16="http://schemas.microsoft.com/office/drawing/2014/main" id="{7DE03272-D7FE-319C-0531-B863AC72A71C}"/>
                </a:ext>
              </a:extLst>
            </p:cNvPr>
            <p:cNvCxnSpPr>
              <a:cxnSpLocks/>
            </p:cNvCxnSpPr>
            <p:nvPr/>
          </p:nvCxnSpPr>
          <p:spPr>
            <a:xfrm>
              <a:off x="4819866" y="980038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25" name="テキスト ボックス 24">
              <a:extLst>
                <a:ext uri="{FF2B5EF4-FFF2-40B4-BE49-F238E27FC236}">
                  <a16:creationId xmlns:a16="http://schemas.microsoft.com/office/drawing/2014/main" id="{24FD1038-8236-46AA-6624-7B30392CB6D4}"/>
                </a:ext>
              </a:extLst>
            </p:cNvPr>
            <p:cNvSpPr txBox="1"/>
            <p:nvPr/>
          </p:nvSpPr>
          <p:spPr>
            <a:xfrm>
              <a:off x="5537301" y="10225574"/>
              <a:ext cx="556564"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FITC-A</a:t>
              </a:r>
              <a:endParaRPr kumimoji="1" lang="ja-JP" altLang="en-US" sz="900" dirty="0">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9E657034-C684-A385-3711-7AF42CF796A1}"/>
                </a:ext>
              </a:extLst>
            </p:cNvPr>
            <p:cNvSpPr txBox="1"/>
            <p:nvPr/>
          </p:nvSpPr>
          <p:spPr>
            <a:xfrm rot="16200000">
              <a:off x="4870234" y="9651116"/>
              <a:ext cx="537327"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cxnSp>
        <p:nvCxnSpPr>
          <p:cNvPr id="27" name="直線矢印コネクタ 26">
            <a:extLst>
              <a:ext uri="{FF2B5EF4-FFF2-40B4-BE49-F238E27FC236}">
                <a16:creationId xmlns:a16="http://schemas.microsoft.com/office/drawing/2014/main" id="{B0057FD6-17C8-0770-7FA7-07B1E704A84C}"/>
              </a:ext>
            </a:extLst>
          </p:cNvPr>
          <p:cNvCxnSpPr>
            <a:cxnSpLocks/>
          </p:cNvCxnSpPr>
          <p:nvPr/>
        </p:nvCxnSpPr>
        <p:spPr>
          <a:xfrm>
            <a:off x="3294545" y="3017260"/>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28" name="直線矢印コネクタ 27">
            <a:extLst>
              <a:ext uri="{FF2B5EF4-FFF2-40B4-BE49-F238E27FC236}">
                <a16:creationId xmlns:a16="http://schemas.microsoft.com/office/drawing/2014/main" id="{C4F023CC-AD86-C613-706B-65D04EC7D546}"/>
              </a:ext>
            </a:extLst>
          </p:cNvPr>
          <p:cNvCxnSpPr>
            <a:cxnSpLocks/>
          </p:cNvCxnSpPr>
          <p:nvPr/>
        </p:nvCxnSpPr>
        <p:spPr>
          <a:xfrm>
            <a:off x="1914753" y="3017260"/>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pic>
        <p:nvPicPr>
          <p:cNvPr id="31" name="図 30">
            <a:extLst>
              <a:ext uri="{FF2B5EF4-FFF2-40B4-BE49-F238E27FC236}">
                <a16:creationId xmlns:a16="http://schemas.microsoft.com/office/drawing/2014/main" id="{F984A296-ABB9-2D62-1B50-7E5753B55790}"/>
              </a:ext>
            </a:extLst>
          </p:cNvPr>
          <p:cNvPicPr>
            <a:picLocks noChangeAspect="1"/>
          </p:cNvPicPr>
          <p:nvPr/>
        </p:nvPicPr>
        <p:blipFill rotWithShape="1">
          <a:blip r:embed="rId6"/>
          <a:srcRect l="11666" t="4181" r="50753" b="70720"/>
          <a:stretch/>
        </p:blipFill>
        <p:spPr>
          <a:xfrm>
            <a:off x="858678" y="1171561"/>
            <a:ext cx="967992" cy="914909"/>
          </a:xfrm>
          <a:prstGeom prst="rect">
            <a:avLst/>
          </a:prstGeom>
        </p:spPr>
      </p:pic>
      <p:pic>
        <p:nvPicPr>
          <p:cNvPr id="32" name="図 31">
            <a:extLst>
              <a:ext uri="{FF2B5EF4-FFF2-40B4-BE49-F238E27FC236}">
                <a16:creationId xmlns:a16="http://schemas.microsoft.com/office/drawing/2014/main" id="{D6F5C35C-4F1A-808D-244D-0E2266D82A43}"/>
              </a:ext>
            </a:extLst>
          </p:cNvPr>
          <p:cNvPicPr>
            <a:picLocks noChangeAspect="1"/>
          </p:cNvPicPr>
          <p:nvPr/>
        </p:nvPicPr>
        <p:blipFill rotWithShape="1">
          <a:blip r:embed="rId7"/>
          <a:srcRect l="52868" t="3962" r="10934" b="70629"/>
          <a:stretch/>
        </p:blipFill>
        <p:spPr>
          <a:xfrm>
            <a:off x="2268525" y="1188792"/>
            <a:ext cx="932412" cy="926181"/>
          </a:xfrm>
          <a:prstGeom prst="rect">
            <a:avLst/>
          </a:prstGeom>
        </p:spPr>
      </p:pic>
      <p:pic>
        <p:nvPicPr>
          <p:cNvPr id="36" name="図 35">
            <a:extLst>
              <a:ext uri="{FF2B5EF4-FFF2-40B4-BE49-F238E27FC236}">
                <a16:creationId xmlns:a16="http://schemas.microsoft.com/office/drawing/2014/main" id="{009AD162-4158-4D27-0780-BD883E1D3B4F}"/>
              </a:ext>
            </a:extLst>
          </p:cNvPr>
          <p:cNvPicPr>
            <a:picLocks noChangeAspect="1"/>
          </p:cNvPicPr>
          <p:nvPr/>
        </p:nvPicPr>
        <p:blipFill rotWithShape="1">
          <a:blip r:embed="rId8"/>
          <a:srcRect l="11779" t="31701" r="50274" b="44698"/>
          <a:stretch/>
        </p:blipFill>
        <p:spPr>
          <a:xfrm>
            <a:off x="3642792" y="1198875"/>
            <a:ext cx="977463" cy="860279"/>
          </a:xfrm>
          <a:prstGeom prst="rect">
            <a:avLst/>
          </a:prstGeom>
        </p:spPr>
      </p:pic>
      <p:pic>
        <p:nvPicPr>
          <p:cNvPr id="49" name="図 48">
            <a:extLst>
              <a:ext uri="{FF2B5EF4-FFF2-40B4-BE49-F238E27FC236}">
                <a16:creationId xmlns:a16="http://schemas.microsoft.com/office/drawing/2014/main" id="{67471FC5-1705-F54C-E4BA-041E7CE2D202}"/>
              </a:ext>
            </a:extLst>
          </p:cNvPr>
          <p:cNvPicPr>
            <a:picLocks noChangeAspect="1"/>
          </p:cNvPicPr>
          <p:nvPr/>
        </p:nvPicPr>
        <p:blipFill rotWithShape="1">
          <a:blip r:embed="rId9"/>
          <a:srcRect l="54311" t="31800" r="11300" b="44702"/>
          <a:stretch/>
        </p:blipFill>
        <p:spPr>
          <a:xfrm>
            <a:off x="5102460" y="1200742"/>
            <a:ext cx="885826" cy="856544"/>
          </a:xfrm>
          <a:prstGeom prst="rect">
            <a:avLst/>
          </a:prstGeom>
        </p:spPr>
      </p:pic>
      <p:grpSp>
        <p:nvGrpSpPr>
          <p:cNvPr id="55" name="グループ化 54">
            <a:extLst>
              <a:ext uri="{FF2B5EF4-FFF2-40B4-BE49-F238E27FC236}">
                <a16:creationId xmlns:a16="http://schemas.microsoft.com/office/drawing/2014/main" id="{D299DF88-D222-F199-E96B-DED9385C189F}"/>
              </a:ext>
            </a:extLst>
          </p:cNvPr>
          <p:cNvGrpSpPr/>
          <p:nvPr/>
        </p:nvGrpSpPr>
        <p:grpSpPr>
          <a:xfrm>
            <a:off x="2024841" y="1208299"/>
            <a:ext cx="1029185" cy="1080387"/>
            <a:chOff x="1904483" y="3098821"/>
            <a:chExt cx="1163521" cy="1221406"/>
          </a:xfrm>
        </p:grpSpPr>
        <p:sp>
          <p:nvSpPr>
            <p:cNvPr id="60" name="テキスト ボックス 59">
              <a:extLst>
                <a:ext uri="{FF2B5EF4-FFF2-40B4-BE49-F238E27FC236}">
                  <a16:creationId xmlns:a16="http://schemas.microsoft.com/office/drawing/2014/main" id="{5E31F711-4694-3CD9-F1A2-60619E591CAB}"/>
                </a:ext>
              </a:extLst>
            </p:cNvPr>
            <p:cNvSpPr txBox="1"/>
            <p:nvPr/>
          </p:nvSpPr>
          <p:spPr>
            <a:xfrm>
              <a:off x="2460540" y="4059265"/>
              <a:ext cx="607464"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FSC-H</a:t>
              </a:r>
              <a:endParaRPr kumimoji="1" lang="ja-JP" altLang="en-US" sz="900" dirty="0">
                <a:latin typeface="Arial" panose="020B0604020202020204" pitchFamily="34" charset="0"/>
                <a:cs typeface="Arial" panose="020B0604020202020204" pitchFamily="34" charset="0"/>
              </a:endParaRPr>
            </a:p>
          </p:txBody>
        </p:sp>
        <p:sp>
          <p:nvSpPr>
            <p:cNvPr id="67" name="テキスト ボックス 66">
              <a:extLst>
                <a:ext uri="{FF2B5EF4-FFF2-40B4-BE49-F238E27FC236}">
                  <a16:creationId xmlns:a16="http://schemas.microsoft.com/office/drawing/2014/main" id="{75414A8B-C08C-14C6-1FAA-78E5E794E3A6}"/>
                </a:ext>
              </a:extLst>
            </p:cNvPr>
            <p:cNvSpPr txBox="1"/>
            <p:nvPr/>
          </p:nvSpPr>
          <p:spPr>
            <a:xfrm rot="16200000">
              <a:off x="1611625" y="3391679"/>
              <a:ext cx="846678"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FSC-Width</a:t>
              </a:r>
              <a:endParaRPr kumimoji="1" lang="ja-JP" altLang="en-US" sz="900" dirty="0">
                <a:latin typeface="Arial" panose="020B0604020202020204" pitchFamily="34" charset="0"/>
                <a:cs typeface="Arial" panose="020B0604020202020204" pitchFamily="34" charset="0"/>
              </a:endParaRPr>
            </a:p>
          </p:txBody>
        </p:sp>
      </p:grpSp>
      <p:grpSp>
        <p:nvGrpSpPr>
          <p:cNvPr id="68" name="グループ化 67">
            <a:extLst>
              <a:ext uri="{FF2B5EF4-FFF2-40B4-BE49-F238E27FC236}">
                <a16:creationId xmlns:a16="http://schemas.microsoft.com/office/drawing/2014/main" id="{D92BB22F-1B39-A470-1AB6-7F2A83B6280B}"/>
              </a:ext>
            </a:extLst>
          </p:cNvPr>
          <p:cNvGrpSpPr/>
          <p:nvPr/>
        </p:nvGrpSpPr>
        <p:grpSpPr>
          <a:xfrm>
            <a:off x="649944" y="1368722"/>
            <a:ext cx="1014223" cy="918901"/>
            <a:chOff x="349350" y="3279599"/>
            <a:chExt cx="1146606" cy="1038841"/>
          </a:xfrm>
        </p:grpSpPr>
        <p:sp>
          <p:nvSpPr>
            <p:cNvPr id="69" name="テキスト ボックス 68">
              <a:extLst>
                <a:ext uri="{FF2B5EF4-FFF2-40B4-BE49-F238E27FC236}">
                  <a16:creationId xmlns:a16="http://schemas.microsoft.com/office/drawing/2014/main" id="{2CB8AFB0-6741-5EA6-79B3-418752FDF8F1}"/>
                </a:ext>
              </a:extLst>
            </p:cNvPr>
            <p:cNvSpPr txBox="1"/>
            <p:nvPr/>
          </p:nvSpPr>
          <p:spPr>
            <a:xfrm>
              <a:off x="895743" y="4057478"/>
              <a:ext cx="600213"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FSC-A</a:t>
              </a:r>
              <a:endParaRPr kumimoji="1" lang="ja-JP" altLang="en-US" sz="900" dirty="0">
                <a:latin typeface="Arial" panose="020B0604020202020204" pitchFamily="34" charset="0"/>
                <a:cs typeface="Arial" panose="020B0604020202020204" pitchFamily="34" charset="0"/>
              </a:endParaRPr>
            </a:p>
          </p:txBody>
        </p:sp>
        <p:sp>
          <p:nvSpPr>
            <p:cNvPr id="70" name="テキスト ボックス 69">
              <a:extLst>
                <a:ext uri="{FF2B5EF4-FFF2-40B4-BE49-F238E27FC236}">
                  <a16:creationId xmlns:a16="http://schemas.microsoft.com/office/drawing/2014/main" id="{98449B4B-621B-FE28-57F2-F3631A3EAF57}"/>
                </a:ext>
              </a:extLst>
            </p:cNvPr>
            <p:cNvSpPr txBox="1"/>
            <p:nvPr/>
          </p:nvSpPr>
          <p:spPr>
            <a:xfrm rot="16200000">
              <a:off x="176100" y="3452849"/>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grpSp>
        <p:nvGrpSpPr>
          <p:cNvPr id="71" name="グループ化 70">
            <a:extLst>
              <a:ext uri="{FF2B5EF4-FFF2-40B4-BE49-F238E27FC236}">
                <a16:creationId xmlns:a16="http://schemas.microsoft.com/office/drawing/2014/main" id="{532C017A-262F-E770-52AE-D9CE4BE7ED50}"/>
              </a:ext>
            </a:extLst>
          </p:cNvPr>
          <p:cNvGrpSpPr/>
          <p:nvPr/>
        </p:nvGrpSpPr>
        <p:grpSpPr>
          <a:xfrm>
            <a:off x="3423297" y="1314590"/>
            <a:ext cx="1041876" cy="957206"/>
            <a:chOff x="3461542" y="3218428"/>
            <a:chExt cx="1177869" cy="1082147"/>
          </a:xfrm>
        </p:grpSpPr>
        <p:sp>
          <p:nvSpPr>
            <p:cNvPr id="72" name="テキスト ボックス 71">
              <a:extLst>
                <a:ext uri="{FF2B5EF4-FFF2-40B4-BE49-F238E27FC236}">
                  <a16:creationId xmlns:a16="http://schemas.microsoft.com/office/drawing/2014/main" id="{82482CF3-AE1B-3BE7-9C27-623CD3D558FF}"/>
                </a:ext>
              </a:extLst>
            </p:cNvPr>
            <p:cNvSpPr txBox="1"/>
            <p:nvPr/>
          </p:nvSpPr>
          <p:spPr>
            <a:xfrm>
              <a:off x="3995703" y="4039613"/>
              <a:ext cx="643708"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DAPI-A</a:t>
              </a:r>
              <a:endParaRPr kumimoji="1" lang="ja-JP" altLang="en-US" sz="900" dirty="0">
                <a:latin typeface="Arial" panose="020B0604020202020204" pitchFamily="34" charset="0"/>
                <a:cs typeface="Arial" panose="020B0604020202020204" pitchFamily="34" charset="0"/>
              </a:endParaRPr>
            </a:p>
          </p:txBody>
        </p:sp>
        <p:sp>
          <p:nvSpPr>
            <p:cNvPr id="73" name="テキスト ボックス 72">
              <a:extLst>
                <a:ext uri="{FF2B5EF4-FFF2-40B4-BE49-F238E27FC236}">
                  <a16:creationId xmlns:a16="http://schemas.microsoft.com/office/drawing/2014/main" id="{7B205B57-7144-CA03-6160-A4B66CC553DB}"/>
                </a:ext>
              </a:extLst>
            </p:cNvPr>
            <p:cNvSpPr txBox="1"/>
            <p:nvPr/>
          </p:nvSpPr>
          <p:spPr>
            <a:xfrm rot="16200000">
              <a:off x="3288292" y="3391678"/>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grpSp>
        <p:nvGrpSpPr>
          <p:cNvPr id="74" name="グループ化 73">
            <a:extLst>
              <a:ext uri="{FF2B5EF4-FFF2-40B4-BE49-F238E27FC236}">
                <a16:creationId xmlns:a16="http://schemas.microsoft.com/office/drawing/2014/main" id="{C578CC12-0D46-57E8-A78B-A306057903F9}"/>
              </a:ext>
            </a:extLst>
          </p:cNvPr>
          <p:cNvGrpSpPr/>
          <p:nvPr/>
        </p:nvGrpSpPr>
        <p:grpSpPr>
          <a:xfrm>
            <a:off x="4635191" y="1306989"/>
            <a:ext cx="1273999" cy="958538"/>
            <a:chOff x="4819866" y="9497868"/>
            <a:chExt cx="1273999" cy="958538"/>
          </a:xfrm>
        </p:grpSpPr>
        <p:cxnSp>
          <p:nvCxnSpPr>
            <p:cNvPr id="75" name="直線矢印コネクタ 74">
              <a:extLst>
                <a:ext uri="{FF2B5EF4-FFF2-40B4-BE49-F238E27FC236}">
                  <a16:creationId xmlns:a16="http://schemas.microsoft.com/office/drawing/2014/main" id="{FF296BD9-933C-C389-BD26-192808F1AAA1}"/>
                </a:ext>
              </a:extLst>
            </p:cNvPr>
            <p:cNvCxnSpPr>
              <a:cxnSpLocks/>
            </p:cNvCxnSpPr>
            <p:nvPr/>
          </p:nvCxnSpPr>
          <p:spPr>
            <a:xfrm>
              <a:off x="4819866" y="980038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76" name="テキスト ボックス 75">
              <a:extLst>
                <a:ext uri="{FF2B5EF4-FFF2-40B4-BE49-F238E27FC236}">
                  <a16:creationId xmlns:a16="http://schemas.microsoft.com/office/drawing/2014/main" id="{7DC0452F-C614-07D9-DB23-6D71A43114A9}"/>
                </a:ext>
              </a:extLst>
            </p:cNvPr>
            <p:cNvSpPr txBox="1"/>
            <p:nvPr/>
          </p:nvSpPr>
          <p:spPr>
            <a:xfrm>
              <a:off x="5537301" y="10225574"/>
              <a:ext cx="556564"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FITC-A</a:t>
              </a:r>
              <a:endParaRPr kumimoji="1" lang="ja-JP" altLang="en-US" sz="900" dirty="0">
                <a:latin typeface="Arial" panose="020B0604020202020204" pitchFamily="34" charset="0"/>
                <a:cs typeface="Arial" panose="020B0604020202020204" pitchFamily="34" charset="0"/>
              </a:endParaRPr>
            </a:p>
          </p:txBody>
        </p:sp>
        <p:sp>
          <p:nvSpPr>
            <p:cNvPr id="77" name="テキスト ボックス 76">
              <a:extLst>
                <a:ext uri="{FF2B5EF4-FFF2-40B4-BE49-F238E27FC236}">
                  <a16:creationId xmlns:a16="http://schemas.microsoft.com/office/drawing/2014/main" id="{AA6F72AD-871F-97BF-A60A-79CBCBBE569D}"/>
                </a:ext>
              </a:extLst>
            </p:cNvPr>
            <p:cNvSpPr txBox="1"/>
            <p:nvPr/>
          </p:nvSpPr>
          <p:spPr>
            <a:xfrm rot="16200000">
              <a:off x="4870234" y="9651116"/>
              <a:ext cx="537327"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cxnSp>
        <p:nvCxnSpPr>
          <p:cNvPr id="78" name="直線矢印コネクタ 77">
            <a:extLst>
              <a:ext uri="{FF2B5EF4-FFF2-40B4-BE49-F238E27FC236}">
                <a16:creationId xmlns:a16="http://schemas.microsoft.com/office/drawing/2014/main" id="{81103C84-72A1-DF04-B2DD-6ED618F241DE}"/>
              </a:ext>
            </a:extLst>
          </p:cNvPr>
          <p:cNvCxnSpPr>
            <a:cxnSpLocks/>
          </p:cNvCxnSpPr>
          <p:nvPr/>
        </p:nvCxnSpPr>
        <p:spPr>
          <a:xfrm>
            <a:off x="3228590" y="1609506"/>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79" name="直線矢印コネクタ 78">
            <a:extLst>
              <a:ext uri="{FF2B5EF4-FFF2-40B4-BE49-F238E27FC236}">
                <a16:creationId xmlns:a16="http://schemas.microsoft.com/office/drawing/2014/main" id="{2775301C-A3FD-236F-12C0-7AE8D78B4A2D}"/>
              </a:ext>
            </a:extLst>
          </p:cNvPr>
          <p:cNvCxnSpPr>
            <a:cxnSpLocks/>
          </p:cNvCxnSpPr>
          <p:nvPr/>
        </p:nvCxnSpPr>
        <p:spPr>
          <a:xfrm>
            <a:off x="1848798" y="1609506"/>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pic>
        <p:nvPicPr>
          <p:cNvPr id="80" name="図 79">
            <a:extLst>
              <a:ext uri="{FF2B5EF4-FFF2-40B4-BE49-F238E27FC236}">
                <a16:creationId xmlns:a16="http://schemas.microsoft.com/office/drawing/2014/main" id="{AD9F2A8E-5441-09BE-0C47-A72ED25A099E}"/>
              </a:ext>
            </a:extLst>
          </p:cNvPr>
          <p:cNvPicPr>
            <a:picLocks noChangeAspect="1"/>
          </p:cNvPicPr>
          <p:nvPr/>
        </p:nvPicPr>
        <p:blipFill rotWithShape="1">
          <a:blip r:embed="rId10"/>
          <a:srcRect l="12297" t="4251" r="49994" b="70469"/>
          <a:stretch/>
        </p:blipFill>
        <p:spPr>
          <a:xfrm>
            <a:off x="926290" y="4157341"/>
            <a:ext cx="971267" cy="921493"/>
          </a:xfrm>
          <a:prstGeom prst="rect">
            <a:avLst/>
          </a:prstGeom>
        </p:spPr>
      </p:pic>
      <p:pic>
        <p:nvPicPr>
          <p:cNvPr id="81" name="図 80">
            <a:extLst>
              <a:ext uri="{FF2B5EF4-FFF2-40B4-BE49-F238E27FC236}">
                <a16:creationId xmlns:a16="http://schemas.microsoft.com/office/drawing/2014/main" id="{4C542CA5-EAB4-36C0-FA79-7FF744845088}"/>
              </a:ext>
            </a:extLst>
          </p:cNvPr>
          <p:cNvPicPr>
            <a:picLocks noChangeAspect="1"/>
          </p:cNvPicPr>
          <p:nvPr/>
        </p:nvPicPr>
        <p:blipFill rotWithShape="1">
          <a:blip r:embed="rId11"/>
          <a:srcRect l="53236" t="3810" r="11141" b="70468"/>
          <a:stretch/>
        </p:blipFill>
        <p:spPr>
          <a:xfrm>
            <a:off x="2306179" y="4124102"/>
            <a:ext cx="917576" cy="937581"/>
          </a:xfrm>
          <a:prstGeom prst="rect">
            <a:avLst/>
          </a:prstGeom>
        </p:spPr>
      </p:pic>
      <p:pic>
        <p:nvPicPr>
          <p:cNvPr id="82" name="図 81">
            <a:extLst>
              <a:ext uri="{FF2B5EF4-FFF2-40B4-BE49-F238E27FC236}">
                <a16:creationId xmlns:a16="http://schemas.microsoft.com/office/drawing/2014/main" id="{EEA6295F-4657-D4FE-5F88-2FF77E823819}"/>
              </a:ext>
            </a:extLst>
          </p:cNvPr>
          <p:cNvPicPr>
            <a:picLocks noChangeAspect="1"/>
          </p:cNvPicPr>
          <p:nvPr/>
        </p:nvPicPr>
        <p:blipFill rotWithShape="1">
          <a:blip r:embed="rId12"/>
          <a:srcRect l="11650" t="31851" r="50000" b="44101"/>
          <a:stretch/>
        </p:blipFill>
        <p:spPr>
          <a:xfrm>
            <a:off x="3647393" y="4150543"/>
            <a:ext cx="987798" cy="876589"/>
          </a:xfrm>
          <a:prstGeom prst="rect">
            <a:avLst/>
          </a:prstGeom>
        </p:spPr>
      </p:pic>
      <p:pic>
        <p:nvPicPr>
          <p:cNvPr id="84" name="図 83">
            <a:extLst>
              <a:ext uri="{FF2B5EF4-FFF2-40B4-BE49-F238E27FC236}">
                <a16:creationId xmlns:a16="http://schemas.microsoft.com/office/drawing/2014/main" id="{D8146835-354E-F189-4F1B-B3D7F1DAF878}"/>
              </a:ext>
            </a:extLst>
          </p:cNvPr>
          <p:cNvPicPr>
            <a:picLocks noChangeAspect="1"/>
          </p:cNvPicPr>
          <p:nvPr/>
        </p:nvPicPr>
        <p:blipFill rotWithShape="1">
          <a:blip r:embed="rId13"/>
          <a:srcRect l="54082" t="31942" r="11466" b="44279"/>
          <a:stretch/>
        </p:blipFill>
        <p:spPr>
          <a:xfrm>
            <a:off x="5160848" y="4150543"/>
            <a:ext cx="887413" cy="866776"/>
          </a:xfrm>
          <a:prstGeom prst="rect">
            <a:avLst/>
          </a:prstGeom>
        </p:spPr>
      </p:pic>
      <p:grpSp>
        <p:nvGrpSpPr>
          <p:cNvPr id="85" name="グループ化 84">
            <a:extLst>
              <a:ext uri="{FF2B5EF4-FFF2-40B4-BE49-F238E27FC236}">
                <a16:creationId xmlns:a16="http://schemas.microsoft.com/office/drawing/2014/main" id="{90FFE273-013B-386B-1BE5-2687F27F58E1}"/>
              </a:ext>
            </a:extLst>
          </p:cNvPr>
          <p:cNvGrpSpPr/>
          <p:nvPr/>
        </p:nvGrpSpPr>
        <p:grpSpPr>
          <a:xfrm>
            <a:off x="2090796" y="4133512"/>
            <a:ext cx="1029185" cy="1080387"/>
            <a:chOff x="1904483" y="3098821"/>
            <a:chExt cx="1163521" cy="1221406"/>
          </a:xfrm>
        </p:grpSpPr>
        <p:sp>
          <p:nvSpPr>
            <p:cNvPr id="86" name="テキスト ボックス 85">
              <a:extLst>
                <a:ext uri="{FF2B5EF4-FFF2-40B4-BE49-F238E27FC236}">
                  <a16:creationId xmlns:a16="http://schemas.microsoft.com/office/drawing/2014/main" id="{6FBEEAFC-7BDF-CFA5-C90C-CB98B9DCAC49}"/>
                </a:ext>
              </a:extLst>
            </p:cNvPr>
            <p:cNvSpPr txBox="1"/>
            <p:nvPr/>
          </p:nvSpPr>
          <p:spPr>
            <a:xfrm>
              <a:off x="2460540" y="4059265"/>
              <a:ext cx="607464"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FSC-H</a:t>
              </a:r>
              <a:endParaRPr kumimoji="1" lang="ja-JP" altLang="en-US" sz="900" dirty="0">
                <a:latin typeface="Arial" panose="020B0604020202020204" pitchFamily="34" charset="0"/>
                <a:cs typeface="Arial" panose="020B0604020202020204" pitchFamily="34" charset="0"/>
              </a:endParaRPr>
            </a:p>
          </p:txBody>
        </p:sp>
        <p:sp>
          <p:nvSpPr>
            <p:cNvPr id="87" name="テキスト ボックス 86">
              <a:extLst>
                <a:ext uri="{FF2B5EF4-FFF2-40B4-BE49-F238E27FC236}">
                  <a16:creationId xmlns:a16="http://schemas.microsoft.com/office/drawing/2014/main" id="{24EE0566-4586-21A8-00E1-C8562CA20502}"/>
                </a:ext>
              </a:extLst>
            </p:cNvPr>
            <p:cNvSpPr txBox="1"/>
            <p:nvPr/>
          </p:nvSpPr>
          <p:spPr>
            <a:xfrm rot="16200000">
              <a:off x="1611625" y="3391679"/>
              <a:ext cx="846678"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FSC-Width</a:t>
              </a:r>
              <a:endParaRPr kumimoji="1" lang="ja-JP" altLang="en-US" sz="900" dirty="0">
                <a:latin typeface="Arial" panose="020B0604020202020204" pitchFamily="34" charset="0"/>
                <a:cs typeface="Arial" panose="020B0604020202020204" pitchFamily="34" charset="0"/>
              </a:endParaRPr>
            </a:p>
          </p:txBody>
        </p:sp>
      </p:grpSp>
      <p:grpSp>
        <p:nvGrpSpPr>
          <p:cNvPr id="88" name="グループ化 87">
            <a:extLst>
              <a:ext uri="{FF2B5EF4-FFF2-40B4-BE49-F238E27FC236}">
                <a16:creationId xmlns:a16="http://schemas.microsoft.com/office/drawing/2014/main" id="{E90D9623-E9C3-DDC5-8353-93A4789B6C26}"/>
              </a:ext>
            </a:extLst>
          </p:cNvPr>
          <p:cNvGrpSpPr/>
          <p:nvPr/>
        </p:nvGrpSpPr>
        <p:grpSpPr>
          <a:xfrm>
            <a:off x="715899" y="4293935"/>
            <a:ext cx="1014223" cy="918901"/>
            <a:chOff x="349350" y="3279599"/>
            <a:chExt cx="1146606" cy="1038841"/>
          </a:xfrm>
        </p:grpSpPr>
        <p:sp>
          <p:nvSpPr>
            <p:cNvPr id="89" name="テキスト ボックス 88">
              <a:extLst>
                <a:ext uri="{FF2B5EF4-FFF2-40B4-BE49-F238E27FC236}">
                  <a16:creationId xmlns:a16="http://schemas.microsoft.com/office/drawing/2014/main" id="{59FD1946-59F6-2BBF-7F70-EFB6EE698EAF}"/>
                </a:ext>
              </a:extLst>
            </p:cNvPr>
            <p:cNvSpPr txBox="1"/>
            <p:nvPr/>
          </p:nvSpPr>
          <p:spPr>
            <a:xfrm>
              <a:off x="895743" y="4057478"/>
              <a:ext cx="600213"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FSC-A</a:t>
              </a:r>
              <a:endParaRPr kumimoji="1" lang="ja-JP" altLang="en-US" sz="900" dirty="0">
                <a:latin typeface="Arial" panose="020B0604020202020204" pitchFamily="34" charset="0"/>
                <a:cs typeface="Arial" panose="020B0604020202020204" pitchFamily="34" charset="0"/>
              </a:endParaRPr>
            </a:p>
          </p:txBody>
        </p:sp>
        <p:sp>
          <p:nvSpPr>
            <p:cNvPr id="90" name="テキスト ボックス 89">
              <a:extLst>
                <a:ext uri="{FF2B5EF4-FFF2-40B4-BE49-F238E27FC236}">
                  <a16:creationId xmlns:a16="http://schemas.microsoft.com/office/drawing/2014/main" id="{87013B7D-0E90-B8EC-F2D6-672D8BC5B25A}"/>
                </a:ext>
              </a:extLst>
            </p:cNvPr>
            <p:cNvSpPr txBox="1"/>
            <p:nvPr/>
          </p:nvSpPr>
          <p:spPr>
            <a:xfrm rot="16200000">
              <a:off x="176100" y="3452849"/>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grpSp>
        <p:nvGrpSpPr>
          <p:cNvPr id="91" name="グループ化 90">
            <a:extLst>
              <a:ext uri="{FF2B5EF4-FFF2-40B4-BE49-F238E27FC236}">
                <a16:creationId xmlns:a16="http://schemas.microsoft.com/office/drawing/2014/main" id="{024AE2D2-0D41-2E4C-BDFD-50BE129CA3C4}"/>
              </a:ext>
            </a:extLst>
          </p:cNvPr>
          <p:cNvGrpSpPr/>
          <p:nvPr/>
        </p:nvGrpSpPr>
        <p:grpSpPr>
          <a:xfrm>
            <a:off x="3489252" y="4239803"/>
            <a:ext cx="1041876" cy="957206"/>
            <a:chOff x="3461542" y="3218428"/>
            <a:chExt cx="1177869" cy="1082147"/>
          </a:xfrm>
        </p:grpSpPr>
        <p:sp>
          <p:nvSpPr>
            <p:cNvPr id="92" name="テキスト ボックス 91">
              <a:extLst>
                <a:ext uri="{FF2B5EF4-FFF2-40B4-BE49-F238E27FC236}">
                  <a16:creationId xmlns:a16="http://schemas.microsoft.com/office/drawing/2014/main" id="{24CD6BAB-8267-7800-19BB-4E15DBF1048A}"/>
                </a:ext>
              </a:extLst>
            </p:cNvPr>
            <p:cNvSpPr txBox="1"/>
            <p:nvPr/>
          </p:nvSpPr>
          <p:spPr>
            <a:xfrm>
              <a:off x="3995703" y="4039613"/>
              <a:ext cx="643708"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DAPI-A</a:t>
              </a:r>
              <a:endParaRPr kumimoji="1" lang="ja-JP" altLang="en-US" sz="900" dirty="0">
                <a:latin typeface="Arial" panose="020B0604020202020204" pitchFamily="34" charset="0"/>
                <a:cs typeface="Arial" panose="020B0604020202020204" pitchFamily="34" charset="0"/>
              </a:endParaRPr>
            </a:p>
          </p:txBody>
        </p:sp>
        <p:sp>
          <p:nvSpPr>
            <p:cNvPr id="93" name="テキスト ボックス 92">
              <a:extLst>
                <a:ext uri="{FF2B5EF4-FFF2-40B4-BE49-F238E27FC236}">
                  <a16:creationId xmlns:a16="http://schemas.microsoft.com/office/drawing/2014/main" id="{1347C87D-FBFD-A3E3-2CBB-92DB33F27245}"/>
                </a:ext>
              </a:extLst>
            </p:cNvPr>
            <p:cNvSpPr txBox="1"/>
            <p:nvPr/>
          </p:nvSpPr>
          <p:spPr>
            <a:xfrm rot="16200000">
              <a:off x="3288292" y="3391678"/>
              <a:ext cx="607462" cy="26096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grpSp>
        <p:nvGrpSpPr>
          <p:cNvPr id="94" name="グループ化 93">
            <a:extLst>
              <a:ext uri="{FF2B5EF4-FFF2-40B4-BE49-F238E27FC236}">
                <a16:creationId xmlns:a16="http://schemas.microsoft.com/office/drawing/2014/main" id="{9002371E-22F6-E475-7D95-44C62F30DDD5}"/>
              </a:ext>
            </a:extLst>
          </p:cNvPr>
          <p:cNvGrpSpPr/>
          <p:nvPr/>
        </p:nvGrpSpPr>
        <p:grpSpPr>
          <a:xfrm>
            <a:off x="4701146" y="4232202"/>
            <a:ext cx="1273999" cy="958538"/>
            <a:chOff x="4819866" y="9497868"/>
            <a:chExt cx="1273999" cy="958538"/>
          </a:xfrm>
        </p:grpSpPr>
        <p:cxnSp>
          <p:nvCxnSpPr>
            <p:cNvPr id="95" name="直線矢印コネクタ 94">
              <a:extLst>
                <a:ext uri="{FF2B5EF4-FFF2-40B4-BE49-F238E27FC236}">
                  <a16:creationId xmlns:a16="http://schemas.microsoft.com/office/drawing/2014/main" id="{0339B5F2-9FC8-B051-1D68-30A53335C64F}"/>
                </a:ext>
              </a:extLst>
            </p:cNvPr>
            <p:cNvCxnSpPr>
              <a:cxnSpLocks/>
            </p:cNvCxnSpPr>
            <p:nvPr/>
          </p:nvCxnSpPr>
          <p:spPr>
            <a:xfrm>
              <a:off x="4819866" y="9800385"/>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96" name="テキスト ボックス 95">
              <a:extLst>
                <a:ext uri="{FF2B5EF4-FFF2-40B4-BE49-F238E27FC236}">
                  <a16:creationId xmlns:a16="http://schemas.microsoft.com/office/drawing/2014/main" id="{ABA844DC-C389-FB62-006D-86C120FC0C72}"/>
                </a:ext>
              </a:extLst>
            </p:cNvPr>
            <p:cNvSpPr txBox="1"/>
            <p:nvPr/>
          </p:nvSpPr>
          <p:spPr>
            <a:xfrm>
              <a:off x="5537301" y="10225574"/>
              <a:ext cx="556564"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FITC-A</a:t>
              </a:r>
              <a:endParaRPr kumimoji="1" lang="ja-JP" altLang="en-US" sz="900" dirty="0">
                <a:latin typeface="Arial" panose="020B0604020202020204" pitchFamily="34" charset="0"/>
                <a:cs typeface="Arial" panose="020B0604020202020204" pitchFamily="34" charset="0"/>
              </a:endParaRPr>
            </a:p>
          </p:txBody>
        </p:sp>
        <p:sp>
          <p:nvSpPr>
            <p:cNvPr id="97" name="テキスト ボックス 96">
              <a:extLst>
                <a:ext uri="{FF2B5EF4-FFF2-40B4-BE49-F238E27FC236}">
                  <a16:creationId xmlns:a16="http://schemas.microsoft.com/office/drawing/2014/main" id="{76F68ECA-56EE-2866-DD26-B0D2C0B67CCC}"/>
                </a:ext>
              </a:extLst>
            </p:cNvPr>
            <p:cNvSpPr txBox="1"/>
            <p:nvPr/>
          </p:nvSpPr>
          <p:spPr>
            <a:xfrm rot="16200000">
              <a:off x="4870234" y="9651116"/>
              <a:ext cx="537327" cy="230832"/>
            </a:xfrm>
            <a:prstGeom prst="rect">
              <a:avLst/>
            </a:prstGeom>
            <a:noFill/>
          </p:spPr>
          <p:txBody>
            <a:bodyPr wrap="none" rtlCol="0">
              <a:spAutoFit/>
            </a:bodyPr>
            <a:lstStyle/>
            <a:p>
              <a:pPr algn="ctr"/>
              <a:r>
                <a:rPr kumimoji="1" lang="en-US" altLang="ja-JP" sz="900" dirty="0">
                  <a:latin typeface="Arial" panose="020B0604020202020204" pitchFamily="34" charset="0"/>
                  <a:cs typeface="Arial" panose="020B0604020202020204" pitchFamily="34" charset="0"/>
                </a:rPr>
                <a:t>SSC-A</a:t>
              </a:r>
              <a:endParaRPr kumimoji="1" lang="ja-JP" altLang="en-US" sz="900" dirty="0">
                <a:latin typeface="Arial" panose="020B0604020202020204" pitchFamily="34" charset="0"/>
                <a:cs typeface="Arial" panose="020B0604020202020204" pitchFamily="34" charset="0"/>
              </a:endParaRPr>
            </a:p>
          </p:txBody>
        </p:sp>
      </p:grpSp>
      <p:cxnSp>
        <p:nvCxnSpPr>
          <p:cNvPr id="98" name="直線矢印コネクタ 97">
            <a:extLst>
              <a:ext uri="{FF2B5EF4-FFF2-40B4-BE49-F238E27FC236}">
                <a16:creationId xmlns:a16="http://schemas.microsoft.com/office/drawing/2014/main" id="{CD9589E0-C9BF-32FD-3B6B-42B40B6D4E6B}"/>
              </a:ext>
            </a:extLst>
          </p:cNvPr>
          <p:cNvCxnSpPr>
            <a:cxnSpLocks/>
          </p:cNvCxnSpPr>
          <p:nvPr/>
        </p:nvCxnSpPr>
        <p:spPr>
          <a:xfrm>
            <a:off x="3294545" y="4534719"/>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cxnSp>
        <p:nvCxnSpPr>
          <p:cNvPr id="99" name="直線矢印コネクタ 98">
            <a:extLst>
              <a:ext uri="{FF2B5EF4-FFF2-40B4-BE49-F238E27FC236}">
                <a16:creationId xmlns:a16="http://schemas.microsoft.com/office/drawing/2014/main" id="{15D07020-69D1-4FCD-1FB5-A8B97D0F1D78}"/>
              </a:ext>
            </a:extLst>
          </p:cNvPr>
          <p:cNvCxnSpPr>
            <a:cxnSpLocks/>
          </p:cNvCxnSpPr>
          <p:nvPr/>
        </p:nvCxnSpPr>
        <p:spPr>
          <a:xfrm>
            <a:off x="1914753" y="4534719"/>
            <a:ext cx="190284" cy="0"/>
          </a:xfrm>
          <a:prstGeom prst="straightConnector1">
            <a:avLst/>
          </a:prstGeom>
          <a:ln cap="flat">
            <a:tailEnd type="stealth"/>
          </a:ln>
        </p:spPr>
        <p:style>
          <a:lnRef idx="1">
            <a:schemeClr val="dk1"/>
          </a:lnRef>
          <a:fillRef idx="0">
            <a:schemeClr val="dk1"/>
          </a:fillRef>
          <a:effectRef idx="0">
            <a:schemeClr val="dk1"/>
          </a:effectRef>
          <a:fontRef idx="minor">
            <a:schemeClr val="tx1"/>
          </a:fontRef>
        </p:style>
      </p:cxnSp>
      <p:sp>
        <p:nvSpPr>
          <p:cNvPr id="4" name="テキスト ボックス 3">
            <a:extLst>
              <a:ext uri="{FF2B5EF4-FFF2-40B4-BE49-F238E27FC236}">
                <a16:creationId xmlns:a16="http://schemas.microsoft.com/office/drawing/2014/main" id="{7DA5299C-A9B9-8E64-2961-A9BA689CEA95}"/>
              </a:ext>
            </a:extLst>
          </p:cNvPr>
          <p:cNvSpPr txBox="1"/>
          <p:nvPr/>
        </p:nvSpPr>
        <p:spPr>
          <a:xfrm>
            <a:off x="323653" y="5360755"/>
            <a:ext cx="6421704" cy="1200329"/>
          </a:xfrm>
          <a:prstGeom prst="rect">
            <a:avLst/>
          </a:prstGeom>
          <a:noFill/>
        </p:spPr>
        <p:txBody>
          <a:bodyPr wrap="square" rtlCol="0">
            <a:spAutoFit/>
          </a:bodyPr>
          <a:lstStyle/>
          <a:p>
            <a:pPr algn="just"/>
            <a:r>
              <a:rPr kumimoji="1" lang="en-US" altLang="ja-JP" sz="1200" b="1" dirty="0">
                <a:latin typeface="Arial" panose="020B0604020202020204" pitchFamily="34" charset="0"/>
                <a:ea typeface="MS PGothic" panose="020B0600070205080204" pitchFamily="34" charset="-128"/>
                <a:cs typeface="Arial" panose="020B0604020202020204" pitchFamily="34" charset="0"/>
              </a:rPr>
              <a:t>Supplementary Fig. S9. Gating strategies used in flow cytometry (FCM) analysis of ES </a:t>
            </a:r>
            <a:r>
              <a:rPr kumimoji="1" lang="en-US" altLang="ja-JP" sz="1200" b="1" dirty="0" err="1">
                <a:latin typeface="Arial" panose="020B0604020202020204" pitchFamily="34" charset="0"/>
                <a:ea typeface="MS PGothic" panose="020B0600070205080204" pitchFamily="34" charset="-128"/>
                <a:cs typeface="Arial" panose="020B0604020202020204" pitchFamily="34" charset="0"/>
              </a:rPr>
              <a:t>HLAcl</a:t>
            </a:r>
            <a:r>
              <a:rPr kumimoji="1" lang="en-US" altLang="ja-JP" sz="1200" b="1" dirty="0">
                <a:latin typeface="Arial" panose="020B0604020202020204" pitchFamily="34" charset="0"/>
                <a:ea typeface="MS PGothic" panose="020B0600070205080204" pitchFamily="34" charset="-128"/>
                <a:cs typeface="Arial" panose="020B0604020202020204" pitchFamily="34" charset="0"/>
              </a:rPr>
              <a:t>-MAC clones.</a:t>
            </a:r>
          </a:p>
          <a:p>
            <a:pPr algn="just"/>
            <a:r>
              <a:rPr lang="en" altLang="ja-JP" sz="1200" b="0" i="0" dirty="0">
                <a:solidFill>
                  <a:srgbClr val="222222"/>
                </a:solidFill>
                <a:effectLst/>
                <a:latin typeface="Arial" panose="020B0604020202020204" pitchFamily="34" charset="0"/>
                <a:cs typeface="Arial" panose="020B0604020202020204" pitchFamily="34" charset="0"/>
              </a:rPr>
              <a:t>FCM gating strategies used for the following cells</a:t>
            </a:r>
            <a:r>
              <a:rPr lang="en" altLang="ja-JP" sz="1200" dirty="0">
                <a:solidFill>
                  <a:srgbClr val="222222"/>
                </a:solidFill>
                <a:latin typeface="Arial" panose="020B0604020202020204" pitchFamily="34" charset="0"/>
                <a:cs typeface="Arial" panose="020B0604020202020204" pitchFamily="34" charset="0"/>
              </a:rPr>
              <a:t>: </a:t>
            </a:r>
            <a:r>
              <a:rPr lang="en" altLang="ja-JP" sz="1200" b="0" i="0" dirty="0">
                <a:solidFill>
                  <a:srgbClr val="222222"/>
                </a:solidFill>
                <a:effectLst/>
                <a:latin typeface="Arial" panose="020B0604020202020204" pitchFamily="34" charset="0"/>
                <a:cs typeface="Arial" panose="020B0604020202020204" pitchFamily="34" charset="0"/>
              </a:rPr>
              <a:t>ES </a:t>
            </a:r>
            <a:r>
              <a:rPr lang="en" altLang="ja-JP" sz="1200" b="0" i="0" dirty="0" err="1">
                <a:solidFill>
                  <a:srgbClr val="222222"/>
                </a:solidFill>
                <a:effectLst/>
                <a:latin typeface="Arial" panose="020B0604020202020204" pitchFamily="34" charset="0"/>
                <a:cs typeface="Arial" panose="020B0604020202020204" pitchFamily="34" charset="0"/>
              </a:rPr>
              <a:t>HLAcl</a:t>
            </a:r>
            <a:r>
              <a:rPr lang="en" altLang="ja-JP" sz="1200" dirty="0">
                <a:solidFill>
                  <a:srgbClr val="222222"/>
                </a:solidFill>
                <a:latin typeface="Arial" panose="020B0604020202020204" pitchFamily="34" charset="0"/>
                <a:cs typeface="Arial" panose="020B0604020202020204" pitchFamily="34" charset="0"/>
              </a:rPr>
              <a:t>-MAC </a:t>
            </a:r>
            <a:r>
              <a:rPr lang="en" altLang="ja-JP" sz="1200" b="0" i="0" dirty="0">
                <a:solidFill>
                  <a:srgbClr val="222222"/>
                </a:solidFill>
                <a:effectLst/>
                <a:latin typeface="Arial" panose="020B0604020202020204" pitchFamily="34" charset="0"/>
                <a:cs typeface="Arial" panose="020B0604020202020204" pitchFamily="34" charset="0"/>
              </a:rPr>
              <a:t>(a), XO ES9 (b), and Jurkat#2H4 (c). These gating strategies were also used in the FCM analysis presented in Fig. 2d. The Jurkat#2H4 plots were gated </a:t>
            </a:r>
            <a:r>
              <a:rPr lang="en" altLang="ja-JP" sz="1200" dirty="0">
                <a:solidFill>
                  <a:srgbClr val="222222"/>
                </a:solidFill>
                <a:latin typeface="Arial" panose="020B0604020202020204" pitchFamily="34" charset="0"/>
                <a:cs typeface="Arial" panose="020B0604020202020204" pitchFamily="34" charset="0"/>
              </a:rPr>
              <a:t>using a </a:t>
            </a:r>
            <a:r>
              <a:rPr lang="en-US" sz="1200" kern="0" dirty="0">
                <a:solidFill>
                  <a:srgbClr val="000000"/>
                </a:solidFill>
                <a:effectLst/>
                <a:latin typeface="Arial" panose="020B0604020202020204" pitchFamily="34" charset="0"/>
                <a:ea typeface="MS PGothic" panose="020B0600070205080204" pitchFamily="34" charset="-128"/>
              </a:rPr>
              <a:t>4,6-diamidino-2-phenylindole (DAPI)</a:t>
            </a:r>
            <a:r>
              <a:rPr lang="en" altLang="ja-JP" sz="1200" b="0" i="0" dirty="0">
                <a:solidFill>
                  <a:srgbClr val="222222"/>
                </a:solidFill>
                <a:effectLst/>
                <a:latin typeface="Arial" panose="020B0604020202020204" pitchFamily="34" charset="0"/>
                <a:cs typeface="Arial" panose="020B0604020202020204" pitchFamily="34" charset="0"/>
              </a:rPr>
              <a:t>-negative</a:t>
            </a:r>
            <a:r>
              <a:rPr lang="en-US" altLang="ja-JP" sz="1200" dirty="0">
                <a:solidFill>
                  <a:srgbClr val="222222"/>
                </a:solidFill>
                <a:latin typeface="Arial" panose="020B0604020202020204" pitchFamily="34" charset="0"/>
                <a:cs typeface="Arial" panose="020B0604020202020204" pitchFamily="34" charset="0"/>
              </a:rPr>
              <a:t> </a:t>
            </a:r>
            <a:r>
              <a:rPr lang="en" altLang="ja-JP" sz="1200" b="0" i="0" dirty="0">
                <a:solidFill>
                  <a:srgbClr val="222222"/>
                </a:solidFill>
                <a:effectLst/>
                <a:latin typeface="Arial" panose="020B0604020202020204" pitchFamily="34" charset="0"/>
                <a:cs typeface="Arial" panose="020B0604020202020204" pitchFamily="34" charset="0"/>
              </a:rPr>
              <a:t>population.</a:t>
            </a:r>
            <a:endParaRPr kumimoji="1" lang="ja-JP" altLang="en-US" sz="12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59CC430F-855F-EF7C-9705-B0900B9FD931}"/>
              </a:ext>
            </a:extLst>
          </p:cNvPr>
          <p:cNvSpPr txBox="1"/>
          <p:nvPr/>
        </p:nvSpPr>
        <p:spPr>
          <a:xfrm>
            <a:off x="217809" y="681176"/>
            <a:ext cx="289670" cy="307777"/>
          </a:xfrm>
          <a:prstGeom prst="rect">
            <a:avLst/>
          </a:prstGeom>
          <a:noFill/>
        </p:spPr>
        <p:txBody>
          <a:bodyPr wrap="square" rtlCol="0">
            <a:spAutoFit/>
          </a:bodyPr>
          <a:lstStyle/>
          <a:p>
            <a:pPr algn="l"/>
            <a:r>
              <a:rPr kumimoji="1" lang="en-US" altLang="ja-JP" sz="1400" b="1" dirty="0">
                <a:latin typeface="Arial" panose="020B0604020202020204" pitchFamily="34" charset="0"/>
                <a:cs typeface="Arial" panose="020B0604020202020204" pitchFamily="34" charset="0"/>
              </a:rPr>
              <a:t>a</a:t>
            </a:r>
            <a:endParaRPr kumimoji="1" lang="ja-JP" altLang="en-US" sz="1400" b="1"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B9303177-E64A-E01F-2CED-3B94294412F7}"/>
              </a:ext>
            </a:extLst>
          </p:cNvPr>
          <p:cNvSpPr txBox="1"/>
          <p:nvPr/>
        </p:nvSpPr>
        <p:spPr>
          <a:xfrm>
            <a:off x="217809" y="2265527"/>
            <a:ext cx="289670" cy="307777"/>
          </a:xfrm>
          <a:prstGeom prst="rect">
            <a:avLst/>
          </a:prstGeom>
          <a:noFill/>
        </p:spPr>
        <p:txBody>
          <a:bodyPr wrap="square" rtlCol="0">
            <a:spAutoFit/>
          </a:bodyPr>
          <a:lstStyle/>
          <a:p>
            <a:pPr algn="l"/>
            <a:r>
              <a:rPr kumimoji="1" lang="en-US" altLang="ja-JP" sz="1400" b="1" dirty="0">
                <a:latin typeface="Arial" panose="020B0604020202020204" pitchFamily="34" charset="0"/>
                <a:cs typeface="Arial" panose="020B0604020202020204" pitchFamily="34" charset="0"/>
              </a:rPr>
              <a:t>b</a:t>
            </a:r>
            <a:endParaRPr kumimoji="1" lang="ja-JP" altLang="en-US" sz="1400" b="1"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3EE198E5-8F03-A987-D70D-FE65631B08A4}"/>
              </a:ext>
            </a:extLst>
          </p:cNvPr>
          <p:cNvSpPr txBox="1"/>
          <p:nvPr/>
        </p:nvSpPr>
        <p:spPr>
          <a:xfrm>
            <a:off x="217809" y="3731697"/>
            <a:ext cx="289670" cy="307777"/>
          </a:xfrm>
          <a:prstGeom prst="rect">
            <a:avLst/>
          </a:prstGeom>
          <a:noFill/>
        </p:spPr>
        <p:txBody>
          <a:bodyPr wrap="square" rtlCol="0">
            <a:spAutoFit/>
          </a:bodyPr>
          <a:lstStyle/>
          <a:p>
            <a:pPr algn="l"/>
            <a:r>
              <a:rPr kumimoji="1" lang="en-US" altLang="ja-JP" sz="1400" b="1" dirty="0">
                <a:latin typeface="Arial" panose="020B0604020202020204" pitchFamily="34" charset="0"/>
                <a:cs typeface="Arial" panose="020B0604020202020204" pitchFamily="34" charset="0"/>
              </a:rPr>
              <a:t>c</a:t>
            </a:r>
            <a:endParaRPr kumimoji="1" lang="ja-JP" altLang="en-US" sz="1400" b="1"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B214C484-1AEF-13FD-B3C5-DA3CAED0E235}"/>
              </a:ext>
            </a:extLst>
          </p:cNvPr>
          <p:cNvSpPr txBox="1"/>
          <p:nvPr/>
        </p:nvSpPr>
        <p:spPr>
          <a:xfrm>
            <a:off x="0" y="0"/>
            <a:ext cx="3558988" cy="338554"/>
          </a:xfrm>
          <a:prstGeom prst="rect">
            <a:avLst/>
          </a:prstGeom>
          <a:noFill/>
        </p:spPr>
        <p:txBody>
          <a:bodyPr wrap="none" rtlCol="0">
            <a:spAutoFit/>
          </a:bodyPr>
          <a:lstStyle/>
          <a:p>
            <a:r>
              <a:rPr lang="en-US" altLang="ja-JP" sz="1600" dirty="0" err="1">
                <a:latin typeface="Arial" panose="020B0604020202020204" pitchFamily="34" charset="0"/>
                <a:cs typeface="Arial" panose="020B0604020202020204" pitchFamily="34" charset="0"/>
              </a:rPr>
              <a:t>Kishima</a:t>
            </a:r>
            <a:r>
              <a:rPr lang="en-US" altLang="ja-JP" sz="1600" dirty="0">
                <a:latin typeface="Arial" panose="020B0604020202020204" pitchFamily="34" charset="0"/>
                <a:cs typeface="Arial" panose="020B0604020202020204" pitchFamily="34" charset="0"/>
              </a:rPr>
              <a:t> </a:t>
            </a:r>
            <a:r>
              <a:rPr lang="en-US" altLang="ja-JP" sz="1600" i="1" dirty="0">
                <a:latin typeface="Arial" panose="020B0604020202020204" pitchFamily="34" charset="0"/>
                <a:cs typeface="Arial" panose="020B0604020202020204" pitchFamily="34" charset="0"/>
              </a:rPr>
              <a:t>et al.</a:t>
            </a:r>
            <a:r>
              <a:rPr lang="en-US" altLang="ja-JP" sz="1600" dirty="0">
                <a:latin typeface="Arial" panose="020B0604020202020204" pitchFamily="34" charset="0"/>
                <a:cs typeface="Arial" panose="020B0604020202020204" pitchFamily="34" charset="0"/>
              </a:rPr>
              <a:t> Supplementary Fig. S9</a:t>
            </a:r>
            <a:endParaRPr kumimoji="1" lang="ja-JP"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424024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kumimoji="1" sz="12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A2D935350FB4524AA9B0551AC744F54C" ma:contentTypeVersion="19" ma:contentTypeDescription="新しいドキュメントを作成します。" ma:contentTypeScope="" ma:versionID="112ecccc349ebdd6199906e558a102e2">
  <xsd:schema xmlns:xsd="http://www.w3.org/2001/XMLSchema" xmlns:xs="http://www.w3.org/2001/XMLSchema" xmlns:p="http://schemas.microsoft.com/office/2006/metadata/properties" xmlns:ns2="7805362c-7fb7-47ff-9049-83b2c46e6485" xmlns:ns3="22d571ce-5d5e-4577-851b-36fe2b87e29c" targetNamespace="http://schemas.microsoft.com/office/2006/metadata/properties" ma:root="true" ma:fieldsID="7a5793b1508740d6e9d0c52ffb25194d" ns2:_="" ns3:_="">
    <xsd:import namespace="7805362c-7fb7-47ff-9049-83b2c46e6485"/>
    <xsd:import namespace="22d571ce-5d5e-4577-851b-36fe2b87e29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05362c-7fb7-47ff-9049-83b2c46e64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画像タグ" ma:readOnly="false" ma:fieldId="{5cf76f15-5ced-4ddc-b409-7134ff3c332f}" ma:taxonomyMulti="true" ma:sspId="d6f95cfc-685b-4d9e-acc9-81b202a9d85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2d571ce-5d5e-4577-851b-36fe2b87e29c" elementFormDefault="qualified">
    <xsd:import namespace="http://schemas.microsoft.com/office/2006/documentManagement/types"/>
    <xsd:import namespace="http://schemas.microsoft.com/office/infopath/2007/PartnerControls"/>
    <xsd:element name="SharedWithUsers" ma:index="12"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共有相手の詳細情報" ma:internalName="SharedWithDetails" ma:readOnly="true">
      <xsd:simpleType>
        <xsd:restriction base="dms:Note">
          <xsd:maxLength value="255"/>
        </xsd:restriction>
      </xsd:simpleType>
    </xsd:element>
    <xsd:element name="TaxCatchAll" ma:index="22" nillable="true" ma:displayName="Taxonomy Catch All Column" ma:hidden="true" ma:list="{ad7e4307-db98-45a2-a7ea-4b20717fe51c}" ma:internalName="TaxCatchAll" ma:showField="CatchAllData" ma:web="22d571ce-5d5e-4577-851b-36fe2b87e2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2d571ce-5d5e-4577-851b-36fe2b87e29c" xsi:nil="true"/>
    <lcf76f155ced4ddcb4097134ff3c332f xmlns="7805362c-7fb7-47ff-9049-83b2c46e648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1820C93-E5B4-429B-AA72-65C34D0DAB11}">
  <ds:schemaRefs>
    <ds:schemaRef ds:uri="http://schemas.microsoft.com/sharepoint/v3/contenttype/forms"/>
  </ds:schemaRefs>
</ds:datastoreItem>
</file>

<file path=customXml/itemProps2.xml><?xml version="1.0" encoding="utf-8"?>
<ds:datastoreItem xmlns:ds="http://schemas.openxmlformats.org/officeDocument/2006/customXml" ds:itemID="{A2B0A67E-4CCB-48FF-B5F9-0AD0BDF623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05362c-7fb7-47ff-9049-83b2c46e6485"/>
    <ds:schemaRef ds:uri="22d571ce-5d5e-4577-851b-36fe2b87e2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F969B6-9498-4AFB-98B0-BD9D147B3894}">
  <ds:schemaRefs>
    <ds:schemaRef ds:uri="http://schemas.microsoft.com/office/2006/metadata/properties"/>
    <ds:schemaRef ds:uri="http://schemas.microsoft.com/office/infopath/2007/PartnerControls"/>
    <ds:schemaRef ds:uri="22d571ce-5d5e-4577-851b-36fe2b87e29c"/>
    <ds:schemaRef ds:uri="7805362c-7fb7-47ff-9049-83b2c46e6485"/>
  </ds:schemaRefs>
</ds:datastoreItem>
</file>

<file path=docProps/app.xml><?xml version="1.0" encoding="utf-8"?>
<Properties xmlns="http://schemas.openxmlformats.org/officeDocument/2006/extended-properties" xmlns:vt="http://schemas.openxmlformats.org/officeDocument/2006/docPropsVTypes">
  <Template>Office Theme</Template>
  <TotalTime>146767</TotalTime>
  <Words>4490</Words>
  <Application>Microsoft Macintosh PowerPoint</Application>
  <PresentationFormat>A4 210 x 297 mm</PresentationFormat>
  <Paragraphs>1800</Paragraphs>
  <Slides>22</Slides>
  <Notes>11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22</vt:i4>
      </vt:variant>
    </vt:vector>
  </HeadingPairs>
  <TitlesOfParts>
    <vt:vector size="28" baseType="lpstr">
      <vt:lpstr>MS PGothic</vt:lpstr>
      <vt:lpstr>Times Roman</vt:lpstr>
      <vt:lpstr>游ゴシック</vt:lpstr>
      <vt:lpstr>游ゴシック</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Yamazaki Kyotaro</dc:creator>
  <cp:lastModifiedBy>岸間　菜々美</cp:lastModifiedBy>
  <cp:revision>310</cp:revision>
  <cp:lastPrinted>2025-01-30T06:57:17Z</cp:lastPrinted>
  <dcterms:created xsi:type="dcterms:W3CDTF">2021-11-10T12:40:58Z</dcterms:created>
  <dcterms:modified xsi:type="dcterms:W3CDTF">2025-04-24T07:07:27Z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0x010100A2D935350FB4524AA9B0551AC744F54C</vt:lpwstr>
  </property>
  <property fmtid="{D5CDD505-2E9C-101B-9397-08002B2CF9AE}" pid="3" name="MediaServiceImageTags">
    <vt:lpwstr/>
  </property>
</Properties>
</file>