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F7"/>
    <a:srgbClr val="003969"/>
    <a:srgbClr val="65AA00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94824-E6AC-FC9C-9ADA-1DEBE999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720C0105-8473-8DC4-AAE5-5A9723C5A66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400" b="1" dirty="0">
                <a:solidFill>
                  <a:schemeClr val="bg1"/>
                </a:solidFill>
              </a:rPr>
              <a:t>Comparative efficacy of alteplase and urokinase in </a:t>
            </a:r>
            <a:r>
              <a:rPr lang="en-US" sz="2400" b="1" dirty="0" err="1">
                <a:solidFill>
                  <a:schemeClr val="bg1"/>
                </a:solidFill>
              </a:rPr>
              <a:t>pharmacomechanical</a:t>
            </a:r>
            <a:r>
              <a:rPr lang="en-US" sz="2400" b="1" dirty="0">
                <a:solidFill>
                  <a:schemeClr val="bg1"/>
                </a:solidFill>
              </a:rPr>
              <a:t> thrombolysis of permanent double lumen hemodialysis catheters in children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2D52E9-0FC9-C7A3-D2F1-017BA708A372}"/>
              </a:ext>
            </a:extLst>
          </p:cNvPr>
          <p:cNvSpPr txBox="1"/>
          <p:nvPr/>
        </p:nvSpPr>
        <p:spPr>
          <a:xfrm>
            <a:off x="180183" y="1017239"/>
            <a:ext cx="1188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This study aimed to evaluate whether alteplase could serve as a effective and safe alternative to urokinase for treating occluded </a:t>
            </a:r>
            <a:r>
              <a:rPr lang="fr-FR" dirty="0">
                <a:solidFill>
                  <a:schemeClr val="bg1"/>
                </a:solidFill>
              </a:rPr>
              <a:t>permanent double lumen hemodialysis catheters (PDLC) </a:t>
            </a:r>
            <a:r>
              <a:rPr lang="en-US" dirty="0">
                <a:solidFill>
                  <a:schemeClr val="bg1"/>
                </a:solidFill>
              </a:rPr>
              <a:t>in pediatric hemodialysis patients.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EB75334-0954-3536-C744-8E619A58B3EA}"/>
              </a:ext>
            </a:extLst>
          </p:cNvPr>
          <p:cNvSpPr txBox="1"/>
          <p:nvPr/>
        </p:nvSpPr>
        <p:spPr>
          <a:xfrm>
            <a:off x="173448" y="1758951"/>
            <a:ext cx="246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OUTCOMES:</a:t>
            </a:r>
            <a:r>
              <a:rPr lang="en-GB" altLang="ja-JP" dirty="0">
                <a:solidFill>
                  <a:srgbClr val="0065AA"/>
                </a:solidFill>
              </a:rPr>
              <a:t> 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ECD5E8-6BBC-7EDA-4A48-80A0D62E66C0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bg1"/>
                </a:solidFill>
                <a:latin typeface="+mj-lt"/>
              </a:rPr>
              <a:t>Takagi</a:t>
            </a:r>
            <a:r>
              <a:rPr lang="ja-JP" altLang="en-US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ja-JP" sz="2000" b="1" dirty="0">
                <a:solidFill>
                  <a:schemeClr val="bg1"/>
                </a:solidFill>
                <a:latin typeface="+mj-lt"/>
              </a:rPr>
              <a:t>Y,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4943C6-D90A-305F-B079-C45F34F48815}"/>
              </a:ext>
            </a:extLst>
          </p:cNvPr>
          <p:cNvSpPr txBox="1"/>
          <p:nvPr/>
        </p:nvSpPr>
        <p:spPr>
          <a:xfrm>
            <a:off x="87188" y="5736424"/>
            <a:ext cx="7383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This study suggests superiority of alteplase over urokinase in managing thrombotic occlusions of PDLC. Moreover, alteplase appears to be safe for use in children without serious adverse events.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03DD24-7049-9320-151C-26A1AE9A0ECC}"/>
              </a:ext>
            </a:extLst>
          </p:cNvPr>
          <p:cNvSpPr txBox="1"/>
          <p:nvPr/>
        </p:nvSpPr>
        <p:spPr>
          <a:xfrm>
            <a:off x="160584" y="2479463"/>
            <a:ext cx="173114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PDLC occluded by a blood clot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64AAB681-D1BF-EA05-8CE5-1984BF2B031C}"/>
              </a:ext>
            </a:extLst>
          </p:cNvPr>
          <p:cNvCxnSpPr>
            <a:cxnSpLocks/>
          </p:cNvCxnSpPr>
          <p:nvPr/>
        </p:nvCxnSpPr>
        <p:spPr>
          <a:xfrm flipV="1">
            <a:off x="1900357" y="2342641"/>
            <a:ext cx="533301" cy="4465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8F64860A-6D93-55A0-3B4A-5AC437C65CCF}"/>
              </a:ext>
            </a:extLst>
          </p:cNvPr>
          <p:cNvCxnSpPr>
            <a:cxnSpLocks/>
          </p:cNvCxnSpPr>
          <p:nvPr/>
        </p:nvCxnSpPr>
        <p:spPr>
          <a:xfrm>
            <a:off x="1900357" y="2781333"/>
            <a:ext cx="533301" cy="4474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C505F5A-F06E-36AB-1C79-A9B0BE2190C0}"/>
              </a:ext>
            </a:extLst>
          </p:cNvPr>
          <p:cNvSpPr txBox="1"/>
          <p:nvPr/>
        </p:nvSpPr>
        <p:spPr>
          <a:xfrm>
            <a:off x="2639683" y="2023227"/>
            <a:ext cx="20532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Urokinase </a:t>
            </a:r>
          </a:p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(10,000 units/mL)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F55BBE3-FBFD-7AFC-0E81-D55BA190F101}"/>
              </a:ext>
            </a:extLst>
          </p:cNvPr>
          <p:cNvSpPr txBox="1"/>
          <p:nvPr/>
        </p:nvSpPr>
        <p:spPr>
          <a:xfrm>
            <a:off x="2644177" y="2918500"/>
            <a:ext cx="20532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Alteplase</a:t>
            </a:r>
          </a:p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(600,000 units/mL)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DA3C465-91FB-611F-05D4-1CDD1F9A5BBE}"/>
              </a:ext>
            </a:extLst>
          </p:cNvPr>
          <p:cNvSpPr txBox="1"/>
          <p:nvPr/>
        </p:nvSpPr>
        <p:spPr>
          <a:xfrm>
            <a:off x="669540" y="3757702"/>
            <a:ext cx="3816197" cy="369332"/>
          </a:xfrm>
          <a:prstGeom prst="rect">
            <a:avLst/>
          </a:prstGeom>
          <a:noFill/>
          <a:ln w="38100">
            <a:solidFill>
              <a:srgbClr val="0092F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Bolus dose, left to dwell for 60 minutes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36A8BC9-CC09-61E2-2C63-457E158B1B69}"/>
              </a:ext>
            </a:extLst>
          </p:cNvPr>
          <p:cNvSpPr txBox="1"/>
          <p:nvPr/>
        </p:nvSpPr>
        <p:spPr>
          <a:xfrm>
            <a:off x="155097" y="4270009"/>
            <a:ext cx="4845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Post-Treatment Evaluation:</a:t>
            </a:r>
          </a:p>
          <a:p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60 minutes, attempt to aspirate the drug and clot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success:</a:t>
            </a:r>
          </a:p>
          <a:p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drug retrieval</a:t>
            </a:r>
          </a:p>
          <a:p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Hemodialysis resumes successfully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7255FDF-2F34-9949-FAA4-3805D5AFFD0D}"/>
              </a:ext>
            </a:extLst>
          </p:cNvPr>
          <p:cNvSpPr txBox="1"/>
          <p:nvPr/>
        </p:nvSpPr>
        <p:spPr>
          <a:xfrm>
            <a:off x="9286904" y="3191230"/>
            <a:ext cx="16322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catheter outcome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746FC93B-9FF8-0ED9-703B-F2C465293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606" y="2411430"/>
            <a:ext cx="4236891" cy="301198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DC0B1419-337E-B0B7-41B4-303DD69E6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554" y="2023227"/>
            <a:ext cx="1355526" cy="77458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4240F81B-3108-5F9B-1418-CFE45C82B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021" y="3585395"/>
            <a:ext cx="3203278" cy="138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72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3280</TotalTime>
  <Words>154</Words>
  <Application>Microsoft Office PowerPoint</Application>
  <PresentationFormat>ワイド画面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yuhi takagi</cp:lastModifiedBy>
  <cp:revision>72</cp:revision>
  <dcterms:created xsi:type="dcterms:W3CDTF">2019-06-13T12:30:18Z</dcterms:created>
  <dcterms:modified xsi:type="dcterms:W3CDTF">2025-04-17T14:52:48Z</dcterms:modified>
</cp:coreProperties>
</file>