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0" r:id="rId2"/>
    <p:sldId id="429" r:id="rId3"/>
    <p:sldId id="431" r:id="rId4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4">
          <p15:clr>
            <a:srgbClr val="A4A3A4"/>
          </p15:clr>
        </p15:guide>
        <p15:guide id="2" pos="23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26AA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>
        <p:scale>
          <a:sx n="90" d="100"/>
          <a:sy n="90" d="100"/>
        </p:scale>
        <p:origin x="1891" y="-1982"/>
      </p:cViewPr>
      <p:guideLst>
        <p:guide orient="horz" pos="3064"/>
        <p:guide pos="232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38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74325" y="1320541"/>
            <a:ext cx="5512050" cy="371207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74325" y="5141793"/>
            <a:ext cx="5512050" cy="2126383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28"/>
            <a:ext cx="6170175" cy="1019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42225" y="2152378"/>
            <a:ext cx="6170175" cy="6873053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119825" y="5557711"/>
            <a:ext cx="4369950" cy="1107383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119825" y="6665094"/>
            <a:ext cx="4369950" cy="125295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28"/>
            <a:ext cx="6170175" cy="1019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42225" y="2167975"/>
            <a:ext cx="2911950" cy="6857456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606525" y="2167975"/>
            <a:ext cx="2911950" cy="6857456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28"/>
            <a:ext cx="6170175" cy="1019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42225" y="2063996"/>
            <a:ext cx="3005100" cy="551092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42225" y="2677475"/>
            <a:ext cx="3005100" cy="6347956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2053206"/>
            <a:ext cx="3005100" cy="55109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677475"/>
            <a:ext cx="3005100" cy="6347956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28"/>
            <a:ext cx="6170175" cy="1019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225" y="2245960"/>
            <a:ext cx="2943606" cy="6654696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100" y="2245960"/>
            <a:ext cx="2940300" cy="6654696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2021/6/13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5757075" y="1320541"/>
            <a:ext cx="587250" cy="726297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14350" y="1320541"/>
            <a:ext cx="5157675" cy="7262977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25" y="1117781"/>
            <a:ext cx="6172200" cy="7918049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325" y="3587297"/>
            <a:ext cx="5512050" cy="1471312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325" y="5141793"/>
            <a:ext cx="5512050" cy="68106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42225" y="878628"/>
            <a:ext cx="6170175" cy="10190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42225" y="2152378"/>
            <a:ext cx="6170175" cy="687305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44250" y="9119013"/>
            <a:ext cx="1518750" cy="457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315250" y="9119013"/>
            <a:ext cx="2227500" cy="457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4993650" y="9119013"/>
            <a:ext cx="1518750" cy="457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.jpeg"/><Relationship Id="rId7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18" Type="http://schemas.openxmlformats.org/officeDocument/2006/relationships/image" Target="../media/image17.jpeg"/><Relationship Id="rId3" Type="http://schemas.microsoft.com/office/2007/relationships/hdphoto" Target="../media/hdphoto1.wdp"/><Relationship Id="rId21" Type="http://schemas.openxmlformats.org/officeDocument/2006/relationships/image" Target="../media/image19.emf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17" Type="http://schemas.openxmlformats.org/officeDocument/2006/relationships/image" Target="../media/image16.jpeg"/><Relationship Id="rId2" Type="http://schemas.openxmlformats.org/officeDocument/2006/relationships/image" Target="../media/image7.png"/><Relationship Id="rId16" Type="http://schemas.microsoft.com/office/2007/relationships/hdphoto" Target="../media/hdphoto6.wdp"/><Relationship Id="rId20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openxmlformats.org/officeDocument/2006/relationships/image" Target="../media/image13.png"/><Relationship Id="rId5" Type="http://schemas.microsoft.com/office/2007/relationships/hdphoto" Target="../media/hdphoto2.wdp"/><Relationship Id="rId15" Type="http://schemas.openxmlformats.org/officeDocument/2006/relationships/image" Target="../media/image15.png"/><Relationship Id="rId10" Type="http://schemas.openxmlformats.org/officeDocument/2006/relationships/image" Target="../media/image12.tiff"/><Relationship Id="rId19" Type="http://schemas.openxmlformats.org/officeDocument/2006/relationships/image" Target="../media/image18.jpeg"/><Relationship Id="rId4" Type="http://schemas.openxmlformats.org/officeDocument/2006/relationships/image" Target="../media/image8.png"/><Relationship Id="rId9" Type="http://schemas.openxmlformats.org/officeDocument/2006/relationships/image" Target="../media/image11.tiff"/><Relationship Id="rId14" Type="http://schemas.microsoft.com/office/2007/relationships/hdphoto" Target="../media/hdphoto5.wdp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emf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5435" y="1623534"/>
            <a:ext cx="1488925" cy="1981245"/>
            <a:chOff x="-210068" y="7588006"/>
            <a:chExt cx="1488925" cy="1981245"/>
          </a:xfrm>
        </p:grpSpPr>
        <p:pic>
          <p:nvPicPr>
            <p:cNvPr id="5" name="对象 11"/>
            <p:cNvPicPr>
              <a:picLocks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501" t="13869" b="14104"/>
            <a:stretch/>
          </p:blipFill>
          <p:spPr bwMode="auto">
            <a:xfrm>
              <a:off x="249658" y="7854751"/>
              <a:ext cx="900000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14"/>
            <p:cNvSpPr txBox="1"/>
            <p:nvPr/>
          </p:nvSpPr>
          <p:spPr>
            <a:xfrm>
              <a:off x="-52746" y="7748397"/>
              <a:ext cx="489585" cy="1227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en-US" altLang="zh-CN" sz="1000" dirty="0"/>
                <a:t>600</a:t>
              </a:r>
            </a:p>
            <a:p>
              <a:pPr>
                <a:lnSpc>
                  <a:spcPts val="2300"/>
                </a:lnSpc>
              </a:pPr>
              <a:r>
                <a:rPr lang="en-US" altLang="zh-CN" sz="1000" dirty="0"/>
                <a:t>500</a:t>
              </a:r>
            </a:p>
            <a:p>
              <a:pPr>
                <a:lnSpc>
                  <a:spcPts val="2300"/>
                </a:lnSpc>
              </a:pPr>
              <a:r>
                <a:rPr lang="en-US" altLang="zh-CN" sz="1000" dirty="0"/>
                <a:t>400</a:t>
              </a:r>
            </a:p>
            <a:p>
              <a:pPr>
                <a:lnSpc>
                  <a:spcPts val="2300"/>
                </a:lnSpc>
              </a:pPr>
              <a:r>
                <a:rPr lang="en-US" altLang="zh-CN" sz="1000" dirty="0"/>
                <a:t>300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6550" y="8882597"/>
              <a:ext cx="406400" cy="438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CN" sz="1000" dirty="0"/>
                <a:t>2</a:t>
              </a:r>
            </a:p>
            <a:p>
              <a:pPr>
                <a:lnSpc>
                  <a:spcPts val="900"/>
                </a:lnSpc>
              </a:pPr>
              <a:r>
                <a:rPr lang="en-US" altLang="zh-CN" sz="1000" dirty="0"/>
                <a:t>1</a:t>
              </a:r>
            </a:p>
            <a:p>
              <a:pPr>
                <a:lnSpc>
                  <a:spcPts val="900"/>
                </a:lnSpc>
              </a:pPr>
              <a:r>
                <a:rPr lang="en-US" altLang="zh-CN" sz="1000" dirty="0"/>
                <a:t>0</a:t>
              </a:r>
            </a:p>
          </p:txBody>
        </p:sp>
        <p:sp>
          <p:nvSpPr>
            <p:cNvPr id="8" name="文本框 139"/>
            <p:cNvSpPr txBox="1"/>
            <p:nvPr/>
          </p:nvSpPr>
          <p:spPr>
            <a:xfrm rot="10800000">
              <a:off x="-210068" y="7588006"/>
              <a:ext cx="338554" cy="19812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1000" dirty="0"/>
                <a:t>mRNA </a:t>
              </a:r>
              <a:r>
                <a:rPr lang="en-US" altLang="zh-CN" sz="1000" dirty="0" err="1"/>
                <a:t>levels,relative</a:t>
              </a:r>
              <a:r>
                <a:rPr lang="en-US" altLang="zh-CN" sz="1000" dirty="0"/>
                <a:t> expression</a:t>
              </a:r>
            </a:p>
          </p:txBody>
        </p:sp>
        <p:sp>
          <p:nvSpPr>
            <p:cNvPr id="9" name="文本框 227"/>
            <p:cNvSpPr txBox="1"/>
            <p:nvPr/>
          </p:nvSpPr>
          <p:spPr>
            <a:xfrm>
              <a:off x="-52431" y="9225544"/>
              <a:ext cx="4415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/>
                <a:t>AAI</a:t>
              </a:r>
            </a:p>
          </p:txBody>
        </p:sp>
        <p:sp>
          <p:nvSpPr>
            <p:cNvPr id="10" name="文本框 227"/>
            <p:cNvSpPr txBox="1"/>
            <p:nvPr/>
          </p:nvSpPr>
          <p:spPr>
            <a:xfrm>
              <a:off x="245427" y="9227019"/>
              <a:ext cx="10334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-    +     -    +     </a:t>
              </a:r>
            </a:p>
          </p:txBody>
        </p:sp>
      </p:grpSp>
      <p:pic>
        <p:nvPicPr>
          <p:cNvPr id="14" name="图片 13" descr="JWJ 2020-09-24 17h43m45s(Chemiluminescence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1899" y="2599483"/>
            <a:ext cx="1385570" cy="288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 descr="actin2JWJ 2020-11-14 11h39m17s(Chemiluminescence)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1899" y="2937303"/>
            <a:ext cx="1386205" cy="2882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文本框 236"/>
          <p:cNvSpPr txBox="1"/>
          <p:nvPr/>
        </p:nvSpPr>
        <p:spPr>
          <a:xfrm>
            <a:off x="4035484" y="2945643"/>
            <a:ext cx="3473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43</a:t>
            </a:r>
          </a:p>
        </p:txBody>
      </p:sp>
      <p:sp>
        <p:nvSpPr>
          <p:cNvPr id="17" name="文本框 239"/>
          <p:cNvSpPr txBox="1"/>
          <p:nvPr/>
        </p:nvSpPr>
        <p:spPr>
          <a:xfrm>
            <a:off x="4049717" y="2563415"/>
            <a:ext cx="3473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26</a:t>
            </a:r>
          </a:p>
        </p:txBody>
      </p:sp>
      <p:sp>
        <p:nvSpPr>
          <p:cNvPr id="31" name="文本框 224"/>
          <p:cNvSpPr txBox="1"/>
          <p:nvPr/>
        </p:nvSpPr>
        <p:spPr>
          <a:xfrm>
            <a:off x="1548424" y="2623613"/>
            <a:ext cx="1377950" cy="246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Cle-caspase-3</a:t>
            </a:r>
          </a:p>
        </p:txBody>
      </p:sp>
      <p:sp>
        <p:nvSpPr>
          <p:cNvPr id="32" name="文本框 225"/>
          <p:cNvSpPr txBox="1"/>
          <p:nvPr/>
        </p:nvSpPr>
        <p:spPr>
          <a:xfrm>
            <a:off x="2154214" y="2974768"/>
            <a:ext cx="7442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β-actin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2180249" y="2256479"/>
            <a:ext cx="2229987" cy="287020"/>
            <a:chOff x="2265313" y="1916223"/>
            <a:chExt cx="2229987" cy="287020"/>
          </a:xfrm>
        </p:grpSpPr>
        <p:pic>
          <p:nvPicPr>
            <p:cNvPr id="12" name="图片 11" descr="kim-1-2 2020-09-20 11h43m14s(Chemiluminescence)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66963" y="1916223"/>
              <a:ext cx="1384935" cy="2870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9" name="直接连接符 18"/>
            <p:cNvCxnSpPr/>
            <p:nvPr/>
          </p:nvCxnSpPr>
          <p:spPr>
            <a:xfrm flipV="1">
              <a:off x="4158248" y="2054658"/>
              <a:ext cx="72000" cy="19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文本框 245"/>
            <p:cNvSpPr txBox="1"/>
            <p:nvPr/>
          </p:nvSpPr>
          <p:spPr>
            <a:xfrm>
              <a:off x="4147955" y="1950011"/>
              <a:ext cx="3473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43</a:t>
              </a:r>
            </a:p>
          </p:txBody>
        </p:sp>
        <p:sp>
          <p:nvSpPr>
            <p:cNvPr id="33" name="文本框 226"/>
            <p:cNvSpPr txBox="1"/>
            <p:nvPr/>
          </p:nvSpPr>
          <p:spPr>
            <a:xfrm>
              <a:off x="2265313" y="1939718"/>
              <a:ext cx="567690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/>
                <a:t>KIM-1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19009" y="3205273"/>
            <a:ext cx="1910715" cy="390525"/>
            <a:chOff x="6418" y="3061"/>
            <a:chExt cx="3009" cy="615"/>
          </a:xfrm>
        </p:grpSpPr>
        <p:sp>
          <p:nvSpPr>
            <p:cNvPr id="28" name="文本框 112"/>
            <p:cNvSpPr txBox="1"/>
            <p:nvPr/>
          </p:nvSpPr>
          <p:spPr>
            <a:xfrm>
              <a:off x="6418" y="3061"/>
              <a:ext cx="3009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CM         -               +        </a:t>
              </a:r>
            </a:p>
          </p:txBody>
        </p:sp>
        <p:sp>
          <p:nvSpPr>
            <p:cNvPr id="29" name="文本框 113"/>
            <p:cNvSpPr txBox="1"/>
            <p:nvPr/>
          </p:nvSpPr>
          <p:spPr>
            <a:xfrm>
              <a:off x="6428" y="3290"/>
              <a:ext cx="249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AAI        +               +        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894624" y="3249272"/>
            <a:ext cx="419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428024" y="3249272"/>
            <a:ext cx="419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4062891" y="2675357"/>
            <a:ext cx="72000" cy="19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4064723" y="3056241"/>
            <a:ext cx="72000" cy="19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313277" y="1690551"/>
            <a:ext cx="1039495" cy="1907574"/>
            <a:chOff x="3662194" y="7836169"/>
            <a:chExt cx="1039495" cy="1907574"/>
          </a:xfrm>
        </p:grpSpPr>
        <p:grpSp>
          <p:nvGrpSpPr>
            <p:cNvPr id="35" name="组合 34"/>
            <p:cNvGrpSpPr/>
            <p:nvPr/>
          </p:nvGrpSpPr>
          <p:grpSpPr>
            <a:xfrm>
              <a:off x="3662194" y="7836169"/>
              <a:ext cx="1039495" cy="1644650"/>
              <a:chOff x="580" y="4119"/>
              <a:chExt cx="1637" cy="2590"/>
            </a:xfrm>
          </p:grpSpPr>
          <p:graphicFrame>
            <p:nvGraphicFramePr>
              <p:cNvPr id="39" name="对象 38"/>
              <p:cNvGraphicFramePr/>
              <p:nvPr>
                <p:extLst>
                  <p:ext uri="{D42A27DB-BD31-4B8C-83A1-F6EECF244321}">
                    <p14:modId xmlns:p14="http://schemas.microsoft.com/office/powerpoint/2010/main" val="3913776122"/>
                  </p:ext>
                </p:extLst>
              </p:nvPr>
            </p:nvGraphicFramePr>
            <p:xfrm>
              <a:off x="1083" y="4372"/>
              <a:ext cx="1134" cy="22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6" imgW="3311525" imgH="2885440" progId="Prism5.Document">
                      <p:embed/>
                    </p:oleObj>
                  </mc:Choice>
                  <mc:Fallback>
                    <p:oleObj r:id="rId6" imgW="3311525" imgH="288544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rcRect l="13276" t="13973" b="16768"/>
                          <a:stretch>
                            <a:fillRect/>
                          </a:stretch>
                        </p:blipFill>
                        <p:spPr>
                          <a:xfrm>
                            <a:off x="1083" y="4372"/>
                            <a:ext cx="1134" cy="226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0" name="文本框 44"/>
              <p:cNvSpPr txBox="1"/>
              <p:nvPr/>
            </p:nvSpPr>
            <p:spPr>
              <a:xfrm>
                <a:off x="819" y="4119"/>
                <a:ext cx="420" cy="2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4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3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2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1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0</a:t>
                </a:r>
              </a:p>
            </p:txBody>
          </p:sp>
          <p:sp>
            <p:nvSpPr>
              <p:cNvPr id="41" name="文本框 252"/>
              <p:cNvSpPr txBox="1"/>
              <p:nvPr/>
            </p:nvSpPr>
            <p:spPr>
              <a:xfrm rot="10800000">
                <a:off x="580" y="4421"/>
                <a:ext cx="509" cy="21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cs typeface="+mn-lt"/>
                  </a:rPr>
                  <a:t>Ratio (KIM-1/β-actin)</a:t>
                </a:r>
              </a:p>
            </p:txBody>
          </p:sp>
          <p:sp>
            <p:nvSpPr>
              <p:cNvPr id="42" name="文本框 50"/>
              <p:cNvSpPr txBox="1"/>
              <p:nvPr/>
            </p:nvSpPr>
            <p:spPr>
              <a:xfrm>
                <a:off x="1384" y="4712"/>
                <a:ext cx="597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3742869" y="9344592"/>
              <a:ext cx="955357" cy="399151"/>
              <a:chOff x="3742869" y="9163446"/>
              <a:chExt cx="955357" cy="399151"/>
            </a:xfrm>
          </p:grpSpPr>
          <p:sp>
            <p:nvSpPr>
              <p:cNvPr id="37" name="文本框 112"/>
              <p:cNvSpPr txBox="1"/>
              <p:nvPr/>
            </p:nvSpPr>
            <p:spPr>
              <a:xfrm>
                <a:off x="3742869" y="9163446"/>
                <a:ext cx="955357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         -        +        </a:t>
                </a:r>
              </a:p>
            </p:txBody>
          </p:sp>
          <p:sp>
            <p:nvSpPr>
              <p:cNvPr id="38" name="文本框 113"/>
              <p:cNvSpPr txBox="1"/>
              <p:nvPr/>
            </p:nvSpPr>
            <p:spPr>
              <a:xfrm>
                <a:off x="3775097" y="9317487"/>
                <a:ext cx="923129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        +        +        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263230" y="1675558"/>
            <a:ext cx="1304290" cy="1919699"/>
            <a:chOff x="5558037" y="7821176"/>
            <a:chExt cx="1304290" cy="1919699"/>
          </a:xfrm>
        </p:grpSpPr>
        <p:grpSp>
          <p:nvGrpSpPr>
            <p:cNvPr id="53" name="组合 52"/>
            <p:cNvGrpSpPr/>
            <p:nvPr/>
          </p:nvGrpSpPr>
          <p:grpSpPr>
            <a:xfrm>
              <a:off x="5558037" y="7821176"/>
              <a:ext cx="1304290" cy="1733550"/>
              <a:chOff x="6732" y="4135"/>
              <a:chExt cx="2054" cy="2730"/>
            </a:xfrm>
          </p:grpSpPr>
          <p:graphicFrame>
            <p:nvGraphicFramePr>
              <p:cNvPr id="57" name="对象 56"/>
              <p:cNvGraphicFramePr/>
              <p:nvPr>
                <p:extLst>
                  <p:ext uri="{D42A27DB-BD31-4B8C-83A1-F6EECF244321}">
                    <p14:modId xmlns:p14="http://schemas.microsoft.com/office/powerpoint/2010/main" val="4205660795"/>
                  </p:ext>
                </p:extLst>
              </p:nvPr>
            </p:nvGraphicFramePr>
            <p:xfrm>
              <a:off x="7652" y="4439"/>
              <a:ext cx="1134" cy="22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8" imgW="3420110" imgH="2885440" progId="Prism5.Document">
                      <p:embed/>
                    </p:oleObj>
                  </mc:Choice>
                  <mc:Fallback>
                    <p:oleObj r:id="rId8" imgW="3420110" imgH="288544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9"/>
                          <a:srcRect l="15928" t="13740" b="16069"/>
                          <a:stretch>
                            <a:fillRect/>
                          </a:stretch>
                        </p:blipFill>
                        <p:spPr>
                          <a:xfrm>
                            <a:off x="7652" y="4439"/>
                            <a:ext cx="1134" cy="226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8" name="文本框 59"/>
              <p:cNvSpPr txBox="1"/>
              <p:nvPr/>
            </p:nvSpPr>
            <p:spPr>
              <a:xfrm>
                <a:off x="7229" y="4135"/>
                <a:ext cx="660" cy="2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200"/>
                  </a:lnSpc>
                </a:pPr>
                <a:r>
                  <a:rPr lang="en-US" altLang="zh-CN" sz="1000" dirty="0"/>
                  <a:t>1.5</a:t>
                </a:r>
              </a:p>
              <a:p>
                <a:pPr>
                  <a:lnSpc>
                    <a:spcPts val="3200"/>
                  </a:lnSpc>
                </a:pPr>
                <a:r>
                  <a:rPr lang="en-US" altLang="zh-CN" sz="1000" dirty="0"/>
                  <a:t>1.0</a:t>
                </a:r>
              </a:p>
              <a:p>
                <a:pPr>
                  <a:lnSpc>
                    <a:spcPts val="3200"/>
                  </a:lnSpc>
                </a:pPr>
                <a:r>
                  <a:rPr lang="en-US" altLang="zh-CN" sz="1000" dirty="0"/>
                  <a:t>0.5</a:t>
                </a:r>
              </a:p>
              <a:p>
                <a:pPr algn="ctr">
                  <a:lnSpc>
                    <a:spcPts val="3200"/>
                  </a:lnSpc>
                </a:pPr>
                <a:r>
                  <a:rPr lang="en-US" altLang="zh-CN" sz="1000" dirty="0"/>
                  <a:t>0</a:t>
                </a:r>
              </a:p>
            </p:txBody>
          </p:sp>
          <p:sp>
            <p:nvSpPr>
              <p:cNvPr id="59" name="文本框 268"/>
              <p:cNvSpPr txBox="1"/>
              <p:nvPr/>
            </p:nvSpPr>
            <p:spPr>
              <a:xfrm rot="10800000">
                <a:off x="6732" y="4509"/>
                <a:ext cx="776" cy="22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cs typeface="+mn-lt"/>
                  </a:rPr>
                  <a:t>Ratio</a:t>
                </a:r>
              </a:p>
              <a:p>
                <a:pPr algn="ctr"/>
                <a:r>
                  <a:rPr lang="en-US" altLang="zh-CN" sz="1000" dirty="0">
                    <a:cs typeface="+mn-lt"/>
                  </a:rPr>
                  <a:t>(Cle- caspase-3/β-actin)</a:t>
                </a:r>
              </a:p>
            </p:txBody>
          </p:sp>
          <p:sp>
            <p:nvSpPr>
              <p:cNvPr id="60" name="文本框 60"/>
              <p:cNvSpPr txBox="1"/>
              <p:nvPr/>
            </p:nvSpPr>
            <p:spPr>
              <a:xfrm>
                <a:off x="7969" y="4409"/>
                <a:ext cx="597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5905127" y="9341724"/>
              <a:ext cx="955357" cy="399151"/>
              <a:chOff x="3742869" y="9163446"/>
              <a:chExt cx="955357" cy="399151"/>
            </a:xfrm>
          </p:grpSpPr>
          <p:sp>
            <p:nvSpPr>
              <p:cNvPr id="55" name="文本框 112"/>
              <p:cNvSpPr txBox="1"/>
              <p:nvPr/>
            </p:nvSpPr>
            <p:spPr>
              <a:xfrm>
                <a:off x="3742869" y="9163446"/>
                <a:ext cx="955357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         -        +        </a:t>
                </a:r>
              </a:p>
            </p:txBody>
          </p:sp>
          <p:sp>
            <p:nvSpPr>
              <p:cNvPr id="56" name="文本框 113"/>
              <p:cNvSpPr txBox="1"/>
              <p:nvPr/>
            </p:nvSpPr>
            <p:spPr>
              <a:xfrm>
                <a:off x="3775097" y="9317487"/>
                <a:ext cx="923129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        +        +        </a:t>
                </a:r>
              </a:p>
            </p:txBody>
          </p:sp>
        </p:grpSp>
      </p:grpSp>
      <p:sp>
        <p:nvSpPr>
          <p:cNvPr id="61" name="文本框 9"/>
          <p:cNvSpPr txBox="1"/>
          <p:nvPr/>
        </p:nvSpPr>
        <p:spPr>
          <a:xfrm>
            <a:off x="414977" y="1564428"/>
            <a:ext cx="1673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A (BMDM) Real time-PCR</a:t>
            </a:r>
          </a:p>
          <a:p>
            <a:endParaRPr lang="en-US" altLang="zh-CN" sz="1000" dirty="0">
              <a:solidFill>
                <a:srgbClr val="FF0000"/>
              </a:solidFill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2611388" y="1552447"/>
            <a:ext cx="2055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B (</a:t>
            </a:r>
            <a:r>
              <a:rPr lang="en-US" altLang="zh-CN" sz="1000" dirty="0" err="1">
                <a:solidFill>
                  <a:srgbClr val="FF0000"/>
                </a:solidFill>
              </a:rPr>
              <a:t>mTEC</a:t>
            </a:r>
            <a:r>
              <a:rPr lang="en-US" altLang="zh-CN" sz="1000" dirty="0">
                <a:solidFill>
                  <a:srgbClr val="FF0000"/>
                </a:solidFill>
              </a:rPr>
              <a:t>) Western blot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635288" y="1790670"/>
            <a:ext cx="568671" cy="377877"/>
            <a:chOff x="5271887" y="782015"/>
            <a:chExt cx="568671" cy="377877"/>
          </a:xfrm>
        </p:grpSpPr>
        <p:sp>
          <p:nvSpPr>
            <p:cNvPr id="64" name="文本框 196"/>
            <p:cNvSpPr txBox="1"/>
            <p:nvPr/>
          </p:nvSpPr>
          <p:spPr>
            <a:xfrm>
              <a:off x="5350656" y="913671"/>
              <a:ext cx="4298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**</a:t>
              </a:r>
            </a:p>
          </p:txBody>
        </p:sp>
        <p:sp>
          <p:nvSpPr>
            <p:cNvPr id="65" name="文本框 80"/>
            <p:cNvSpPr txBox="1"/>
            <p:nvPr/>
          </p:nvSpPr>
          <p:spPr>
            <a:xfrm>
              <a:off x="5271887" y="782015"/>
              <a:ext cx="5686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CXCL12     </a:t>
              </a: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5375579" y="1075385"/>
              <a:ext cx="2974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1111451" y="1739502"/>
            <a:ext cx="516679" cy="365648"/>
            <a:chOff x="5835689" y="521062"/>
            <a:chExt cx="516679" cy="365648"/>
          </a:xfrm>
        </p:grpSpPr>
        <p:sp>
          <p:nvSpPr>
            <p:cNvPr id="68" name="文本框 197"/>
            <p:cNvSpPr txBox="1"/>
            <p:nvPr/>
          </p:nvSpPr>
          <p:spPr>
            <a:xfrm>
              <a:off x="5888029" y="640489"/>
              <a:ext cx="4298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**</a:t>
              </a:r>
            </a:p>
          </p:txBody>
        </p:sp>
        <p:sp>
          <p:nvSpPr>
            <p:cNvPr id="69" name="文本框 80"/>
            <p:cNvSpPr txBox="1"/>
            <p:nvPr/>
          </p:nvSpPr>
          <p:spPr>
            <a:xfrm>
              <a:off x="5835689" y="521062"/>
              <a:ext cx="5166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IL-1β</a:t>
              </a: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5904692" y="782015"/>
              <a:ext cx="2974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直接连接符 70"/>
          <p:cNvCxnSpPr/>
          <p:nvPr/>
        </p:nvCxnSpPr>
        <p:spPr>
          <a:xfrm>
            <a:off x="4817943" y="2236440"/>
            <a:ext cx="36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6033847" y="2009980"/>
            <a:ext cx="36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18"/>
          <p:cNvSpPr txBox="1">
            <a:spLocks noChangeArrowheads="1"/>
          </p:cNvSpPr>
          <p:nvPr/>
        </p:nvSpPr>
        <p:spPr bwMode="auto">
          <a:xfrm>
            <a:off x="4109184" y="50801"/>
            <a:ext cx="27488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0" algn="r" defTabSz="457200">
              <a:lnSpc>
                <a:spcPct val="100000"/>
              </a:lnSpc>
              <a:spcAft>
                <a:spcPct val="0"/>
              </a:spcAft>
              <a:buNone/>
              <a:defRPr/>
            </a:pPr>
            <a:r>
              <a:rPr lang="en-US" altLang="zh-CN" sz="1000" dirty="0">
                <a:solidFill>
                  <a:srgbClr val="FF0000"/>
                </a:solidFill>
                <a:cs typeface="Arial" pitchFamily="34" charset="0"/>
              </a:rPr>
              <a:t>Supplemental Figure 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1 Jiang et al.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F1804D6-06A6-4A77-9534-1E2FABEE5C4A}"/>
              </a:ext>
            </a:extLst>
          </p:cNvPr>
          <p:cNvSpPr/>
          <p:nvPr/>
        </p:nvSpPr>
        <p:spPr>
          <a:xfrm>
            <a:off x="328004" y="4104813"/>
            <a:ext cx="62000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/>
              <a:t>Supplemental Figure 1 </a:t>
            </a:r>
          </a:p>
          <a:p>
            <a:r>
              <a:rPr lang="en-US" altLang="zh-CN" sz="1000" dirty="0"/>
              <a:t>(A)	Real-time qPCR analysis showing the mRNA levels of CXCL12 and IL-1β in BMDM/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 conditioned media culture model. Dot plots show the corresponding quantification of band intensity and fold change. </a:t>
            </a:r>
          </a:p>
          <a:p>
            <a:r>
              <a:rPr lang="en-US" altLang="zh-CN" sz="1000" dirty="0"/>
              <a:t>(B)	Western blot analysis showing the protein levels of KIM-1 and cleaved caspase-3 in BMDM/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 conditioned media culture model. Dot plots show the corresponding quantification of band intensity and fold change. </a:t>
            </a:r>
          </a:p>
          <a:p>
            <a:r>
              <a:rPr lang="en-US" altLang="zh-CN" sz="1000" dirty="0"/>
              <a:t>Similar results were obtained in triplicate culture assays. *P&lt;0.05.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8055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1245797" y="4246499"/>
            <a:ext cx="3682658" cy="3840244"/>
            <a:chOff x="3031362" y="3662275"/>
            <a:chExt cx="3682658" cy="3840244"/>
          </a:xfrm>
        </p:grpSpPr>
        <p:grpSp>
          <p:nvGrpSpPr>
            <p:cNvPr id="6" name="组合 5"/>
            <p:cNvGrpSpPr/>
            <p:nvPr/>
          </p:nvGrpSpPr>
          <p:grpSpPr>
            <a:xfrm>
              <a:off x="3032145" y="3662275"/>
              <a:ext cx="3681875" cy="3316989"/>
              <a:chOff x="2987722" y="3888582"/>
              <a:chExt cx="3681875" cy="3316989"/>
            </a:xfrm>
          </p:grpSpPr>
          <p:pic>
            <p:nvPicPr>
              <p:cNvPr id="57" name="图片 56" descr="Snap-1889-Add Channels-05_c0x0-2752y0-2208"/>
              <p:cNvPicPr/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57615" y="3888583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58" name="图片 57" descr="Snap-1889-Add Channels-05_c1x0-2752y0-2208"/>
              <p:cNvPicPr/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57615" y="5006899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59" name="图片 58" descr="Snap-1889-Add Channels-05-已用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57615" y="6125436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0" name="图片 59" descr="Snap-1885-Add Channels-03_c0x0-2752y0-2208"/>
              <p:cNvPicPr/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425565" y="3888582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1" name="图片 60" descr="Snap-1885-Add Channels-03_c1x0-2752y0-220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25565" y="5006898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2" name="图片 61" descr="Snap-1885-Add Channels-03-已用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25565" y="6125435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3" name="图片 62" descr="Snap-1906-Add Channels-01_c0x0-2752y0-2208"/>
              <p:cNvPicPr/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589462" y="3888583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4" name="图片 63" descr="Snap-1906-Add Channels-01_c1x0-2752y0-2208"/>
              <p:cNvPicPr/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589462" y="5006899"/>
                <a:ext cx="1080135" cy="1080135"/>
              </a:xfrm>
              <a:prstGeom prst="rect">
                <a:avLst/>
              </a:prstGeom>
            </p:spPr>
          </p:pic>
          <p:pic>
            <p:nvPicPr>
              <p:cNvPr id="65" name="图片 64" descr="Snap-1906-Add Channels-01-已用2"/>
              <p:cNvPicPr/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589462" y="6125436"/>
                <a:ext cx="1080135" cy="1080135"/>
              </a:xfrm>
              <a:prstGeom prst="rect">
                <a:avLst/>
              </a:prstGeom>
            </p:spPr>
          </p:pic>
          <p:sp>
            <p:nvSpPr>
              <p:cNvPr id="54" name="文本框 127"/>
              <p:cNvSpPr txBox="1"/>
              <p:nvPr/>
            </p:nvSpPr>
            <p:spPr>
              <a:xfrm rot="16200000">
                <a:off x="2711032" y="4372206"/>
                <a:ext cx="8274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/>
                  <a:t>DAPI</a:t>
                </a:r>
              </a:p>
            </p:txBody>
          </p:sp>
          <p:sp>
            <p:nvSpPr>
              <p:cNvPr id="55" name="文本框 128"/>
              <p:cNvSpPr txBox="1"/>
              <p:nvPr/>
            </p:nvSpPr>
            <p:spPr>
              <a:xfrm rot="16200000">
                <a:off x="2561086" y="5422936"/>
                <a:ext cx="10994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/>
                  <a:t>Cle capase-3</a:t>
                </a:r>
              </a:p>
            </p:txBody>
          </p:sp>
          <p:sp>
            <p:nvSpPr>
              <p:cNvPr id="56" name="文本框 129"/>
              <p:cNvSpPr txBox="1"/>
              <p:nvPr/>
            </p:nvSpPr>
            <p:spPr>
              <a:xfrm rot="16200000">
                <a:off x="2705952" y="6411191"/>
                <a:ext cx="8274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/>
                  <a:t>Merge</a:t>
                </a: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3031362" y="7016612"/>
              <a:ext cx="3275602" cy="485907"/>
              <a:chOff x="538397" y="3434485"/>
              <a:chExt cx="1966410" cy="485907"/>
            </a:xfrm>
          </p:grpSpPr>
          <p:sp>
            <p:nvSpPr>
              <p:cNvPr id="104" name="文本框 10"/>
              <p:cNvSpPr txBox="1"/>
              <p:nvPr/>
            </p:nvSpPr>
            <p:spPr>
              <a:xfrm>
                <a:off x="538397" y="3440129"/>
                <a:ext cx="46363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AAI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v</a:t>
                </a:r>
                <a:endParaRPr lang="en-US" altLang="zh-CN" sz="1000" baseline="-25000" dirty="0"/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a</a:t>
                </a:r>
                <a:r>
                  <a:rPr lang="en-US" altLang="zh-CN" sz="1000" dirty="0"/>
                  <a:t>        </a:t>
                </a:r>
              </a:p>
            </p:txBody>
          </p:sp>
          <p:sp>
            <p:nvSpPr>
              <p:cNvPr id="105" name="文本框 10"/>
              <p:cNvSpPr txBox="1"/>
              <p:nvPr/>
            </p:nvSpPr>
            <p:spPr>
              <a:xfrm>
                <a:off x="971581" y="3441809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106" name="文本框 10"/>
              <p:cNvSpPr txBox="1"/>
              <p:nvPr/>
            </p:nvSpPr>
            <p:spPr>
              <a:xfrm>
                <a:off x="1579462" y="3434485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107" name="文本框 10"/>
              <p:cNvSpPr txBox="1"/>
              <p:nvPr/>
            </p:nvSpPr>
            <p:spPr>
              <a:xfrm>
                <a:off x="2282054" y="3443338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</p:txBody>
          </p:sp>
        </p:grpSp>
      </p:grpSp>
      <p:sp>
        <p:nvSpPr>
          <p:cNvPr id="82" name="文本框 3"/>
          <p:cNvSpPr txBox="1"/>
          <p:nvPr/>
        </p:nvSpPr>
        <p:spPr>
          <a:xfrm>
            <a:off x="1043312" y="4003859"/>
            <a:ext cx="4038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C (</a:t>
            </a:r>
            <a:r>
              <a:rPr lang="en-US" altLang="zh-CN" sz="1000" dirty="0" err="1">
                <a:solidFill>
                  <a:srgbClr val="FF0000"/>
                </a:solidFill>
              </a:rPr>
              <a:t>mTEC</a:t>
            </a:r>
            <a:r>
              <a:rPr lang="en-US" altLang="zh-CN" sz="1000" dirty="0">
                <a:solidFill>
                  <a:srgbClr val="FF0000"/>
                </a:solidFill>
              </a:rPr>
              <a:t>) Immunofluorescence</a:t>
            </a:r>
            <a:endParaRPr lang="zh-CN" altLang="en-US" sz="1000" dirty="0">
              <a:solidFill>
                <a:srgbClr val="FF0000"/>
              </a:solidFill>
            </a:endParaRPr>
          </a:p>
          <a:p>
            <a:endParaRPr lang="en-US" altLang="zh-CN" sz="1000" dirty="0">
              <a:solidFill>
                <a:srgbClr val="FF0000"/>
              </a:solidFill>
            </a:endParaRPr>
          </a:p>
        </p:txBody>
      </p:sp>
      <p:sp>
        <p:nvSpPr>
          <p:cNvPr id="217" name="文本框 8">
            <a:extLst>
              <a:ext uri="{FF2B5EF4-FFF2-40B4-BE49-F238E27FC236}">
                <a16:creationId xmlns:a16="http://schemas.microsoft.com/office/drawing/2014/main" id="{FEF270DE-1DE9-4037-A9B0-8289AD180CF5}"/>
              </a:ext>
            </a:extLst>
          </p:cNvPr>
          <p:cNvSpPr txBox="1"/>
          <p:nvPr/>
        </p:nvSpPr>
        <p:spPr>
          <a:xfrm>
            <a:off x="929460" y="443162"/>
            <a:ext cx="30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18" name="文本框 92">
            <a:extLst>
              <a:ext uri="{FF2B5EF4-FFF2-40B4-BE49-F238E27FC236}">
                <a16:creationId xmlns:a16="http://schemas.microsoft.com/office/drawing/2014/main" id="{79C1A620-9748-499D-9C1B-3AC8264B02E8}"/>
              </a:ext>
            </a:extLst>
          </p:cNvPr>
          <p:cNvSpPr txBox="1"/>
          <p:nvPr/>
        </p:nvSpPr>
        <p:spPr>
          <a:xfrm>
            <a:off x="2834906" y="1609835"/>
            <a:ext cx="871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24h Harvest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75691" y="956021"/>
            <a:ext cx="874395" cy="659709"/>
            <a:chOff x="986895" y="956021"/>
            <a:chExt cx="874395" cy="659709"/>
          </a:xfrm>
        </p:grpSpPr>
        <p:grpSp>
          <p:nvGrpSpPr>
            <p:cNvPr id="219" name="组合 218">
              <a:extLst>
                <a:ext uri="{FF2B5EF4-FFF2-40B4-BE49-F238E27FC236}">
                  <a16:creationId xmlns:a16="http://schemas.microsoft.com/office/drawing/2014/main" id="{408CF6D4-742A-4708-9D98-1E0D55BBF8EA}"/>
                </a:ext>
              </a:extLst>
            </p:cNvPr>
            <p:cNvGrpSpPr/>
            <p:nvPr/>
          </p:nvGrpSpPr>
          <p:grpSpPr>
            <a:xfrm>
              <a:off x="986895" y="956021"/>
              <a:ext cx="874395" cy="535305"/>
              <a:chOff x="2814" y="1349"/>
              <a:chExt cx="1377" cy="843"/>
            </a:xfrm>
          </p:grpSpPr>
          <p:grpSp>
            <p:nvGrpSpPr>
              <p:cNvPr id="220" name="组合 219">
                <a:extLst>
                  <a:ext uri="{FF2B5EF4-FFF2-40B4-BE49-F238E27FC236}">
                    <a16:creationId xmlns:a16="http://schemas.microsoft.com/office/drawing/2014/main" id="{61AA5EB1-E0C6-457F-A298-D190BCD78BDA}"/>
                  </a:ext>
                </a:extLst>
              </p:cNvPr>
              <p:cNvGrpSpPr/>
              <p:nvPr/>
            </p:nvGrpSpPr>
            <p:grpSpPr>
              <a:xfrm>
                <a:off x="2814" y="1349"/>
                <a:ext cx="1003" cy="506"/>
                <a:chOff x="2143" y="1246"/>
                <a:chExt cx="1090" cy="607"/>
              </a:xfrm>
            </p:grpSpPr>
            <p:sp>
              <p:nvSpPr>
                <p:cNvPr id="222" name="椭圆 221">
                  <a:extLst>
                    <a:ext uri="{FF2B5EF4-FFF2-40B4-BE49-F238E27FC236}">
                      <a16:creationId xmlns:a16="http://schemas.microsoft.com/office/drawing/2014/main" id="{1D20B018-BA86-4235-9024-A76155286013}"/>
                    </a:ext>
                  </a:extLst>
                </p:cNvPr>
                <p:cNvSpPr/>
                <p:nvPr/>
              </p:nvSpPr>
              <p:spPr>
                <a:xfrm>
                  <a:off x="2143" y="1246"/>
                  <a:ext cx="1090" cy="203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23" name="椭圆 222">
                  <a:extLst>
                    <a:ext uri="{FF2B5EF4-FFF2-40B4-BE49-F238E27FC236}">
                      <a16:creationId xmlns:a16="http://schemas.microsoft.com/office/drawing/2014/main" id="{79A36EC6-2939-41F4-9807-8F62D0612EC9}"/>
                    </a:ext>
                  </a:extLst>
                </p:cNvPr>
                <p:cNvSpPr/>
                <p:nvPr/>
              </p:nvSpPr>
              <p:spPr>
                <a:xfrm>
                  <a:off x="2143" y="1651"/>
                  <a:ext cx="1090" cy="203"/>
                </a:xfrm>
                <a:prstGeom prst="ellips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cxnSp>
              <p:nvCxnSpPr>
                <p:cNvPr id="224" name="直接连接符 223">
                  <a:extLst>
                    <a:ext uri="{FF2B5EF4-FFF2-40B4-BE49-F238E27FC236}">
                      <a16:creationId xmlns:a16="http://schemas.microsoft.com/office/drawing/2014/main" id="{8578CE90-98F4-46F9-A6A3-9E300C90768D}"/>
                    </a:ext>
                  </a:extLst>
                </p:cNvPr>
                <p:cNvCxnSpPr>
                  <a:stCxn id="222" idx="2"/>
                  <a:endCxn id="223" idx="2"/>
                </p:cNvCxnSpPr>
                <p:nvPr/>
              </p:nvCxnSpPr>
              <p:spPr>
                <a:xfrm>
                  <a:off x="2143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直接连接符 224">
                  <a:extLst>
                    <a:ext uri="{FF2B5EF4-FFF2-40B4-BE49-F238E27FC236}">
                      <a16:creationId xmlns:a16="http://schemas.microsoft.com/office/drawing/2014/main" id="{7FF42A61-11A2-45D9-837A-0BD440BC91AF}"/>
                    </a:ext>
                  </a:extLst>
                </p:cNvPr>
                <p:cNvCxnSpPr/>
                <p:nvPr/>
              </p:nvCxnSpPr>
              <p:spPr>
                <a:xfrm>
                  <a:off x="3233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26" name="椭圆 225">
                  <a:extLst>
                    <a:ext uri="{FF2B5EF4-FFF2-40B4-BE49-F238E27FC236}">
                      <a16:creationId xmlns:a16="http://schemas.microsoft.com/office/drawing/2014/main" id="{FD93D8EA-C8DE-405F-97B7-81713BA22FCD}"/>
                    </a:ext>
                  </a:extLst>
                </p:cNvPr>
                <p:cNvSpPr/>
                <p:nvPr/>
              </p:nvSpPr>
              <p:spPr>
                <a:xfrm>
                  <a:off x="2917" y="1605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27" name="椭圆 226">
                  <a:extLst>
                    <a:ext uri="{FF2B5EF4-FFF2-40B4-BE49-F238E27FC236}">
                      <a16:creationId xmlns:a16="http://schemas.microsoft.com/office/drawing/2014/main" id="{D7A83679-CB9E-44F3-A444-BAFFA6388C90}"/>
                    </a:ext>
                  </a:extLst>
                </p:cNvPr>
                <p:cNvSpPr/>
                <p:nvPr/>
              </p:nvSpPr>
              <p:spPr>
                <a:xfrm>
                  <a:off x="2574" y="1662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28" name="椭圆 227">
                  <a:extLst>
                    <a:ext uri="{FF2B5EF4-FFF2-40B4-BE49-F238E27FC236}">
                      <a16:creationId xmlns:a16="http://schemas.microsoft.com/office/drawing/2014/main" id="{D08F85DC-E22B-4CE7-A57E-3872C1D9AC79}"/>
                    </a:ext>
                  </a:extLst>
                </p:cNvPr>
                <p:cNvSpPr/>
                <p:nvPr/>
              </p:nvSpPr>
              <p:spPr>
                <a:xfrm>
                  <a:off x="2235" y="1591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</p:grpSp>
          <p:sp>
            <p:nvSpPr>
              <p:cNvPr id="221" name="文本框 42">
                <a:extLst>
                  <a:ext uri="{FF2B5EF4-FFF2-40B4-BE49-F238E27FC236}">
                    <a16:creationId xmlns:a16="http://schemas.microsoft.com/office/drawing/2014/main" id="{DDFE9B5E-A72E-46F7-9198-A95E48191B75}"/>
                  </a:ext>
                </a:extLst>
              </p:cNvPr>
              <p:cNvSpPr txBox="1"/>
              <p:nvPr/>
            </p:nvSpPr>
            <p:spPr>
              <a:xfrm>
                <a:off x="2931" y="1806"/>
                <a:ext cx="1260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err="1"/>
                  <a:t>mTEC</a:t>
                </a:r>
                <a:endParaRPr lang="en-US" altLang="zh-CN" sz="1000" dirty="0"/>
              </a:p>
            </p:txBody>
          </p:sp>
        </p:grpSp>
        <p:cxnSp>
          <p:nvCxnSpPr>
            <p:cNvPr id="229" name="直接箭头连接符 228">
              <a:extLst>
                <a:ext uri="{FF2B5EF4-FFF2-40B4-BE49-F238E27FC236}">
                  <a16:creationId xmlns:a16="http://schemas.microsoft.com/office/drawing/2014/main" id="{5FBF7288-E384-4E79-A056-108CD9D71515}"/>
                </a:ext>
              </a:extLst>
            </p:cNvPr>
            <p:cNvCxnSpPr/>
            <p:nvPr/>
          </p:nvCxnSpPr>
          <p:spPr>
            <a:xfrm>
              <a:off x="1308687" y="1435730"/>
              <a:ext cx="0" cy="18000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组合 229">
            <a:extLst>
              <a:ext uri="{FF2B5EF4-FFF2-40B4-BE49-F238E27FC236}">
                <a16:creationId xmlns:a16="http://schemas.microsoft.com/office/drawing/2014/main" id="{B0D3C969-BA49-42A0-8C2D-6C53E6066189}"/>
              </a:ext>
            </a:extLst>
          </p:cNvPr>
          <p:cNvGrpSpPr/>
          <p:nvPr/>
        </p:nvGrpSpPr>
        <p:grpSpPr>
          <a:xfrm>
            <a:off x="1883330" y="947375"/>
            <a:ext cx="725805" cy="544195"/>
            <a:chOff x="704" y="1349"/>
            <a:chExt cx="1143" cy="857"/>
          </a:xfrm>
        </p:grpSpPr>
        <p:grpSp>
          <p:nvGrpSpPr>
            <p:cNvPr id="231" name="组合 230">
              <a:extLst>
                <a:ext uri="{FF2B5EF4-FFF2-40B4-BE49-F238E27FC236}">
                  <a16:creationId xmlns:a16="http://schemas.microsoft.com/office/drawing/2014/main" id="{7D92DD2F-4BD8-4CE9-9A2C-75BFFA409EF9}"/>
                </a:ext>
              </a:extLst>
            </p:cNvPr>
            <p:cNvGrpSpPr/>
            <p:nvPr/>
          </p:nvGrpSpPr>
          <p:grpSpPr>
            <a:xfrm>
              <a:off x="704" y="1349"/>
              <a:ext cx="1002" cy="504"/>
              <a:chOff x="704" y="1246"/>
              <a:chExt cx="1090" cy="607"/>
            </a:xfrm>
          </p:grpSpPr>
          <p:sp>
            <p:nvSpPr>
              <p:cNvPr id="233" name="椭圆 232">
                <a:extLst>
                  <a:ext uri="{FF2B5EF4-FFF2-40B4-BE49-F238E27FC236}">
                    <a16:creationId xmlns:a16="http://schemas.microsoft.com/office/drawing/2014/main" id="{034E8F1C-8D2B-4860-917C-307530FDED1B}"/>
                  </a:ext>
                </a:extLst>
              </p:cNvPr>
              <p:cNvSpPr/>
              <p:nvPr/>
            </p:nvSpPr>
            <p:spPr>
              <a:xfrm>
                <a:off x="704" y="1246"/>
                <a:ext cx="1090" cy="203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34" name="椭圆 233">
                <a:extLst>
                  <a:ext uri="{FF2B5EF4-FFF2-40B4-BE49-F238E27FC236}">
                    <a16:creationId xmlns:a16="http://schemas.microsoft.com/office/drawing/2014/main" id="{6C9E153E-1EA4-4092-B1F9-8C2D71F04D1A}"/>
                  </a:ext>
                </a:extLst>
              </p:cNvPr>
              <p:cNvSpPr/>
              <p:nvPr/>
            </p:nvSpPr>
            <p:spPr>
              <a:xfrm>
                <a:off x="704" y="1651"/>
                <a:ext cx="1090" cy="203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cxnSp>
            <p:nvCxnSpPr>
              <p:cNvPr id="235" name="直接连接符 234">
                <a:extLst>
                  <a:ext uri="{FF2B5EF4-FFF2-40B4-BE49-F238E27FC236}">
                    <a16:creationId xmlns:a16="http://schemas.microsoft.com/office/drawing/2014/main" id="{DBDA9AAA-747E-4512-8441-E11187AE6501}"/>
                  </a:ext>
                </a:extLst>
              </p:cNvPr>
              <p:cNvCxnSpPr>
                <a:stCxn id="233" idx="2"/>
                <a:endCxn id="234" idx="2"/>
              </p:cNvCxnSpPr>
              <p:nvPr/>
            </p:nvCxnSpPr>
            <p:spPr>
              <a:xfrm>
                <a:off x="704" y="1348"/>
                <a:ext cx="0" cy="4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6" name="直接连接符 235">
                <a:extLst>
                  <a:ext uri="{FF2B5EF4-FFF2-40B4-BE49-F238E27FC236}">
                    <a16:creationId xmlns:a16="http://schemas.microsoft.com/office/drawing/2014/main" id="{C3327604-95E1-43B1-8D2F-3CE3D9496618}"/>
                  </a:ext>
                </a:extLst>
              </p:cNvPr>
              <p:cNvCxnSpPr/>
              <p:nvPr/>
            </p:nvCxnSpPr>
            <p:spPr>
              <a:xfrm>
                <a:off x="1794" y="1348"/>
                <a:ext cx="0" cy="4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椭圆 236">
                <a:extLst>
                  <a:ext uri="{FF2B5EF4-FFF2-40B4-BE49-F238E27FC236}">
                    <a16:creationId xmlns:a16="http://schemas.microsoft.com/office/drawing/2014/main" id="{39254A89-5984-4FDD-BD9B-D1911D90E250}"/>
                  </a:ext>
                </a:extLst>
              </p:cNvPr>
              <p:cNvSpPr/>
              <p:nvPr/>
            </p:nvSpPr>
            <p:spPr>
              <a:xfrm>
                <a:off x="715" y="1679"/>
                <a:ext cx="247" cy="87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38" name="椭圆 237">
                <a:extLst>
                  <a:ext uri="{FF2B5EF4-FFF2-40B4-BE49-F238E27FC236}">
                    <a16:creationId xmlns:a16="http://schemas.microsoft.com/office/drawing/2014/main" id="{B1A85074-D381-42A0-A5F0-72681C3CB69E}"/>
                  </a:ext>
                </a:extLst>
              </p:cNvPr>
              <p:cNvSpPr/>
              <p:nvPr/>
            </p:nvSpPr>
            <p:spPr>
              <a:xfrm>
                <a:off x="964" y="1742"/>
                <a:ext cx="247" cy="87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39" name="椭圆 238">
                <a:extLst>
                  <a:ext uri="{FF2B5EF4-FFF2-40B4-BE49-F238E27FC236}">
                    <a16:creationId xmlns:a16="http://schemas.microsoft.com/office/drawing/2014/main" id="{76C28CAC-8E7A-43A1-BAA3-DB55FFB39AF6}"/>
                  </a:ext>
                </a:extLst>
              </p:cNvPr>
              <p:cNvSpPr/>
              <p:nvPr/>
            </p:nvSpPr>
            <p:spPr>
              <a:xfrm>
                <a:off x="1278" y="1740"/>
                <a:ext cx="247" cy="87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40" name="椭圆 239">
                <a:extLst>
                  <a:ext uri="{FF2B5EF4-FFF2-40B4-BE49-F238E27FC236}">
                    <a16:creationId xmlns:a16="http://schemas.microsoft.com/office/drawing/2014/main" id="{151AB82D-2B2C-48A4-965A-AF2239AA0575}"/>
                  </a:ext>
                </a:extLst>
              </p:cNvPr>
              <p:cNvSpPr/>
              <p:nvPr/>
            </p:nvSpPr>
            <p:spPr>
              <a:xfrm>
                <a:off x="1506" y="1667"/>
                <a:ext cx="247" cy="87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sp>
          <p:nvSpPr>
            <p:cNvPr id="232" name="文本框 14">
              <a:extLst>
                <a:ext uri="{FF2B5EF4-FFF2-40B4-BE49-F238E27FC236}">
                  <a16:creationId xmlns:a16="http://schemas.microsoft.com/office/drawing/2014/main" id="{21A9A08F-1487-45B2-80C1-E64653FFAD7F}"/>
                </a:ext>
              </a:extLst>
            </p:cNvPr>
            <p:cNvSpPr txBox="1"/>
            <p:nvPr/>
          </p:nvSpPr>
          <p:spPr>
            <a:xfrm>
              <a:off x="767" y="1808"/>
              <a:ext cx="1080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BMDM</a:t>
              </a:r>
            </a:p>
          </p:txBody>
        </p:sp>
      </p:grpSp>
      <p:grpSp>
        <p:nvGrpSpPr>
          <p:cNvPr id="241" name="组合 240">
            <a:extLst>
              <a:ext uri="{FF2B5EF4-FFF2-40B4-BE49-F238E27FC236}">
                <a16:creationId xmlns:a16="http://schemas.microsoft.com/office/drawing/2014/main" id="{F92CB18C-C68C-4E58-8B16-3C25CE22C45C}"/>
              </a:ext>
            </a:extLst>
          </p:cNvPr>
          <p:cNvGrpSpPr/>
          <p:nvPr/>
        </p:nvGrpSpPr>
        <p:grpSpPr>
          <a:xfrm>
            <a:off x="2629258" y="950127"/>
            <a:ext cx="928370" cy="517525"/>
            <a:chOff x="2814" y="1349"/>
            <a:chExt cx="1462" cy="815"/>
          </a:xfrm>
        </p:grpSpPr>
        <p:grpSp>
          <p:nvGrpSpPr>
            <p:cNvPr id="242" name="组合 241">
              <a:extLst>
                <a:ext uri="{FF2B5EF4-FFF2-40B4-BE49-F238E27FC236}">
                  <a16:creationId xmlns:a16="http://schemas.microsoft.com/office/drawing/2014/main" id="{25F3F470-2A62-4820-8B4A-77E11B9BF505}"/>
                </a:ext>
              </a:extLst>
            </p:cNvPr>
            <p:cNvGrpSpPr/>
            <p:nvPr/>
          </p:nvGrpSpPr>
          <p:grpSpPr>
            <a:xfrm>
              <a:off x="2814" y="1349"/>
              <a:ext cx="1003" cy="506"/>
              <a:chOff x="2143" y="1246"/>
              <a:chExt cx="1090" cy="607"/>
            </a:xfrm>
          </p:grpSpPr>
          <p:sp>
            <p:nvSpPr>
              <p:cNvPr id="244" name="椭圆 243">
                <a:extLst>
                  <a:ext uri="{FF2B5EF4-FFF2-40B4-BE49-F238E27FC236}">
                    <a16:creationId xmlns:a16="http://schemas.microsoft.com/office/drawing/2014/main" id="{43CFD6CB-DAF4-4D99-A27A-2C2DA41CB653}"/>
                  </a:ext>
                </a:extLst>
              </p:cNvPr>
              <p:cNvSpPr/>
              <p:nvPr/>
            </p:nvSpPr>
            <p:spPr>
              <a:xfrm>
                <a:off x="2143" y="1246"/>
                <a:ext cx="1090" cy="203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45" name="椭圆 244">
                <a:extLst>
                  <a:ext uri="{FF2B5EF4-FFF2-40B4-BE49-F238E27FC236}">
                    <a16:creationId xmlns:a16="http://schemas.microsoft.com/office/drawing/2014/main" id="{5EAF8CB4-7A64-4B6B-AC8D-4BA8FD41C968}"/>
                  </a:ext>
                </a:extLst>
              </p:cNvPr>
              <p:cNvSpPr/>
              <p:nvPr/>
            </p:nvSpPr>
            <p:spPr>
              <a:xfrm>
                <a:off x="2143" y="1651"/>
                <a:ext cx="1090" cy="203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cxnSp>
            <p:nvCxnSpPr>
              <p:cNvPr id="246" name="直接连接符 245">
                <a:extLst>
                  <a:ext uri="{FF2B5EF4-FFF2-40B4-BE49-F238E27FC236}">
                    <a16:creationId xmlns:a16="http://schemas.microsoft.com/office/drawing/2014/main" id="{1F9410E9-E225-4B69-8E66-D77E29258357}"/>
                  </a:ext>
                </a:extLst>
              </p:cNvPr>
              <p:cNvCxnSpPr>
                <a:stCxn id="244" idx="2"/>
                <a:endCxn id="245" idx="2"/>
              </p:cNvCxnSpPr>
              <p:nvPr/>
            </p:nvCxnSpPr>
            <p:spPr>
              <a:xfrm>
                <a:off x="2143" y="1348"/>
                <a:ext cx="0" cy="4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7" name="直接连接符 246">
                <a:extLst>
                  <a:ext uri="{FF2B5EF4-FFF2-40B4-BE49-F238E27FC236}">
                    <a16:creationId xmlns:a16="http://schemas.microsoft.com/office/drawing/2014/main" id="{80E90DDF-5548-4D99-B161-29DE973A7222}"/>
                  </a:ext>
                </a:extLst>
              </p:cNvPr>
              <p:cNvCxnSpPr/>
              <p:nvPr/>
            </p:nvCxnSpPr>
            <p:spPr>
              <a:xfrm>
                <a:off x="3233" y="1348"/>
                <a:ext cx="0" cy="4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8" name="椭圆 247">
                <a:extLst>
                  <a:ext uri="{FF2B5EF4-FFF2-40B4-BE49-F238E27FC236}">
                    <a16:creationId xmlns:a16="http://schemas.microsoft.com/office/drawing/2014/main" id="{80E63436-2BF5-45D2-9C87-648897318174}"/>
                  </a:ext>
                </a:extLst>
              </p:cNvPr>
              <p:cNvSpPr/>
              <p:nvPr/>
            </p:nvSpPr>
            <p:spPr>
              <a:xfrm>
                <a:off x="2917" y="1605"/>
                <a:ext cx="289" cy="149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49" name="椭圆 248">
                <a:extLst>
                  <a:ext uri="{FF2B5EF4-FFF2-40B4-BE49-F238E27FC236}">
                    <a16:creationId xmlns:a16="http://schemas.microsoft.com/office/drawing/2014/main" id="{DD2408F9-39A0-4BAA-9721-45AD1BED615E}"/>
                  </a:ext>
                </a:extLst>
              </p:cNvPr>
              <p:cNvSpPr/>
              <p:nvPr/>
            </p:nvSpPr>
            <p:spPr>
              <a:xfrm>
                <a:off x="2574" y="1662"/>
                <a:ext cx="289" cy="149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50" name="椭圆 249">
                <a:extLst>
                  <a:ext uri="{FF2B5EF4-FFF2-40B4-BE49-F238E27FC236}">
                    <a16:creationId xmlns:a16="http://schemas.microsoft.com/office/drawing/2014/main" id="{247986FC-1F65-4993-B3F0-BC3BDE76D0B2}"/>
                  </a:ext>
                </a:extLst>
              </p:cNvPr>
              <p:cNvSpPr/>
              <p:nvPr/>
            </p:nvSpPr>
            <p:spPr>
              <a:xfrm>
                <a:off x="2235" y="1591"/>
                <a:ext cx="289" cy="149"/>
              </a:xfrm>
              <a:prstGeom prst="ellipse">
                <a:avLst/>
              </a:prstGeom>
              <a:gradFill>
                <a:gsLst>
                  <a:gs pos="9000">
                    <a:schemeClr val="accent1">
                      <a:lumMod val="5000"/>
                      <a:lumOff val="95000"/>
                    </a:schemeClr>
                  </a:gs>
                  <a:gs pos="16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sp>
          <p:nvSpPr>
            <p:cNvPr id="243" name="文本框 42">
              <a:extLst>
                <a:ext uri="{FF2B5EF4-FFF2-40B4-BE49-F238E27FC236}">
                  <a16:creationId xmlns:a16="http://schemas.microsoft.com/office/drawing/2014/main" id="{1ED4D9A7-8158-4FF1-A34C-2A15612BF426}"/>
                </a:ext>
              </a:extLst>
            </p:cNvPr>
            <p:cNvSpPr txBox="1"/>
            <p:nvPr/>
          </p:nvSpPr>
          <p:spPr>
            <a:xfrm>
              <a:off x="3016" y="1778"/>
              <a:ext cx="126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err="1"/>
                <a:t>mTEC</a:t>
              </a:r>
              <a:endParaRPr lang="en-US" altLang="zh-CN" sz="1000" dirty="0"/>
            </a:p>
          </p:txBody>
        </p:sp>
      </p:grpSp>
      <p:cxnSp>
        <p:nvCxnSpPr>
          <p:cNvPr id="251" name="直接箭头连接符 250">
            <a:extLst>
              <a:ext uri="{FF2B5EF4-FFF2-40B4-BE49-F238E27FC236}">
                <a16:creationId xmlns:a16="http://schemas.microsoft.com/office/drawing/2014/main" id="{42BC1C5C-D08A-413B-9058-9E35A4598767}"/>
              </a:ext>
            </a:extLst>
          </p:cNvPr>
          <p:cNvCxnSpPr/>
          <p:nvPr/>
        </p:nvCxnSpPr>
        <p:spPr>
          <a:xfrm>
            <a:off x="2983860" y="1427521"/>
            <a:ext cx="0" cy="1800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文本框 14">
            <a:extLst>
              <a:ext uri="{FF2B5EF4-FFF2-40B4-BE49-F238E27FC236}">
                <a16:creationId xmlns:a16="http://schemas.microsoft.com/office/drawing/2014/main" id="{296B3DE5-7C69-456E-A255-4B244955CDF3}"/>
              </a:ext>
            </a:extLst>
          </p:cNvPr>
          <p:cNvSpPr txBox="1"/>
          <p:nvPr/>
        </p:nvSpPr>
        <p:spPr>
          <a:xfrm>
            <a:off x="2222783" y="458316"/>
            <a:ext cx="69596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/>
              <a:t>EV</a:t>
            </a:r>
            <a:r>
              <a:rPr lang="en-US" altLang="zh-CN" sz="1000" baseline="-25000" dirty="0" err="1"/>
              <a:t>v</a:t>
            </a:r>
            <a:endParaRPr lang="en-US" altLang="zh-CN" sz="1000" baseline="-25000" dirty="0"/>
          </a:p>
        </p:txBody>
      </p:sp>
      <p:cxnSp>
        <p:nvCxnSpPr>
          <p:cNvPr id="253" name="直接连接符 252">
            <a:extLst>
              <a:ext uri="{FF2B5EF4-FFF2-40B4-BE49-F238E27FC236}">
                <a16:creationId xmlns:a16="http://schemas.microsoft.com/office/drawing/2014/main" id="{DE66296D-5C65-4E40-9444-931874097AFD}"/>
              </a:ext>
            </a:extLst>
          </p:cNvPr>
          <p:cNvCxnSpPr/>
          <p:nvPr/>
        </p:nvCxnSpPr>
        <p:spPr>
          <a:xfrm>
            <a:off x="1204063" y="1600928"/>
            <a:ext cx="360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文本框 48">
            <a:extLst>
              <a:ext uri="{FF2B5EF4-FFF2-40B4-BE49-F238E27FC236}">
                <a16:creationId xmlns:a16="http://schemas.microsoft.com/office/drawing/2014/main" id="{2D4A7E5B-2F93-4021-9ABE-1CDC1282B173}"/>
              </a:ext>
            </a:extLst>
          </p:cNvPr>
          <p:cNvSpPr txBox="1"/>
          <p:nvPr/>
        </p:nvSpPr>
        <p:spPr>
          <a:xfrm>
            <a:off x="3677950" y="588283"/>
            <a:ext cx="527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AAI</a:t>
            </a:r>
          </a:p>
        </p:txBody>
      </p:sp>
      <p:grpSp>
        <p:nvGrpSpPr>
          <p:cNvPr id="279" name="组合 278">
            <a:extLst>
              <a:ext uri="{FF2B5EF4-FFF2-40B4-BE49-F238E27FC236}">
                <a16:creationId xmlns:a16="http://schemas.microsoft.com/office/drawing/2014/main" id="{ADAFCD55-1D39-46B7-8201-42DEAA57C441}"/>
              </a:ext>
            </a:extLst>
          </p:cNvPr>
          <p:cNvGrpSpPr/>
          <p:nvPr/>
        </p:nvGrpSpPr>
        <p:grpSpPr>
          <a:xfrm>
            <a:off x="2266870" y="661946"/>
            <a:ext cx="610870" cy="340039"/>
            <a:chOff x="2296719" y="834469"/>
            <a:chExt cx="610870" cy="340039"/>
          </a:xfrm>
        </p:grpSpPr>
        <p:sp>
          <p:nvSpPr>
            <p:cNvPr id="280" name="上弧形箭头 295">
              <a:extLst>
                <a:ext uri="{FF2B5EF4-FFF2-40B4-BE49-F238E27FC236}">
                  <a16:creationId xmlns:a16="http://schemas.microsoft.com/office/drawing/2014/main" id="{63841D2A-9892-412E-8F6A-41D2C4F11EEC}"/>
                </a:ext>
              </a:extLst>
            </p:cNvPr>
            <p:cNvSpPr/>
            <p:nvPr/>
          </p:nvSpPr>
          <p:spPr>
            <a:xfrm>
              <a:off x="2296719" y="937653"/>
              <a:ext cx="610870" cy="236855"/>
            </a:xfrm>
            <a:prstGeom prst="curved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281" name="矩形 280">
              <a:extLst>
                <a:ext uri="{FF2B5EF4-FFF2-40B4-BE49-F238E27FC236}">
                  <a16:creationId xmlns:a16="http://schemas.microsoft.com/office/drawing/2014/main" id="{2A70580C-7F33-4835-A4F6-B7F899E5D18E}"/>
                </a:ext>
              </a:extLst>
            </p:cNvPr>
            <p:cNvSpPr/>
            <p:nvPr/>
          </p:nvSpPr>
          <p:spPr>
            <a:xfrm>
              <a:off x="2453425" y="834469"/>
              <a:ext cx="295997" cy="2632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2" name="组合 281">
              <a:extLst>
                <a:ext uri="{FF2B5EF4-FFF2-40B4-BE49-F238E27FC236}">
                  <a16:creationId xmlns:a16="http://schemas.microsoft.com/office/drawing/2014/main" id="{6CCE2CB2-D675-45C9-A4ED-F5EAC44677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87213" y="935957"/>
              <a:ext cx="91213" cy="80725"/>
              <a:chOff x="1404374" y="3161442"/>
              <a:chExt cx="211455" cy="193675"/>
            </a:xfrm>
          </p:grpSpPr>
          <p:sp>
            <p:nvSpPr>
              <p:cNvPr id="295" name="椭圆 294">
                <a:extLst>
                  <a:ext uri="{FF2B5EF4-FFF2-40B4-BE49-F238E27FC236}">
                    <a16:creationId xmlns:a16="http://schemas.microsoft.com/office/drawing/2014/main" id="{5B69747E-E634-41C0-B15A-A450A9BCAEA2}"/>
                  </a:ext>
                </a:extLst>
              </p:cNvPr>
              <p:cNvSpPr/>
              <p:nvPr/>
            </p:nvSpPr>
            <p:spPr>
              <a:xfrm>
                <a:off x="1445162" y="3180912"/>
                <a:ext cx="143296" cy="143975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cs typeface="+mj-lt"/>
                </a:endParaRPr>
              </a:p>
            </p:txBody>
          </p:sp>
          <p:cxnSp>
            <p:nvCxnSpPr>
              <p:cNvPr id="296" name="直接连接符 295">
                <a:extLst>
                  <a:ext uri="{FF2B5EF4-FFF2-40B4-BE49-F238E27FC236}">
                    <a16:creationId xmlns:a16="http://schemas.microsoft.com/office/drawing/2014/main" id="{426F4F36-3CF4-4114-8A75-FA4E411A9733}"/>
                  </a:ext>
                </a:extLst>
              </p:cNvPr>
              <p:cNvCxnSpPr/>
              <p:nvPr/>
            </p:nvCxnSpPr>
            <p:spPr>
              <a:xfrm>
                <a:off x="1404374" y="3170152"/>
                <a:ext cx="97677" cy="635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>
                <a:extLst>
                  <a:ext uri="{FF2B5EF4-FFF2-40B4-BE49-F238E27FC236}">
                    <a16:creationId xmlns:a16="http://schemas.microsoft.com/office/drawing/2014/main" id="{267D5BA9-B81D-46FB-B196-93E63AC39B13}"/>
                  </a:ext>
                </a:extLst>
              </p:cNvPr>
              <p:cNvCxnSpPr/>
              <p:nvPr/>
            </p:nvCxnSpPr>
            <p:spPr>
              <a:xfrm>
                <a:off x="1545523" y="3273651"/>
                <a:ext cx="70306" cy="666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 297">
                <a:extLst>
                  <a:ext uri="{FF2B5EF4-FFF2-40B4-BE49-F238E27FC236}">
                    <a16:creationId xmlns:a16="http://schemas.microsoft.com/office/drawing/2014/main" id="{83E99BFF-E6CE-4C11-9723-DCD80466AE50}"/>
                  </a:ext>
                </a:extLst>
              </p:cNvPr>
              <p:cNvCxnSpPr/>
              <p:nvPr/>
            </p:nvCxnSpPr>
            <p:spPr>
              <a:xfrm flipH="1">
                <a:off x="1532106" y="3161442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9" name="直接连接符 298">
                <a:extLst>
                  <a:ext uri="{FF2B5EF4-FFF2-40B4-BE49-F238E27FC236}">
                    <a16:creationId xmlns:a16="http://schemas.microsoft.com/office/drawing/2014/main" id="{D3932368-DE56-413C-BD0E-9224972E3217}"/>
                  </a:ext>
                </a:extLst>
              </p:cNvPr>
              <p:cNvCxnSpPr/>
              <p:nvPr/>
            </p:nvCxnSpPr>
            <p:spPr>
              <a:xfrm flipH="1">
                <a:off x="1445162" y="3293121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3" name="组合 282">
              <a:extLst>
                <a:ext uri="{FF2B5EF4-FFF2-40B4-BE49-F238E27FC236}">
                  <a16:creationId xmlns:a16="http://schemas.microsoft.com/office/drawing/2014/main" id="{BF40C345-62AC-49AF-9CE4-09A087EECC7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71940" y="855232"/>
              <a:ext cx="91213" cy="80725"/>
              <a:chOff x="1404374" y="3161442"/>
              <a:chExt cx="211455" cy="193675"/>
            </a:xfrm>
          </p:grpSpPr>
          <p:sp>
            <p:nvSpPr>
              <p:cNvPr id="290" name="椭圆 289">
                <a:extLst>
                  <a:ext uri="{FF2B5EF4-FFF2-40B4-BE49-F238E27FC236}">
                    <a16:creationId xmlns:a16="http://schemas.microsoft.com/office/drawing/2014/main" id="{4B4A0C25-335A-4605-8C88-AD50D72FA499}"/>
                  </a:ext>
                </a:extLst>
              </p:cNvPr>
              <p:cNvSpPr/>
              <p:nvPr/>
            </p:nvSpPr>
            <p:spPr>
              <a:xfrm>
                <a:off x="1445162" y="3180912"/>
                <a:ext cx="143296" cy="143975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cs typeface="+mj-lt"/>
                </a:endParaRPr>
              </a:p>
            </p:txBody>
          </p:sp>
          <p:cxnSp>
            <p:nvCxnSpPr>
              <p:cNvPr id="291" name="直接连接符 290">
                <a:extLst>
                  <a:ext uri="{FF2B5EF4-FFF2-40B4-BE49-F238E27FC236}">
                    <a16:creationId xmlns:a16="http://schemas.microsoft.com/office/drawing/2014/main" id="{1B37D01B-8266-40B3-9E75-01B3DB23C66D}"/>
                  </a:ext>
                </a:extLst>
              </p:cNvPr>
              <p:cNvCxnSpPr/>
              <p:nvPr/>
            </p:nvCxnSpPr>
            <p:spPr>
              <a:xfrm>
                <a:off x="1404374" y="3170152"/>
                <a:ext cx="97677" cy="635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>
                <a:extLst>
                  <a:ext uri="{FF2B5EF4-FFF2-40B4-BE49-F238E27FC236}">
                    <a16:creationId xmlns:a16="http://schemas.microsoft.com/office/drawing/2014/main" id="{11E96698-D24D-408D-8B96-DBC8BF2AC2EB}"/>
                  </a:ext>
                </a:extLst>
              </p:cNvPr>
              <p:cNvCxnSpPr/>
              <p:nvPr/>
            </p:nvCxnSpPr>
            <p:spPr>
              <a:xfrm>
                <a:off x="1545523" y="3273651"/>
                <a:ext cx="70306" cy="666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2">
                <a:extLst>
                  <a:ext uri="{FF2B5EF4-FFF2-40B4-BE49-F238E27FC236}">
                    <a16:creationId xmlns:a16="http://schemas.microsoft.com/office/drawing/2014/main" id="{1C846132-79C8-4E30-A707-13372E8FA38F}"/>
                  </a:ext>
                </a:extLst>
              </p:cNvPr>
              <p:cNvCxnSpPr/>
              <p:nvPr/>
            </p:nvCxnSpPr>
            <p:spPr>
              <a:xfrm flipH="1">
                <a:off x="1532106" y="3161442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>
                <a:extLst>
                  <a:ext uri="{FF2B5EF4-FFF2-40B4-BE49-F238E27FC236}">
                    <a16:creationId xmlns:a16="http://schemas.microsoft.com/office/drawing/2014/main" id="{0539E3AF-FBAD-4FE7-857C-6205C27F7515}"/>
                  </a:ext>
                </a:extLst>
              </p:cNvPr>
              <p:cNvCxnSpPr/>
              <p:nvPr/>
            </p:nvCxnSpPr>
            <p:spPr>
              <a:xfrm flipH="1">
                <a:off x="1445162" y="3293121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4" name="组合 283">
              <a:extLst>
                <a:ext uri="{FF2B5EF4-FFF2-40B4-BE49-F238E27FC236}">
                  <a16:creationId xmlns:a16="http://schemas.microsoft.com/office/drawing/2014/main" id="{D476EBAD-518C-44DE-B055-B0F468F342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25882" y="982592"/>
              <a:ext cx="91213" cy="80725"/>
              <a:chOff x="1404374" y="3161442"/>
              <a:chExt cx="211455" cy="193675"/>
            </a:xfrm>
          </p:grpSpPr>
          <p:sp>
            <p:nvSpPr>
              <p:cNvPr id="285" name="椭圆 284">
                <a:extLst>
                  <a:ext uri="{FF2B5EF4-FFF2-40B4-BE49-F238E27FC236}">
                    <a16:creationId xmlns:a16="http://schemas.microsoft.com/office/drawing/2014/main" id="{E406E3E8-603D-42C9-A144-AA425F4E2CA1}"/>
                  </a:ext>
                </a:extLst>
              </p:cNvPr>
              <p:cNvSpPr/>
              <p:nvPr/>
            </p:nvSpPr>
            <p:spPr>
              <a:xfrm>
                <a:off x="1445162" y="3180912"/>
                <a:ext cx="143296" cy="143975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cs typeface="+mj-lt"/>
                </a:endParaRPr>
              </a:p>
            </p:txBody>
          </p:sp>
          <p:cxnSp>
            <p:nvCxnSpPr>
              <p:cNvPr id="286" name="直接连接符 285">
                <a:extLst>
                  <a:ext uri="{FF2B5EF4-FFF2-40B4-BE49-F238E27FC236}">
                    <a16:creationId xmlns:a16="http://schemas.microsoft.com/office/drawing/2014/main" id="{28B2E49E-B4BE-4E55-BFF6-F324CC385B62}"/>
                  </a:ext>
                </a:extLst>
              </p:cNvPr>
              <p:cNvCxnSpPr/>
              <p:nvPr/>
            </p:nvCxnSpPr>
            <p:spPr>
              <a:xfrm>
                <a:off x="1404374" y="3170152"/>
                <a:ext cx="97677" cy="635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 286">
                <a:extLst>
                  <a:ext uri="{FF2B5EF4-FFF2-40B4-BE49-F238E27FC236}">
                    <a16:creationId xmlns:a16="http://schemas.microsoft.com/office/drawing/2014/main" id="{40C184B3-AF07-4DD3-B265-030ACEDDD2E2}"/>
                  </a:ext>
                </a:extLst>
              </p:cNvPr>
              <p:cNvCxnSpPr/>
              <p:nvPr/>
            </p:nvCxnSpPr>
            <p:spPr>
              <a:xfrm>
                <a:off x="1545523" y="3273651"/>
                <a:ext cx="70306" cy="666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7">
                <a:extLst>
                  <a:ext uri="{FF2B5EF4-FFF2-40B4-BE49-F238E27FC236}">
                    <a16:creationId xmlns:a16="http://schemas.microsoft.com/office/drawing/2014/main" id="{2809DE9A-87E3-4ECC-8F00-84819A6E8B44}"/>
                  </a:ext>
                </a:extLst>
              </p:cNvPr>
              <p:cNvCxnSpPr/>
              <p:nvPr/>
            </p:nvCxnSpPr>
            <p:spPr>
              <a:xfrm flipH="1">
                <a:off x="1532106" y="3161442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 288">
                <a:extLst>
                  <a:ext uri="{FF2B5EF4-FFF2-40B4-BE49-F238E27FC236}">
                    <a16:creationId xmlns:a16="http://schemas.microsoft.com/office/drawing/2014/main" id="{3F99FE00-677C-451D-866A-7FC034DD479C}"/>
                  </a:ext>
                </a:extLst>
              </p:cNvPr>
              <p:cNvCxnSpPr/>
              <p:nvPr/>
            </p:nvCxnSpPr>
            <p:spPr>
              <a:xfrm flipH="1">
                <a:off x="1445162" y="3293121"/>
                <a:ext cx="47229" cy="619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23" name="文本框 51">
            <a:extLst>
              <a:ext uri="{FF2B5EF4-FFF2-40B4-BE49-F238E27FC236}">
                <a16:creationId xmlns:a16="http://schemas.microsoft.com/office/drawing/2014/main" id="{585BB349-BBCB-4152-BE70-B8F0EA21CE78}"/>
              </a:ext>
            </a:extLst>
          </p:cNvPr>
          <p:cNvSpPr txBox="1"/>
          <p:nvPr/>
        </p:nvSpPr>
        <p:spPr>
          <a:xfrm>
            <a:off x="2988941" y="538835"/>
            <a:ext cx="527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AAI</a:t>
            </a:r>
          </a:p>
        </p:txBody>
      </p:sp>
      <p:sp>
        <p:nvSpPr>
          <p:cNvPr id="324" name="闪电形 323">
            <a:extLst>
              <a:ext uri="{FF2B5EF4-FFF2-40B4-BE49-F238E27FC236}">
                <a16:creationId xmlns:a16="http://schemas.microsoft.com/office/drawing/2014/main" id="{BA76C6A0-7D04-4F0C-80C5-835A37A39428}"/>
              </a:ext>
            </a:extLst>
          </p:cNvPr>
          <p:cNvSpPr/>
          <p:nvPr/>
        </p:nvSpPr>
        <p:spPr>
          <a:xfrm rot="3420000">
            <a:off x="3011166" y="702030"/>
            <a:ext cx="144780" cy="290195"/>
          </a:xfrm>
          <a:prstGeom prst="lightningBol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cxnSp>
        <p:nvCxnSpPr>
          <p:cNvPr id="204" name="直接连接符 203"/>
          <p:cNvCxnSpPr/>
          <p:nvPr/>
        </p:nvCxnSpPr>
        <p:spPr>
          <a:xfrm>
            <a:off x="1719754" y="507848"/>
            <a:ext cx="0" cy="10800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矩形 205"/>
          <p:cNvSpPr/>
          <p:nvPr/>
        </p:nvSpPr>
        <p:spPr>
          <a:xfrm>
            <a:off x="2683424" y="415725"/>
            <a:ext cx="8354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/>
              <a:t>(10</a:t>
            </a:r>
            <a:r>
              <a:rPr lang="el-GR" altLang="zh-CN" sz="1000" dirty="0">
                <a:cs typeface="Times New Roman" panose="02020603050405020304"/>
              </a:rPr>
              <a:t>μ</a:t>
            </a:r>
            <a:r>
              <a:rPr lang="en-US" altLang="zh-CN" sz="1000" dirty="0"/>
              <a:t>M,24h)</a:t>
            </a:r>
            <a:endParaRPr lang="zh-CN" altLang="en-US" sz="1000" dirty="0"/>
          </a:p>
        </p:txBody>
      </p:sp>
      <p:grpSp>
        <p:nvGrpSpPr>
          <p:cNvPr id="4" name="组合 3"/>
          <p:cNvGrpSpPr/>
          <p:nvPr/>
        </p:nvGrpSpPr>
        <p:grpSpPr>
          <a:xfrm>
            <a:off x="3518625" y="410656"/>
            <a:ext cx="1996133" cy="1188398"/>
            <a:chOff x="3302395" y="410656"/>
            <a:chExt cx="1996133" cy="1188398"/>
          </a:xfrm>
        </p:grpSpPr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AE0FC679-41B2-49A9-8D5D-F04C9F190B60}"/>
                </a:ext>
              </a:extLst>
            </p:cNvPr>
            <p:cNvGrpSpPr/>
            <p:nvPr/>
          </p:nvGrpSpPr>
          <p:grpSpPr>
            <a:xfrm>
              <a:off x="3460556" y="947058"/>
              <a:ext cx="775970" cy="537845"/>
              <a:chOff x="634" y="1349"/>
              <a:chExt cx="1222" cy="847"/>
            </a:xfrm>
          </p:grpSpPr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C30223E6-1AE8-485E-B594-550D00822A24}"/>
                  </a:ext>
                </a:extLst>
              </p:cNvPr>
              <p:cNvGrpSpPr/>
              <p:nvPr/>
            </p:nvGrpSpPr>
            <p:grpSpPr>
              <a:xfrm>
                <a:off x="704" y="1349"/>
                <a:ext cx="1002" cy="504"/>
                <a:chOff x="704" y="1246"/>
                <a:chExt cx="1090" cy="607"/>
              </a:xfrm>
            </p:grpSpPr>
            <p:sp>
              <p:nvSpPr>
                <p:cNvPr id="257" name="椭圆 256">
                  <a:extLst>
                    <a:ext uri="{FF2B5EF4-FFF2-40B4-BE49-F238E27FC236}">
                      <a16:creationId xmlns:a16="http://schemas.microsoft.com/office/drawing/2014/main" id="{338401EC-5DB4-4A01-A4AD-587448EFE336}"/>
                    </a:ext>
                  </a:extLst>
                </p:cNvPr>
                <p:cNvSpPr/>
                <p:nvPr/>
              </p:nvSpPr>
              <p:spPr>
                <a:xfrm>
                  <a:off x="704" y="1246"/>
                  <a:ext cx="1090" cy="203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58" name="椭圆 257">
                  <a:extLst>
                    <a:ext uri="{FF2B5EF4-FFF2-40B4-BE49-F238E27FC236}">
                      <a16:creationId xmlns:a16="http://schemas.microsoft.com/office/drawing/2014/main" id="{5820FCF7-A9BC-4B11-B01E-FBE15C337330}"/>
                    </a:ext>
                  </a:extLst>
                </p:cNvPr>
                <p:cNvSpPr/>
                <p:nvPr/>
              </p:nvSpPr>
              <p:spPr>
                <a:xfrm>
                  <a:off x="704" y="1651"/>
                  <a:ext cx="1090" cy="203"/>
                </a:xfrm>
                <a:prstGeom prst="ellips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cxnSp>
              <p:nvCxnSpPr>
                <p:cNvPr id="259" name="直接连接符 258">
                  <a:extLst>
                    <a:ext uri="{FF2B5EF4-FFF2-40B4-BE49-F238E27FC236}">
                      <a16:creationId xmlns:a16="http://schemas.microsoft.com/office/drawing/2014/main" id="{3082C0C3-B002-4129-8FCA-4CEBB2E81CAD}"/>
                    </a:ext>
                  </a:extLst>
                </p:cNvPr>
                <p:cNvCxnSpPr>
                  <a:stCxn id="257" idx="2"/>
                  <a:endCxn id="258" idx="2"/>
                </p:cNvCxnSpPr>
                <p:nvPr/>
              </p:nvCxnSpPr>
              <p:spPr>
                <a:xfrm>
                  <a:off x="704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直接连接符 259">
                  <a:extLst>
                    <a:ext uri="{FF2B5EF4-FFF2-40B4-BE49-F238E27FC236}">
                      <a16:creationId xmlns:a16="http://schemas.microsoft.com/office/drawing/2014/main" id="{60B80796-8570-4485-A8FA-2B2C09944174}"/>
                    </a:ext>
                  </a:extLst>
                </p:cNvPr>
                <p:cNvCxnSpPr/>
                <p:nvPr/>
              </p:nvCxnSpPr>
              <p:spPr>
                <a:xfrm>
                  <a:off x="1794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61" name="椭圆 260">
                  <a:extLst>
                    <a:ext uri="{FF2B5EF4-FFF2-40B4-BE49-F238E27FC236}">
                      <a16:creationId xmlns:a16="http://schemas.microsoft.com/office/drawing/2014/main" id="{202A2EE1-913E-4C14-90F4-A4FF64654B38}"/>
                    </a:ext>
                  </a:extLst>
                </p:cNvPr>
                <p:cNvSpPr/>
                <p:nvPr/>
              </p:nvSpPr>
              <p:spPr>
                <a:xfrm>
                  <a:off x="715" y="1679"/>
                  <a:ext cx="247" cy="87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62" name="椭圆 261">
                  <a:extLst>
                    <a:ext uri="{FF2B5EF4-FFF2-40B4-BE49-F238E27FC236}">
                      <a16:creationId xmlns:a16="http://schemas.microsoft.com/office/drawing/2014/main" id="{24072B23-802D-4D5A-A88D-BF1932EEF8B6}"/>
                    </a:ext>
                  </a:extLst>
                </p:cNvPr>
                <p:cNvSpPr/>
                <p:nvPr/>
              </p:nvSpPr>
              <p:spPr>
                <a:xfrm>
                  <a:off x="964" y="1742"/>
                  <a:ext cx="247" cy="87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63" name="椭圆 262">
                  <a:extLst>
                    <a:ext uri="{FF2B5EF4-FFF2-40B4-BE49-F238E27FC236}">
                      <a16:creationId xmlns:a16="http://schemas.microsoft.com/office/drawing/2014/main" id="{D6B951A9-55EB-48EC-8EB5-86F82886B0DF}"/>
                    </a:ext>
                  </a:extLst>
                </p:cNvPr>
                <p:cNvSpPr/>
                <p:nvPr/>
              </p:nvSpPr>
              <p:spPr>
                <a:xfrm>
                  <a:off x="1278" y="1740"/>
                  <a:ext cx="247" cy="87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64" name="椭圆 263">
                  <a:extLst>
                    <a:ext uri="{FF2B5EF4-FFF2-40B4-BE49-F238E27FC236}">
                      <a16:creationId xmlns:a16="http://schemas.microsoft.com/office/drawing/2014/main" id="{8C44B849-ADA5-4656-90B2-6735B0AD5A1C}"/>
                    </a:ext>
                  </a:extLst>
                </p:cNvPr>
                <p:cNvSpPr/>
                <p:nvPr/>
              </p:nvSpPr>
              <p:spPr>
                <a:xfrm>
                  <a:off x="1506" y="1667"/>
                  <a:ext cx="247" cy="87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</p:grpSp>
          <p:sp>
            <p:nvSpPr>
              <p:cNvPr id="256" name="文本框 14">
                <a:extLst>
                  <a:ext uri="{FF2B5EF4-FFF2-40B4-BE49-F238E27FC236}">
                    <a16:creationId xmlns:a16="http://schemas.microsoft.com/office/drawing/2014/main" id="{1DBCA106-013C-4988-A9B9-E2F29368A1CB}"/>
                  </a:ext>
                </a:extLst>
              </p:cNvPr>
              <p:cNvSpPr txBox="1"/>
              <p:nvPr/>
            </p:nvSpPr>
            <p:spPr>
              <a:xfrm>
                <a:off x="634" y="1808"/>
                <a:ext cx="1222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/>
                  <a:t>BMDM</a:t>
                </a:r>
              </a:p>
            </p:txBody>
          </p:sp>
        </p:grpSp>
        <p:grpSp>
          <p:nvGrpSpPr>
            <p:cNvPr id="265" name="组合 264">
              <a:extLst>
                <a:ext uri="{FF2B5EF4-FFF2-40B4-BE49-F238E27FC236}">
                  <a16:creationId xmlns:a16="http://schemas.microsoft.com/office/drawing/2014/main" id="{5F44CBEC-B86C-4802-B5FD-05ABD6EF5808}"/>
                </a:ext>
              </a:extLst>
            </p:cNvPr>
            <p:cNvGrpSpPr/>
            <p:nvPr/>
          </p:nvGrpSpPr>
          <p:grpSpPr>
            <a:xfrm>
              <a:off x="4250934" y="949810"/>
              <a:ext cx="899795" cy="517525"/>
              <a:chOff x="2814" y="1349"/>
              <a:chExt cx="1417" cy="815"/>
            </a:xfrm>
          </p:grpSpPr>
          <p:grpSp>
            <p:nvGrpSpPr>
              <p:cNvPr id="266" name="组合 265">
                <a:extLst>
                  <a:ext uri="{FF2B5EF4-FFF2-40B4-BE49-F238E27FC236}">
                    <a16:creationId xmlns:a16="http://schemas.microsoft.com/office/drawing/2014/main" id="{E31731C0-2C63-458C-8D26-CAEB4D9F0C26}"/>
                  </a:ext>
                </a:extLst>
              </p:cNvPr>
              <p:cNvGrpSpPr/>
              <p:nvPr/>
            </p:nvGrpSpPr>
            <p:grpSpPr>
              <a:xfrm>
                <a:off x="2814" y="1349"/>
                <a:ext cx="1003" cy="506"/>
                <a:chOff x="2143" y="1246"/>
                <a:chExt cx="1090" cy="607"/>
              </a:xfrm>
            </p:grpSpPr>
            <p:sp>
              <p:nvSpPr>
                <p:cNvPr id="268" name="椭圆 267">
                  <a:extLst>
                    <a:ext uri="{FF2B5EF4-FFF2-40B4-BE49-F238E27FC236}">
                      <a16:creationId xmlns:a16="http://schemas.microsoft.com/office/drawing/2014/main" id="{97732E2A-75E7-44EE-B3FA-65E0FBF18704}"/>
                    </a:ext>
                  </a:extLst>
                </p:cNvPr>
                <p:cNvSpPr/>
                <p:nvPr/>
              </p:nvSpPr>
              <p:spPr>
                <a:xfrm>
                  <a:off x="2143" y="1246"/>
                  <a:ext cx="1090" cy="203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69" name="椭圆 268">
                  <a:extLst>
                    <a:ext uri="{FF2B5EF4-FFF2-40B4-BE49-F238E27FC236}">
                      <a16:creationId xmlns:a16="http://schemas.microsoft.com/office/drawing/2014/main" id="{9EF04D82-ACBD-4147-9DF3-F25604BD521F}"/>
                    </a:ext>
                  </a:extLst>
                </p:cNvPr>
                <p:cNvSpPr/>
                <p:nvPr/>
              </p:nvSpPr>
              <p:spPr>
                <a:xfrm>
                  <a:off x="2143" y="1651"/>
                  <a:ext cx="1090" cy="203"/>
                </a:xfrm>
                <a:prstGeom prst="ellips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cxnSp>
              <p:nvCxnSpPr>
                <p:cNvPr id="270" name="直接连接符 269">
                  <a:extLst>
                    <a:ext uri="{FF2B5EF4-FFF2-40B4-BE49-F238E27FC236}">
                      <a16:creationId xmlns:a16="http://schemas.microsoft.com/office/drawing/2014/main" id="{24239271-2CA7-46D7-BCDB-666252C38B23}"/>
                    </a:ext>
                  </a:extLst>
                </p:cNvPr>
                <p:cNvCxnSpPr>
                  <a:stCxn id="268" idx="2"/>
                  <a:endCxn id="269" idx="2"/>
                </p:cNvCxnSpPr>
                <p:nvPr/>
              </p:nvCxnSpPr>
              <p:spPr>
                <a:xfrm>
                  <a:off x="2143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直接连接符 270">
                  <a:extLst>
                    <a:ext uri="{FF2B5EF4-FFF2-40B4-BE49-F238E27FC236}">
                      <a16:creationId xmlns:a16="http://schemas.microsoft.com/office/drawing/2014/main" id="{6F84199E-0A6F-48F9-84D3-12B7C78D034A}"/>
                    </a:ext>
                  </a:extLst>
                </p:cNvPr>
                <p:cNvCxnSpPr/>
                <p:nvPr/>
              </p:nvCxnSpPr>
              <p:spPr>
                <a:xfrm>
                  <a:off x="3233" y="1348"/>
                  <a:ext cx="0" cy="4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72" name="椭圆 271">
                  <a:extLst>
                    <a:ext uri="{FF2B5EF4-FFF2-40B4-BE49-F238E27FC236}">
                      <a16:creationId xmlns:a16="http://schemas.microsoft.com/office/drawing/2014/main" id="{5C7E9AA4-951A-4CFB-8A80-D7B1A02B0CC3}"/>
                    </a:ext>
                  </a:extLst>
                </p:cNvPr>
                <p:cNvSpPr/>
                <p:nvPr/>
              </p:nvSpPr>
              <p:spPr>
                <a:xfrm>
                  <a:off x="2917" y="1605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73" name="椭圆 272">
                  <a:extLst>
                    <a:ext uri="{FF2B5EF4-FFF2-40B4-BE49-F238E27FC236}">
                      <a16:creationId xmlns:a16="http://schemas.microsoft.com/office/drawing/2014/main" id="{9D11E1AC-1E0D-429A-A2FE-7B6900248FF9}"/>
                    </a:ext>
                  </a:extLst>
                </p:cNvPr>
                <p:cNvSpPr/>
                <p:nvPr/>
              </p:nvSpPr>
              <p:spPr>
                <a:xfrm>
                  <a:off x="2574" y="1662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274" name="椭圆 273">
                  <a:extLst>
                    <a:ext uri="{FF2B5EF4-FFF2-40B4-BE49-F238E27FC236}">
                      <a16:creationId xmlns:a16="http://schemas.microsoft.com/office/drawing/2014/main" id="{17558E53-396A-4623-A723-B31CFF4F90B1}"/>
                    </a:ext>
                  </a:extLst>
                </p:cNvPr>
                <p:cNvSpPr/>
                <p:nvPr/>
              </p:nvSpPr>
              <p:spPr>
                <a:xfrm>
                  <a:off x="2235" y="1591"/>
                  <a:ext cx="289" cy="149"/>
                </a:xfrm>
                <a:prstGeom prst="ellipse">
                  <a:avLst/>
                </a:prstGeom>
                <a:gradFill>
                  <a:gsLst>
                    <a:gs pos="9000">
                      <a:schemeClr val="accent1">
                        <a:lumMod val="5000"/>
                        <a:lumOff val="95000"/>
                      </a:schemeClr>
                    </a:gs>
                    <a:gs pos="16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/>
                </a:p>
              </p:txBody>
            </p:sp>
          </p:grpSp>
          <p:sp>
            <p:nvSpPr>
              <p:cNvPr id="267" name="文本框 42">
                <a:extLst>
                  <a:ext uri="{FF2B5EF4-FFF2-40B4-BE49-F238E27FC236}">
                    <a16:creationId xmlns:a16="http://schemas.microsoft.com/office/drawing/2014/main" id="{788B4435-46EA-4989-9F3E-57D50C9C9C23}"/>
                  </a:ext>
                </a:extLst>
              </p:cNvPr>
              <p:cNvSpPr txBox="1"/>
              <p:nvPr/>
            </p:nvSpPr>
            <p:spPr>
              <a:xfrm>
                <a:off x="2971" y="1778"/>
                <a:ext cx="1260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err="1"/>
                  <a:t>mTEC</a:t>
                </a:r>
                <a:endParaRPr lang="en-US" altLang="zh-CN" sz="1000" dirty="0"/>
              </a:p>
            </p:txBody>
          </p:sp>
        </p:grpSp>
        <p:sp>
          <p:nvSpPr>
            <p:cNvPr id="275" name="闪电形 274">
              <a:extLst>
                <a:ext uri="{FF2B5EF4-FFF2-40B4-BE49-F238E27FC236}">
                  <a16:creationId xmlns:a16="http://schemas.microsoft.com/office/drawing/2014/main" id="{E4FD481F-0F5F-4357-A102-50F1B0A17C48}"/>
                </a:ext>
              </a:extLst>
            </p:cNvPr>
            <p:cNvSpPr/>
            <p:nvPr/>
          </p:nvSpPr>
          <p:spPr>
            <a:xfrm rot="20700000">
              <a:off x="3628831" y="768623"/>
              <a:ext cx="144780" cy="290195"/>
            </a:xfrm>
            <a:prstGeom prst="lightningBol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7" name="文本框 14">
              <a:extLst>
                <a:ext uri="{FF2B5EF4-FFF2-40B4-BE49-F238E27FC236}">
                  <a16:creationId xmlns:a16="http://schemas.microsoft.com/office/drawing/2014/main" id="{EFF487EC-7458-4B97-B4C8-8B5C8A17C201}"/>
                </a:ext>
              </a:extLst>
            </p:cNvPr>
            <p:cNvSpPr txBox="1"/>
            <p:nvPr/>
          </p:nvSpPr>
          <p:spPr>
            <a:xfrm>
              <a:off x="3945883" y="410656"/>
              <a:ext cx="549056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err="1"/>
                <a:t>EV</a:t>
              </a:r>
              <a:r>
                <a:rPr lang="en-US" altLang="zh-CN" sz="1000" baseline="-25000" dirty="0" err="1"/>
                <a:t>a</a:t>
              </a:r>
              <a:endParaRPr lang="en-US" altLang="zh-CN" sz="1000" baseline="-25000" dirty="0"/>
            </a:p>
          </p:txBody>
        </p:sp>
        <p:cxnSp>
          <p:nvCxnSpPr>
            <p:cNvPr id="278" name="直接箭头连接符 277">
              <a:extLst>
                <a:ext uri="{FF2B5EF4-FFF2-40B4-BE49-F238E27FC236}">
                  <a16:creationId xmlns:a16="http://schemas.microsoft.com/office/drawing/2014/main" id="{C14E13D1-59EB-4596-9265-7BE5E99D27D3}"/>
                </a:ext>
              </a:extLst>
            </p:cNvPr>
            <p:cNvCxnSpPr/>
            <p:nvPr/>
          </p:nvCxnSpPr>
          <p:spPr>
            <a:xfrm>
              <a:off x="4585918" y="1419054"/>
              <a:ext cx="0" cy="18000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0" name="组合 299">
              <a:extLst>
                <a:ext uri="{FF2B5EF4-FFF2-40B4-BE49-F238E27FC236}">
                  <a16:creationId xmlns:a16="http://schemas.microsoft.com/office/drawing/2014/main" id="{FBDCF733-1749-430C-8C8B-72EB52CCF107}"/>
                </a:ext>
              </a:extLst>
            </p:cNvPr>
            <p:cNvGrpSpPr/>
            <p:nvPr/>
          </p:nvGrpSpPr>
          <p:grpSpPr>
            <a:xfrm>
              <a:off x="3902071" y="660505"/>
              <a:ext cx="610870" cy="340039"/>
              <a:chOff x="2296719" y="834469"/>
              <a:chExt cx="610870" cy="340039"/>
            </a:xfrm>
          </p:grpSpPr>
          <p:sp>
            <p:nvSpPr>
              <p:cNvPr id="301" name="上弧形箭头 389">
                <a:extLst>
                  <a:ext uri="{FF2B5EF4-FFF2-40B4-BE49-F238E27FC236}">
                    <a16:creationId xmlns:a16="http://schemas.microsoft.com/office/drawing/2014/main" id="{F2A541F7-F395-4734-87C3-9F44BC11F120}"/>
                  </a:ext>
                </a:extLst>
              </p:cNvPr>
              <p:cNvSpPr/>
              <p:nvPr/>
            </p:nvSpPr>
            <p:spPr>
              <a:xfrm>
                <a:off x="2296719" y="937653"/>
                <a:ext cx="610870" cy="236855"/>
              </a:xfrm>
              <a:prstGeom prst="curvedDownArrow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302" name="矩形 301">
                <a:extLst>
                  <a:ext uri="{FF2B5EF4-FFF2-40B4-BE49-F238E27FC236}">
                    <a16:creationId xmlns:a16="http://schemas.microsoft.com/office/drawing/2014/main" id="{E241131D-35ED-4953-B1E4-D3D66BE4CC81}"/>
                  </a:ext>
                </a:extLst>
              </p:cNvPr>
              <p:cNvSpPr/>
              <p:nvPr/>
            </p:nvSpPr>
            <p:spPr>
              <a:xfrm>
                <a:off x="2453425" y="834469"/>
                <a:ext cx="295997" cy="2632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3" name="组合 302">
                <a:extLst>
                  <a:ext uri="{FF2B5EF4-FFF2-40B4-BE49-F238E27FC236}">
                    <a16:creationId xmlns:a16="http://schemas.microsoft.com/office/drawing/2014/main" id="{AB473761-9075-4D9C-B5EB-C73AAF8A2C5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87213" y="935957"/>
                <a:ext cx="91213" cy="80725"/>
                <a:chOff x="1404374" y="3161442"/>
                <a:chExt cx="211455" cy="193675"/>
              </a:xfrm>
            </p:grpSpPr>
            <p:sp>
              <p:nvSpPr>
                <p:cNvPr id="316" name="椭圆 315">
                  <a:extLst>
                    <a:ext uri="{FF2B5EF4-FFF2-40B4-BE49-F238E27FC236}">
                      <a16:creationId xmlns:a16="http://schemas.microsoft.com/office/drawing/2014/main" id="{B6AD9241-25A0-42E8-BAB6-1DC36D4E76B5}"/>
                    </a:ext>
                  </a:extLst>
                </p:cNvPr>
                <p:cNvSpPr/>
                <p:nvPr/>
              </p:nvSpPr>
              <p:spPr>
                <a:xfrm>
                  <a:off x="1445162" y="3180912"/>
                  <a:ext cx="143296" cy="14397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>
                    <a:cs typeface="+mj-lt"/>
                  </a:endParaRPr>
                </a:p>
              </p:txBody>
            </p:sp>
            <p:cxnSp>
              <p:nvCxnSpPr>
                <p:cNvPr id="317" name="直接连接符 316">
                  <a:extLst>
                    <a:ext uri="{FF2B5EF4-FFF2-40B4-BE49-F238E27FC236}">
                      <a16:creationId xmlns:a16="http://schemas.microsoft.com/office/drawing/2014/main" id="{21F0980A-ABC4-4ECD-84B7-66A2E61985EE}"/>
                    </a:ext>
                  </a:extLst>
                </p:cNvPr>
                <p:cNvCxnSpPr/>
                <p:nvPr/>
              </p:nvCxnSpPr>
              <p:spPr>
                <a:xfrm>
                  <a:off x="1404374" y="3170152"/>
                  <a:ext cx="97677" cy="635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直接连接符 317">
                  <a:extLst>
                    <a:ext uri="{FF2B5EF4-FFF2-40B4-BE49-F238E27FC236}">
                      <a16:creationId xmlns:a16="http://schemas.microsoft.com/office/drawing/2014/main" id="{3C49F2B9-1853-44CE-A48C-3131042306D3}"/>
                    </a:ext>
                  </a:extLst>
                </p:cNvPr>
                <p:cNvCxnSpPr/>
                <p:nvPr/>
              </p:nvCxnSpPr>
              <p:spPr>
                <a:xfrm>
                  <a:off x="1545523" y="3273651"/>
                  <a:ext cx="70306" cy="6660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直接连接符 318">
                  <a:extLst>
                    <a:ext uri="{FF2B5EF4-FFF2-40B4-BE49-F238E27FC236}">
                      <a16:creationId xmlns:a16="http://schemas.microsoft.com/office/drawing/2014/main" id="{0B0168D5-D56C-437B-B686-6EDF7172E912}"/>
                    </a:ext>
                  </a:extLst>
                </p:cNvPr>
                <p:cNvCxnSpPr/>
                <p:nvPr/>
              </p:nvCxnSpPr>
              <p:spPr>
                <a:xfrm flipH="1">
                  <a:off x="1532106" y="3161442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直接连接符 319">
                  <a:extLst>
                    <a:ext uri="{FF2B5EF4-FFF2-40B4-BE49-F238E27FC236}">
                      <a16:creationId xmlns:a16="http://schemas.microsoft.com/office/drawing/2014/main" id="{A7AACBAC-CC50-4E1C-8D68-46D31D64076D}"/>
                    </a:ext>
                  </a:extLst>
                </p:cNvPr>
                <p:cNvCxnSpPr/>
                <p:nvPr/>
              </p:nvCxnSpPr>
              <p:spPr>
                <a:xfrm flipH="1">
                  <a:off x="1445162" y="3293121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4" name="组合 303">
                <a:extLst>
                  <a:ext uri="{FF2B5EF4-FFF2-40B4-BE49-F238E27FC236}">
                    <a16:creationId xmlns:a16="http://schemas.microsoft.com/office/drawing/2014/main" id="{9275B83B-BA4E-4B78-B86A-A3726A2D27F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71940" y="855232"/>
                <a:ext cx="91213" cy="80725"/>
                <a:chOff x="1404374" y="3161442"/>
                <a:chExt cx="211455" cy="193675"/>
              </a:xfrm>
            </p:grpSpPr>
            <p:sp>
              <p:nvSpPr>
                <p:cNvPr id="311" name="椭圆 310">
                  <a:extLst>
                    <a:ext uri="{FF2B5EF4-FFF2-40B4-BE49-F238E27FC236}">
                      <a16:creationId xmlns:a16="http://schemas.microsoft.com/office/drawing/2014/main" id="{B2114C94-9A65-4ABA-BA50-F65EA7AD2051}"/>
                    </a:ext>
                  </a:extLst>
                </p:cNvPr>
                <p:cNvSpPr/>
                <p:nvPr/>
              </p:nvSpPr>
              <p:spPr>
                <a:xfrm>
                  <a:off x="1445162" y="3180912"/>
                  <a:ext cx="143296" cy="14397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>
                    <a:cs typeface="+mj-lt"/>
                  </a:endParaRPr>
                </a:p>
              </p:txBody>
            </p:sp>
            <p:cxnSp>
              <p:nvCxnSpPr>
                <p:cNvPr id="312" name="直接连接符 311">
                  <a:extLst>
                    <a:ext uri="{FF2B5EF4-FFF2-40B4-BE49-F238E27FC236}">
                      <a16:creationId xmlns:a16="http://schemas.microsoft.com/office/drawing/2014/main" id="{8D669F1F-FA23-4DF4-80D9-6B3FADEA6B00}"/>
                    </a:ext>
                  </a:extLst>
                </p:cNvPr>
                <p:cNvCxnSpPr/>
                <p:nvPr/>
              </p:nvCxnSpPr>
              <p:spPr>
                <a:xfrm>
                  <a:off x="1404374" y="3170152"/>
                  <a:ext cx="97677" cy="635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直接连接符 312">
                  <a:extLst>
                    <a:ext uri="{FF2B5EF4-FFF2-40B4-BE49-F238E27FC236}">
                      <a16:creationId xmlns:a16="http://schemas.microsoft.com/office/drawing/2014/main" id="{8A1A35FC-D163-4B0C-BADF-147866A4EDB7}"/>
                    </a:ext>
                  </a:extLst>
                </p:cNvPr>
                <p:cNvCxnSpPr/>
                <p:nvPr/>
              </p:nvCxnSpPr>
              <p:spPr>
                <a:xfrm>
                  <a:off x="1545523" y="3273651"/>
                  <a:ext cx="70306" cy="6660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直接连接符 313">
                  <a:extLst>
                    <a:ext uri="{FF2B5EF4-FFF2-40B4-BE49-F238E27FC236}">
                      <a16:creationId xmlns:a16="http://schemas.microsoft.com/office/drawing/2014/main" id="{5866EAE0-B312-482A-99B3-B18CE0206EAE}"/>
                    </a:ext>
                  </a:extLst>
                </p:cNvPr>
                <p:cNvCxnSpPr/>
                <p:nvPr/>
              </p:nvCxnSpPr>
              <p:spPr>
                <a:xfrm flipH="1">
                  <a:off x="1532106" y="3161442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直接连接符 314">
                  <a:extLst>
                    <a:ext uri="{FF2B5EF4-FFF2-40B4-BE49-F238E27FC236}">
                      <a16:creationId xmlns:a16="http://schemas.microsoft.com/office/drawing/2014/main" id="{9F4D3D02-EE48-4392-919A-5F4949A0BB51}"/>
                    </a:ext>
                  </a:extLst>
                </p:cNvPr>
                <p:cNvCxnSpPr/>
                <p:nvPr/>
              </p:nvCxnSpPr>
              <p:spPr>
                <a:xfrm flipH="1">
                  <a:off x="1445162" y="3293121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5" name="组合 304">
                <a:extLst>
                  <a:ext uri="{FF2B5EF4-FFF2-40B4-BE49-F238E27FC236}">
                    <a16:creationId xmlns:a16="http://schemas.microsoft.com/office/drawing/2014/main" id="{7184CE95-4703-450A-9124-444B783095E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25882" y="982592"/>
                <a:ext cx="91213" cy="80725"/>
                <a:chOff x="1404374" y="3161442"/>
                <a:chExt cx="211455" cy="193675"/>
              </a:xfrm>
            </p:grpSpPr>
            <p:sp>
              <p:nvSpPr>
                <p:cNvPr id="306" name="椭圆 305">
                  <a:extLst>
                    <a:ext uri="{FF2B5EF4-FFF2-40B4-BE49-F238E27FC236}">
                      <a16:creationId xmlns:a16="http://schemas.microsoft.com/office/drawing/2014/main" id="{5268B487-43C7-4A0D-ADE6-57D2C1F6EBC4}"/>
                    </a:ext>
                  </a:extLst>
                </p:cNvPr>
                <p:cNvSpPr/>
                <p:nvPr/>
              </p:nvSpPr>
              <p:spPr>
                <a:xfrm>
                  <a:off x="1445162" y="3180912"/>
                  <a:ext cx="143296" cy="14397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>
                    <a:cs typeface="+mj-lt"/>
                  </a:endParaRPr>
                </a:p>
              </p:txBody>
            </p:sp>
            <p:cxnSp>
              <p:nvCxnSpPr>
                <p:cNvPr id="307" name="直接连接符 306">
                  <a:extLst>
                    <a:ext uri="{FF2B5EF4-FFF2-40B4-BE49-F238E27FC236}">
                      <a16:creationId xmlns:a16="http://schemas.microsoft.com/office/drawing/2014/main" id="{F8C0A1CD-ABA2-4E64-BD42-7D9CFA7144B0}"/>
                    </a:ext>
                  </a:extLst>
                </p:cNvPr>
                <p:cNvCxnSpPr/>
                <p:nvPr/>
              </p:nvCxnSpPr>
              <p:spPr>
                <a:xfrm>
                  <a:off x="1404374" y="3170152"/>
                  <a:ext cx="97677" cy="6353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直接连接符 307">
                  <a:extLst>
                    <a:ext uri="{FF2B5EF4-FFF2-40B4-BE49-F238E27FC236}">
                      <a16:creationId xmlns:a16="http://schemas.microsoft.com/office/drawing/2014/main" id="{BEAB66A4-6677-43D3-94DA-6272506E0427}"/>
                    </a:ext>
                  </a:extLst>
                </p:cNvPr>
                <p:cNvCxnSpPr/>
                <p:nvPr/>
              </p:nvCxnSpPr>
              <p:spPr>
                <a:xfrm>
                  <a:off x="1545523" y="3273651"/>
                  <a:ext cx="70306" cy="6660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直接连接符 308">
                  <a:extLst>
                    <a:ext uri="{FF2B5EF4-FFF2-40B4-BE49-F238E27FC236}">
                      <a16:creationId xmlns:a16="http://schemas.microsoft.com/office/drawing/2014/main" id="{96E313A7-6D09-4A52-8A5F-846D30A8DF9F}"/>
                    </a:ext>
                  </a:extLst>
                </p:cNvPr>
                <p:cNvCxnSpPr/>
                <p:nvPr/>
              </p:nvCxnSpPr>
              <p:spPr>
                <a:xfrm flipH="1">
                  <a:off x="1532106" y="3161442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直接连接符 309">
                  <a:extLst>
                    <a:ext uri="{FF2B5EF4-FFF2-40B4-BE49-F238E27FC236}">
                      <a16:creationId xmlns:a16="http://schemas.microsoft.com/office/drawing/2014/main" id="{0EBEEEE9-E0C2-42A1-B227-3985DFFC5120}"/>
                    </a:ext>
                  </a:extLst>
                </p:cNvPr>
                <p:cNvCxnSpPr/>
                <p:nvPr/>
              </p:nvCxnSpPr>
              <p:spPr>
                <a:xfrm flipH="1">
                  <a:off x="1445162" y="3293121"/>
                  <a:ext cx="47229" cy="6199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1" name="文本框 51">
              <a:extLst>
                <a:ext uri="{FF2B5EF4-FFF2-40B4-BE49-F238E27FC236}">
                  <a16:creationId xmlns:a16="http://schemas.microsoft.com/office/drawing/2014/main" id="{067D7B6C-EBAB-4E73-952D-AAA3C8FD6FF8}"/>
                </a:ext>
              </a:extLst>
            </p:cNvPr>
            <p:cNvSpPr txBox="1"/>
            <p:nvPr/>
          </p:nvSpPr>
          <p:spPr>
            <a:xfrm>
              <a:off x="4585918" y="562407"/>
              <a:ext cx="527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AAI</a:t>
              </a:r>
            </a:p>
          </p:txBody>
        </p:sp>
        <p:sp>
          <p:nvSpPr>
            <p:cNvPr id="322" name="闪电形 321">
              <a:extLst>
                <a:ext uri="{FF2B5EF4-FFF2-40B4-BE49-F238E27FC236}">
                  <a16:creationId xmlns:a16="http://schemas.microsoft.com/office/drawing/2014/main" id="{04A4A57C-C2AE-48E4-921A-433D0E25BDE3}"/>
                </a:ext>
              </a:extLst>
            </p:cNvPr>
            <p:cNvSpPr/>
            <p:nvPr/>
          </p:nvSpPr>
          <p:spPr>
            <a:xfrm rot="3420000">
              <a:off x="4608143" y="725602"/>
              <a:ext cx="144780" cy="290195"/>
            </a:xfrm>
            <a:prstGeom prst="lightningBol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cxnSp>
          <p:nvCxnSpPr>
            <p:cNvPr id="203" name="直接连接符 202"/>
            <p:cNvCxnSpPr/>
            <p:nvPr/>
          </p:nvCxnSpPr>
          <p:spPr>
            <a:xfrm>
              <a:off x="3302395" y="511755"/>
              <a:ext cx="0" cy="108000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矩形 206"/>
            <p:cNvSpPr/>
            <p:nvPr/>
          </p:nvSpPr>
          <p:spPr>
            <a:xfrm>
              <a:off x="4463043" y="419904"/>
              <a:ext cx="83548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/>
                <a:t>(10</a:t>
              </a:r>
              <a:r>
                <a:rPr lang="el-GR" altLang="zh-CN" sz="1000" dirty="0">
                  <a:cs typeface="Times New Roman" panose="02020603050405020304"/>
                </a:rPr>
                <a:t>μ</a:t>
              </a:r>
              <a:r>
                <a:rPr lang="en-US" altLang="zh-CN" sz="1000" dirty="0"/>
                <a:t>M,24h)</a:t>
              </a:r>
              <a:endParaRPr lang="zh-CN" altLang="en-US" sz="1000" dirty="0"/>
            </a:p>
          </p:txBody>
        </p:sp>
      </p:grpSp>
      <p:sp>
        <p:nvSpPr>
          <p:cNvPr id="208" name="矩形 207"/>
          <p:cNvSpPr/>
          <p:nvPr/>
        </p:nvSpPr>
        <p:spPr>
          <a:xfrm>
            <a:off x="3472402" y="437951"/>
            <a:ext cx="8354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/>
              <a:t>(10</a:t>
            </a:r>
            <a:r>
              <a:rPr lang="el-GR" altLang="zh-CN" sz="1000" dirty="0">
                <a:cs typeface="Times New Roman" panose="02020603050405020304"/>
              </a:rPr>
              <a:t>μ</a:t>
            </a:r>
            <a:r>
              <a:rPr lang="en-US" altLang="zh-CN" sz="1000" dirty="0"/>
              <a:t>M,24h)</a:t>
            </a:r>
            <a:endParaRPr lang="zh-CN" altLang="en-US" sz="100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-324775" y="1807287"/>
            <a:ext cx="7130560" cy="2139524"/>
            <a:chOff x="-344871" y="1807287"/>
            <a:chExt cx="7130560" cy="2139524"/>
          </a:xfrm>
        </p:grpSpPr>
        <p:sp>
          <p:nvSpPr>
            <p:cNvPr id="2" name="文本框 3"/>
            <p:cNvSpPr txBox="1"/>
            <p:nvPr/>
          </p:nvSpPr>
          <p:spPr>
            <a:xfrm>
              <a:off x="311539" y="1860283"/>
              <a:ext cx="17223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FF0000"/>
                  </a:solidFill>
                </a:rPr>
                <a:t>B  (</a:t>
              </a:r>
              <a:r>
                <a:rPr lang="en-US" altLang="zh-CN" sz="1000" dirty="0" err="1">
                  <a:solidFill>
                    <a:srgbClr val="FF0000"/>
                  </a:solidFill>
                </a:rPr>
                <a:t>mTEC</a:t>
              </a:r>
              <a:r>
                <a:rPr lang="en-US" altLang="zh-CN" sz="1000" dirty="0">
                  <a:solidFill>
                    <a:srgbClr val="FF0000"/>
                  </a:solidFill>
                </a:rPr>
                <a:t>) Western blot </a:t>
              </a:r>
            </a:p>
          </p:txBody>
        </p:sp>
        <p:pic>
          <p:nvPicPr>
            <p:cNvPr id="11" name="图片 10" descr="actin1-JWJ 2020-11-23 19h04m22s(Chemiluminescence)"/>
            <p:cNvPicPr>
              <a:picLocks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0354" y="3061618"/>
              <a:ext cx="2160000" cy="3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图片 13" descr="JWJ 2020-11-17 17h42m29s(Chemiluminescence)"/>
            <p:cNvPicPr/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5433" y="2250088"/>
              <a:ext cx="2160000" cy="3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文本框 225"/>
            <p:cNvSpPr txBox="1"/>
            <p:nvPr/>
          </p:nvSpPr>
          <p:spPr>
            <a:xfrm>
              <a:off x="154506" y="3119063"/>
              <a:ext cx="744220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β-actin</a:t>
              </a:r>
            </a:p>
          </p:txBody>
        </p:sp>
        <p:sp>
          <p:nvSpPr>
            <p:cNvPr id="10" name="文本框 226"/>
            <p:cNvSpPr txBox="1"/>
            <p:nvPr/>
          </p:nvSpPr>
          <p:spPr>
            <a:xfrm>
              <a:off x="-15420" y="2317399"/>
              <a:ext cx="744220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/>
                <a:t>KIM-1</a:t>
              </a: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926919" y="3462565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1513659" y="3462565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115004" y="3462565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6" name="组合 75"/>
            <p:cNvGrpSpPr/>
            <p:nvPr/>
          </p:nvGrpSpPr>
          <p:grpSpPr>
            <a:xfrm>
              <a:off x="463286" y="3456921"/>
              <a:ext cx="1966410" cy="485907"/>
              <a:chOff x="538397" y="3434485"/>
              <a:chExt cx="1966410" cy="485907"/>
            </a:xfrm>
          </p:grpSpPr>
          <p:sp>
            <p:nvSpPr>
              <p:cNvPr id="77" name="文本框 10"/>
              <p:cNvSpPr txBox="1"/>
              <p:nvPr/>
            </p:nvSpPr>
            <p:spPr>
              <a:xfrm>
                <a:off x="538397" y="3440129"/>
                <a:ext cx="46363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AAI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v</a:t>
                </a:r>
                <a:endParaRPr lang="en-US" altLang="zh-CN" sz="1000" baseline="-25000" dirty="0"/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a</a:t>
                </a:r>
                <a:r>
                  <a:rPr lang="en-US" altLang="zh-CN" sz="1000" dirty="0"/>
                  <a:t>        </a:t>
                </a:r>
              </a:p>
            </p:txBody>
          </p:sp>
          <p:sp>
            <p:nvSpPr>
              <p:cNvPr id="78" name="文本框 10"/>
              <p:cNvSpPr txBox="1"/>
              <p:nvPr/>
            </p:nvSpPr>
            <p:spPr>
              <a:xfrm>
                <a:off x="1152733" y="3441809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79" name="文本框 10"/>
              <p:cNvSpPr txBox="1"/>
              <p:nvPr/>
            </p:nvSpPr>
            <p:spPr>
              <a:xfrm>
                <a:off x="1657098" y="3434485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80" name="文本框 10"/>
              <p:cNvSpPr txBox="1"/>
              <p:nvPr/>
            </p:nvSpPr>
            <p:spPr>
              <a:xfrm>
                <a:off x="2282054" y="3443338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-344871" y="2620721"/>
              <a:ext cx="3188477" cy="398780"/>
              <a:chOff x="122582" y="4395875"/>
              <a:chExt cx="3188477" cy="398780"/>
            </a:xfrm>
          </p:grpSpPr>
          <p:sp>
            <p:nvSpPr>
              <p:cNvPr id="8" name="文本框 224"/>
              <p:cNvSpPr txBox="1"/>
              <p:nvPr/>
            </p:nvSpPr>
            <p:spPr>
              <a:xfrm>
                <a:off x="122582" y="4395875"/>
                <a:ext cx="107061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00" dirty="0"/>
                  <a:t>Cle-</a:t>
                </a:r>
              </a:p>
              <a:p>
                <a:pPr algn="r"/>
                <a:r>
                  <a:rPr lang="en-US" altLang="zh-CN" sz="1000" dirty="0"/>
                  <a:t> caspase-3</a:t>
                </a:r>
              </a:p>
            </p:txBody>
          </p:sp>
          <p:pic>
            <p:nvPicPr>
              <p:cNvPr id="69" name="图片 68" descr="JWJ 2020-11-17 18h04m12s(Chemiluminescence)"/>
              <p:cNvPicPr/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151059" y="4427797"/>
                <a:ext cx="2160000" cy="36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37" name="组合 36"/>
            <p:cNvGrpSpPr/>
            <p:nvPr/>
          </p:nvGrpSpPr>
          <p:grpSpPr>
            <a:xfrm>
              <a:off x="3056490" y="1807287"/>
              <a:ext cx="3729199" cy="2139524"/>
              <a:chOff x="2835434" y="1598741"/>
              <a:chExt cx="3729199" cy="21395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835434" y="1634056"/>
                <a:ext cx="1904473" cy="1759456"/>
                <a:chOff x="2368698" y="1269947"/>
                <a:chExt cx="1904473" cy="1759456"/>
              </a:xfrm>
            </p:grpSpPr>
            <p:graphicFrame>
              <p:nvGraphicFramePr>
                <p:cNvPr id="28" name="对象 27"/>
                <p:cNvGraphicFramePr/>
                <p:nvPr>
                  <p:extLst>
                    <p:ext uri="{D42A27DB-BD31-4B8C-83A1-F6EECF244321}">
                      <p14:modId xmlns:p14="http://schemas.microsoft.com/office/powerpoint/2010/main" val="4253574205"/>
                    </p:ext>
                  </p:extLst>
                </p:nvPr>
              </p:nvGraphicFramePr>
              <p:xfrm>
                <a:off x="2833171" y="1482090"/>
                <a:ext cx="1440000" cy="14400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r:id="rId20" imgW="3420110" imgH="2885440" progId="Prism5.Document">
                        <p:embed/>
                      </p:oleObj>
                    </mc:Choice>
                    <mc:Fallback>
                      <p:oleObj r:id="rId20" imgW="3420110" imgH="2885440" progId="Prism5.Documen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1"/>
                            <a:srcRect l="15785" t="16069" b="1553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833171" y="1482090"/>
                              <a:ext cx="1440000" cy="14400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9" name="文本框 39"/>
                <p:cNvSpPr txBox="1"/>
                <p:nvPr/>
              </p:nvSpPr>
              <p:spPr>
                <a:xfrm>
                  <a:off x="2541071" y="1269947"/>
                  <a:ext cx="419100" cy="17594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26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2.0</a:t>
                  </a:r>
                </a:p>
                <a:p>
                  <a:pPr>
                    <a:lnSpc>
                      <a:spcPts val="26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1.5</a:t>
                  </a:r>
                </a:p>
                <a:p>
                  <a:pPr>
                    <a:lnSpc>
                      <a:spcPts val="26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1.0</a:t>
                  </a:r>
                </a:p>
                <a:p>
                  <a:pPr>
                    <a:lnSpc>
                      <a:spcPts val="26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0.5</a:t>
                  </a:r>
                </a:p>
                <a:p>
                  <a:pPr>
                    <a:lnSpc>
                      <a:spcPts val="26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0.0</a:t>
                  </a: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 flipV="1">
                  <a:off x="3076567" y="1542874"/>
                  <a:ext cx="900000" cy="698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2" name="文本框 41"/>
                <p:cNvSpPr txBox="1"/>
                <p:nvPr/>
              </p:nvSpPr>
              <p:spPr>
                <a:xfrm>
                  <a:off x="3311619" y="1395554"/>
                  <a:ext cx="42989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cs typeface="Times New Roman" panose="02020603050405020304" pitchFamily="18" charset="0"/>
                    </a:rPr>
                    <a:t>**</a:t>
                  </a:r>
                </a:p>
              </p:txBody>
            </p:sp>
            <p:sp>
              <p:nvSpPr>
                <p:cNvPr id="33" name="文本框 252"/>
                <p:cNvSpPr txBox="1"/>
                <p:nvPr/>
              </p:nvSpPr>
              <p:spPr>
                <a:xfrm rot="10800000">
                  <a:off x="2368698" y="1475105"/>
                  <a:ext cx="338554" cy="14097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CN" sz="1000" dirty="0">
                      <a:cs typeface="+mn-lt"/>
                    </a:rPr>
                    <a:t>Ratio (KIM-1/β-actin)</a:t>
                  </a: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3446689" y="3258596"/>
                <a:ext cx="1133416" cy="479669"/>
                <a:chOff x="1152733" y="3441809"/>
                <a:chExt cx="1133416" cy="479669"/>
              </a:xfrm>
            </p:grpSpPr>
            <p:sp>
              <p:nvSpPr>
                <p:cNvPr id="83" name="文本框 10"/>
                <p:cNvSpPr txBox="1"/>
                <p:nvPr/>
              </p:nvSpPr>
              <p:spPr>
                <a:xfrm>
                  <a:off x="1152733" y="3441809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</p:txBody>
            </p:sp>
            <p:sp>
              <p:nvSpPr>
                <p:cNvPr id="84" name="文本框 10"/>
                <p:cNvSpPr txBox="1"/>
                <p:nvPr/>
              </p:nvSpPr>
              <p:spPr>
                <a:xfrm>
                  <a:off x="1587525" y="3444424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</p:txBody>
            </p:sp>
            <p:sp>
              <p:nvSpPr>
                <p:cNvPr id="85" name="文本框 10"/>
                <p:cNvSpPr txBox="1"/>
                <p:nvPr/>
              </p:nvSpPr>
              <p:spPr>
                <a:xfrm>
                  <a:off x="2063396" y="3443338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5293147" y="3215943"/>
                <a:ext cx="1112150" cy="479669"/>
                <a:chOff x="1120834" y="3441809"/>
                <a:chExt cx="1112150" cy="479669"/>
              </a:xfrm>
            </p:grpSpPr>
            <p:sp>
              <p:nvSpPr>
                <p:cNvPr id="87" name="文本框 10"/>
                <p:cNvSpPr txBox="1"/>
                <p:nvPr/>
              </p:nvSpPr>
              <p:spPr>
                <a:xfrm>
                  <a:off x="1120834" y="3441809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</p:txBody>
            </p:sp>
            <p:sp>
              <p:nvSpPr>
                <p:cNvPr id="88" name="文本框 10"/>
                <p:cNvSpPr txBox="1"/>
                <p:nvPr/>
              </p:nvSpPr>
              <p:spPr>
                <a:xfrm>
                  <a:off x="1555626" y="3444424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</p:txBody>
            </p:sp>
            <p:sp>
              <p:nvSpPr>
                <p:cNvPr id="89" name="文本框 10"/>
                <p:cNvSpPr txBox="1"/>
                <p:nvPr/>
              </p:nvSpPr>
              <p:spPr>
                <a:xfrm>
                  <a:off x="2010231" y="3443338"/>
                  <a:ext cx="222753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-</a:t>
                  </a:r>
                </a:p>
                <a:p>
                  <a:pPr algn="r">
                    <a:lnSpc>
                      <a:spcPts val="1000"/>
                    </a:lnSpc>
                  </a:pPr>
                  <a:r>
                    <a:rPr lang="en-US" altLang="zh-CN" sz="1000" dirty="0"/>
                    <a:t>+</a:t>
                  </a:r>
                </a:p>
              </p:txBody>
            </p:sp>
          </p:grpSp>
          <p:cxnSp>
            <p:nvCxnSpPr>
              <p:cNvPr id="193" name="直接连接符 192"/>
              <p:cNvCxnSpPr/>
              <p:nvPr/>
            </p:nvCxnSpPr>
            <p:spPr>
              <a:xfrm flipV="1">
                <a:off x="3993427" y="2048750"/>
                <a:ext cx="432000" cy="698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4" name="文本框 41"/>
              <p:cNvSpPr txBox="1"/>
              <p:nvPr/>
            </p:nvSpPr>
            <p:spPr>
              <a:xfrm>
                <a:off x="4111516" y="1858898"/>
                <a:ext cx="4298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cs typeface="Times New Roman" panose="02020603050405020304" pitchFamily="18" charset="0"/>
                  </a:rPr>
                  <a:t>##</a:t>
                </a: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4589655" y="1598741"/>
                <a:ext cx="1974978" cy="1708481"/>
                <a:chOff x="4440793" y="1598741"/>
                <a:chExt cx="1974978" cy="1708481"/>
              </a:xfrm>
            </p:grpSpPr>
            <p:pic>
              <p:nvPicPr>
                <p:cNvPr id="1032" name="Picture 8"/>
                <p:cNvPicPr>
                  <a:picLocks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5771" y="1839371"/>
                  <a:ext cx="1440000" cy="14192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" name="组合 20"/>
                <p:cNvGrpSpPr/>
                <p:nvPr/>
              </p:nvGrpSpPr>
              <p:grpSpPr>
                <a:xfrm>
                  <a:off x="4440793" y="1702234"/>
                  <a:ext cx="1763942" cy="1548718"/>
                  <a:chOff x="2859913" y="3680116"/>
                  <a:chExt cx="2469600" cy="1548718"/>
                </a:xfrm>
              </p:grpSpPr>
              <p:grpSp>
                <p:nvGrpSpPr>
                  <p:cNvPr id="3" name="组合 2"/>
                  <p:cNvGrpSpPr/>
                  <p:nvPr/>
                </p:nvGrpSpPr>
                <p:grpSpPr>
                  <a:xfrm>
                    <a:off x="2859913" y="3680116"/>
                    <a:ext cx="2410487" cy="1548718"/>
                    <a:chOff x="-1716275" y="3677816"/>
                    <a:chExt cx="2410487" cy="1548718"/>
                  </a:xfrm>
                </p:grpSpPr>
                <p:sp>
                  <p:nvSpPr>
                    <p:cNvPr id="71" name="文本框 64"/>
                    <p:cNvSpPr txBox="1"/>
                    <p:nvPr/>
                  </p:nvSpPr>
                  <p:spPr>
                    <a:xfrm>
                      <a:off x="-34691" y="3677816"/>
                      <a:ext cx="619863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dirty="0">
                          <a:cs typeface="Times New Roman" panose="02020603050405020304" pitchFamily="18" charset="0"/>
                        </a:rPr>
                        <a:t>***</a:t>
                      </a:r>
                    </a:p>
                  </p:txBody>
                </p:sp>
                <p:cxnSp>
                  <p:nvCxnSpPr>
                    <p:cNvPr id="72" name="直接连接符 71"/>
                    <p:cNvCxnSpPr/>
                    <p:nvPr/>
                  </p:nvCxnSpPr>
                  <p:spPr>
                    <a:xfrm>
                      <a:off x="-697707" y="3847291"/>
                      <a:ext cx="1391919" cy="508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2" name="文本框 268"/>
                    <p:cNvSpPr txBox="1"/>
                    <p:nvPr/>
                  </p:nvSpPr>
                  <p:spPr>
                    <a:xfrm rot="10800000">
                      <a:off x="-1716275" y="3816834"/>
                      <a:ext cx="689443" cy="1409700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dirty="0">
                          <a:cs typeface="+mn-lt"/>
                        </a:rPr>
                        <a:t>Ratio</a:t>
                      </a:r>
                    </a:p>
                    <a:p>
                      <a:pPr algn="ctr"/>
                      <a:r>
                        <a:rPr lang="en-US" altLang="zh-CN" sz="1000" dirty="0">
                          <a:cs typeface="+mn-lt"/>
                        </a:rPr>
                        <a:t>(Cle-caspase-3/β-actin)</a:t>
                      </a:r>
                    </a:p>
                  </p:txBody>
                </p:sp>
              </p:grpSp>
              <p:cxnSp>
                <p:nvCxnSpPr>
                  <p:cNvPr id="197" name="直接连接符 196"/>
                  <p:cNvCxnSpPr/>
                  <p:nvPr/>
                </p:nvCxnSpPr>
                <p:spPr>
                  <a:xfrm flipV="1">
                    <a:off x="4664572" y="4028365"/>
                    <a:ext cx="648000" cy="698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8" name="文本框 41"/>
                  <p:cNvSpPr txBox="1"/>
                  <p:nvPr/>
                </p:nvSpPr>
                <p:spPr>
                  <a:xfrm>
                    <a:off x="4737999" y="3838513"/>
                    <a:ext cx="59151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>
                        <a:cs typeface="Times New Roman" panose="02020603050405020304" pitchFamily="18" charset="0"/>
                      </a:rPr>
                      <a:t>##</a:t>
                    </a:r>
                  </a:p>
                </p:txBody>
              </p:sp>
            </p:grpSp>
            <p:sp>
              <p:nvSpPr>
                <p:cNvPr id="205" name="文本框 39"/>
                <p:cNvSpPr txBox="1"/>
                <p:nvPr/>
              </p:nvSpPr>
              <p:spPr>
                <a:xfrm>
                  <a:off x="4809670" y="1598741"/>
                  <a:ext cx="419100" cy="17084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33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3</a:t>
                  </a:r>
                </a:p>
                <a:p>
                  <a:pPr>
                    <a:lnSpc>
                      <a:spcPts val="33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2</a:t>
                  </a:r>
                </a:p>
                <a:p>
                  <a:pPr>
                    <a:lnSpc>
                      <a:spcPts val="33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1</a:t>
                  </a:r>
                </a:p>
                <a:p>
                  <a:pPr>
                    <a:lnSpc>
                      <a:spcPts val="33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altLang="zh-CN" sz="1000" dirty="0"/>
                    <a:t>0</a:t>
                  </a:r>
                </a:p>
              </p:txBody>
            </p:sp>
          </p:grpSp>
        </p:grpSp>
        <p:grpSp>
          <p:nvGrpSpPr>
            <p:cNvPr id="209" name="组合 208"/>
            <p:cNvGrpSpPr/>
            <p:nvPr/>
          </p:nvGrpSpPr>
          <p:grpSpPr>
            <a:xfrm>
              <a:off x="2819403" y="2307533"/>
              <a:ext cx="347345" cy="245110"/>
              <a:chOff x="5578" y="14386"/>
              <a:chExt cx="547" cy="386"/>
            </a:xfrm>
          </p:grpSpPr>
          <p:cxnSp>
            <p:nvCxnSpPr>
              <p:cNvPr id="210" name="直接连接符 209"/>
              <p:cNvCxnSpPr/>
              <p:nvPr/>
            </p:nvCxnSpPr>
            <p:spPr>
              <a:xfrm flipV="1">
                <a:off x="5593" y="14559"/>
                <a:ext cx="113" cy="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1" name="文本框 245"/>
              <p:cNvSpPr txBox="1"/>
              <p:nvPr/>
            </p:nvSpPr>
            <p:spPr>
              <a:xfrm>
                <a:off x="5578" y="14386"/>
                <a:ext cx="547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43</a:t>
                </a:r>
              </a:p>
            </p:txBody>
          </p:sp>
        </p:grpSp>
        <p:cxnSp>
          <p:nvCxnSpPr>
            <p:cNvPr id="212" name="直接连接符 211"/>
            <p:cNvCxnSpPr/>
            <p:nvPr/>
          </p:nvCxnSpPr>
          <p:spPr>
            <a:xfrm flipV="1">
              <a:off x="2826638" y="3260787"/>
              <a:ext cx="71755" cy="19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3" name="文本框 32"/>
            <p:cNvSpPr txBox="1"/>
            <p:nvPr/>
          </p:nvSpPr>
          <p:spPr>
            <a:xfrm>
              <a:off x="2807289" y="3150820"/>
              <a:ext cx="3473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43</a:t>
              </a:r>
            </a:p>
          </p:txBody>
        </p:sp>
        <p:cxnSp>
          <p:nvCxnSpPr>
            <p:cNvPr id="214" name="直接连接符 213">
              <a:extLst>
                <a:ext uri="{FF2B5EF4-FFF2-40B4-BE49-F238E27FC236}">
                  <a16:creationId xmlns:a16="http://schemas.microsoft.com/office/drawing/2014/main" id="{FC3FA270-2FC4-4596-9625-EFE176A8E45A}"/>
                </a:ext>
              </a:extLst>
            </p:cNvPr>
            <p:cNvCxnSpPr/>
            <p:nvPr/>
          </p:nvCxnSpPr>
          <p:spPr>
            <a:xfrm flipV="1">
              <a:off x="2831949" y="2845717"/>
              <a:ext cx="72000" cy="19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" name="文本框 220">
              <a:extLst>
                <a:ext uri="{FF2B5EF4-FFF2-40B4-BE49-F238E27FC236}">
                  <a16:creationId xmlns:a16="http://schemas.microsoft.com/office/drawing/2014/main" id="{A3B856AC-9F24-4D0B-95ED-18BEF2DAEE51}"/>
                </a:ext>
              </a:extLst>
            </p:cNvPr>
            <p:cNvSpPr txBox="1"/>
            <p:nvPr/>
          </p:nvSpPr>
          <p:spPr>
            <a:xfrm>
              <a:off x="2816543" y="2723162"/>
              <a:ext cx="3473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26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6FEA4843-722E-4B17-88FA-61DB198CFCB8}"/>
              </a:ext>
            </a:extLst>
          </p:cNvPr>
          <p:cNvSpPr/>
          <p:nvPr/>
        </p:nvSpPr>
        <p:spPr>
          <a:xfrm>
            <a:off x="289970" y="8322712"/>
            <a:ext cx="65021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/>
              <a:t>Supplemental Figure 2 </a:t>
            </a:r>
          </a:p>
          <a:p>
            <a:r>
              <a:rPr lang="en-US" altLang="zh-CN" sz="1000" dirty="0"/>
              <a:t>(A) The cell model was established to investigate the role of EV. </a:t>
            </a:r>
            <a:r>
              <a:rPr lang="en-US" altLang="zh-CN" sz="1000" dirty="0" err="1"/>
              <a:t>EVv</a:t>
            </a:r>
            <a:r>
              <a:rPr lang="en-US" altLang="zh-CN" sz="1000" dirty="0"/>
              <a:t> was derived from BMDM and incubated with AAI-treated 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. </a:t>
            </a:r>
            <a:r>
              <a:rPr lang="en-US" altLang="zh-CN" sz="1000" dirty="0" err="1"/>
              <a:t>EVa</a:t>
            </a:r>
            <a:r>
              <a:rPr lang="en-US" altLang="zh-CN" sz="1000" dirty="0"/>
              <a:t> was derived from AAI-treated BMDM and incubated with AAI-treated 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.</a:t>
            </a:r>
          </a:p>
          <a:p>
            <a:r>
              <a:rPr lang="en-US" altLang="zh-CN" sz="1000" dirty="0"/>
              <a:t>(B) Western blot analysis showing the protein expression of KIM-1 and cleaved caspase-3 in different group. Dot plots show the corresponding quantification of band intensity and fold change. </a:t>
            </a:r>
          </a:p>
          <a:p>
            <a:r>
              <a:rPr lang="en-US" altLang="zh-CN" sz="1000" dirty="0"/>
              <a:t>(C) Representative images of cleaved caspase-3 immunofluorescence staining in different group. Scale bar, 50μm.</a:t>
            </a:r>
          </a:p>
          <a:p>
            <a:endParaRPr lang="en-US" altLang="zh-CN" dirty="0"/>
          </a:p>
        </p:txBody>
      </p:sp>
      <p:sp>
        <p:nvSpPr>
          <p:cNvPr id="190" name="文本框 18"/>
          <p:cNvSpPr txBox="1">
            <a:spLocks noChangeArrowheads="1"/>
          </p:cNvSpPr>
          <p:nvPr/>
        </p:nvSpPr>
        <p:spPr bwMode="auto">
          <a:xfrm>
            <a:off x="4109184" y="50801"/>
            <a:ext cx="27488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0" algn="r" defTabSz="457200">
              <a:lnSpc>
                <a:spcPct val="100000"/>
              </a:lnSpc>
              <a:spcAft>
                <a:spcPct val="0"/>
              </a:spcAft>
              <a:buNone/>
              <a:defRPr/>
            </a:pPr>
            <a:r>
              <a:rPr lang="en-US" altLang="zh-CN" sz="1000" dirty="0">
                <a:solidFill>
                  <a:srgbClr val="FF0000"/>
                </a:solidFill>
                <a:cs typeface="Arial" pitchFamily="34" charset="0"/>
              </a:rPr>
              <a:t>Supplemental Figure 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2 Jiang et al.</a:t>
            </a:r>
          </a:p>
        </p:txBody>
      </p:sp>
    </p:spTree>
    <p:extLst>
      <p:ext uri="{BB962C8B-B14F-4D97-AF65-F5344CB8AC3E}">
        <p14:creationId xmlns:p14="http://schemas.microsoft.com/office/powerpoint/2010/main" val="307756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JWJ 2020-09-24 17h59m18s(Chemiluminescence)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3781" y="2460452"/>
            <a:ext cx="144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组合 5"/>
          <p:cNvGrpSpPr/>
          <p:nvPr/>
        </p:nvGrpSpPr>
        <p:grpSpPr>
          <a:xfrm>
            <a:off x="1639142" y="1138111"/>
            <a:ext cx="1910031" cy="1299130"/>
            <a:chOff x="4734755" y="1790702"/>
            <a:chExt cx="979805" cy="1530985"/>
          </a:xfrm>
        </p:grpSpPr>
        <p:grpSp>
          <p:nvGrpSpPr>
            <p:cNvPr id="13" name="组合 12"/>
            <p:cNvGrpSpPr/>
            <p:nvPr/>
          </p:nvGrpSpPr>
          <p:grpSpPr>
            <a:xfrm>
              <a:off x="4734755" y="1790702"/>
              <a:ext cx="979805" cy="1530985"/>
              <a:chOff x="3749" y="4164"/>
              <a:chExt cx="1543" cy="2411"/>
            </a:xfrm>
          </p:grpSpPr>
          <p:sp>
            <p:nvSpPr>
              <p:cNvPr id="15" name="文本框 51"/>
              <p:cNvSpPr txBox="1"/>
              <p:nvPr/>
            </p:nvSpPr>
            <p:spPr>
              <a:xfrm>
                <a:off x="4026" y="4222"/>
                <a:ext cx="420" cy="2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5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4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3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2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1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zh-CN" sz="1000" dirty="0"/>
                  <a:t>0</a:t>
                </a:r>
              </a:p>
            </p:txBody>
          </p:sp>
          <p:graphicFrame>
            <p:nvGraphicFramePr>
              <p:cNvPr id="16" name="对象 15"/>
              <p:cNvGraphicFramePr/>
              <p:nvPr>
                <p:extLst>
                  <p:ext uri="{D42A27DB-BD31-4B8C-83A1-F6EECF244321}">
                    <p14:modId xmlns:p14="http://schemas.microsoft.com/office/powerpoint/2010/main" val="2790973660"/>
                  </p:ext>
                </p:extLst>
              </p:nvPr>
            </p:nvGraphicFramePr>
            <p:xfrm>
              <a:off x="4158" y="4307"/>
              <a:ext cx="1134" cy="22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3" imgW="3311525" imgH="2885440" progId="Prism5.Document">
                      <p:embed/>
                    </p:oleObj>
                  </mc:Choice>
                  <mc:Fallback>
                    <p:oleObj r:id="rId3" imgW="3311525" imgH="288544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rcRect l="12872" t="13274" b="15137"/>
                          <a:stretch>
                            <a:fillRect/>
                          </a:stretch>
                        </p:blipFill>
                        <p:spPr>
                          <a:xfrm>
                            <a:off x="4158" y="4307"/>
                            <a:ext cx="1134" cy="226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文本框 258"/>
              <p:cNvSpPr txBox="1"/>
              <p:nvPr/>
            </p:nvSpPr>
            <p:spPr>
              <a:xfrm rot="10800000">
                <a:off x="3749" y="4286"/>
                <a:ext cx="474" cy="22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cs typeface="+mn-lt"/>
                  </a:rPr>
                  <a:t>Ratio</a:t>
                </a:r>
              </a:p>
              <a:p>
                <a:pPr algn="ctr"/>
                <a:r>
                  <a:rPr lang="en-US" altLang="zh-CN" sz="900" dirty="0">
                    <a:cs typeface="+mn-lt"/>
                  </a:rPr>
                  <a:t> (NOX-4/β-actin)</a:t>
                </a:r>
              </a:p>
            </p:txBody>
          </p:sp>
          <p:sp>
            <p:nvSpPr>
              <p:cNvPr id="18" name="文本框 54"/>
              <p:cNvSpPr txBox="1"/>
              <p:nvPr/>
            </p:nvSpPr>
            <p:spPr>
              <a:xfrm>
                <a:off x="4440" y="4164"/>
                <a:ext cx="677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***</a:t>
                </a: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5146867" y="1971457"/>
              <a:ext cx="36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223"/>
          <p:cNvSpPr txBox="1"/>
          <p:nvPr/>
        </p:nvSpPr>
        <p:spPr>
          <a:xfrm>
            <a:off x="1283417" y="2517897"/>
            <a:ext cx="7442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/>
              <a:t>NOX-4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912586" y="3227622"/>
            <a:ext cx="1927225" cy="390525"/>
            <a:chOff x="6545" y="2980"/>
            <a:chExt cx="3035" cy="615"/>
          </a:xfrm>
        </p:grpSpPr>
        <p:sp>
          <p:nvSpPr>
            <p:cNvPr id="11" name="文本框 112"/>
            <p:cNvSpPr txBox="1"/>
            <p:nvPr/>
          </p:nvSpPr>
          <p:spPr>
            <a:xfrm>
              <a:off x="6571" y="2980"/>
              <a:ext cx="3009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CM         -               +        </a:t>
              </a:r>
            </a:p>
          </p:txBody>
        </p:sp>
        <p:sp>
          <p:nvSpPr>
            <p:cNvPr id="12" name="文本框 113"/>
            <p:cNvSpPr txBox="1"/>
            <p:nvPr/>
          </p:nvSpPr>
          <p:spPr>
            <a:xfrm>
              <a:off x="6545" y="3209"/>
              <a:ext cx="249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AAI        +               +        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913527" y="3279057"/>
            <a:ext cx="5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文本框 3"/>
          <p:cNvSpPr txBox="1"/>
          <p:nvPr/>
        </p:nvSpPr>
        <p:spPr>
          <a:xfrm>
            <a:off x="451389" y="3899100"/>
            <a:ext cx="158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B (</a:t>
            </a:r>
            <a:r>
              <a:rPr lang="en-US" altLang="zh-CN" sz="1000" dirty="0" err="1">
                <a:solidFill>
                  <a:srgbClr val="FF0000"/>
                </a:solidFill>
              </a:rPr>
              <a:t>mTEC</a:t>
            </a:r>
            <a:r>
              <a:rPr lang="en-US" altLang="zh-CN" sz="1000" dirty="0">
                <a:solidFill>
                  <a:srgbClr val="FF0000"/>
                </a:solidFill>
              </a:rPr>
              <a:t>) Western blot 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776833" y="4297146"/>
            <a:ext cx="2680739" cy="360000"/>
            <a:chOff x="151520" y="2454130"/>
            <a:chExt cx="2680739" cy="360000"/>
          </a:xfrm>
        </p:grpSpPr>
        <p:pic>
          <p:nvPicPr>
            <p:cNvPr id="48" name="图片 47" descr="JWJ 2020-11-17 18h10m51s(Chemiluminescence)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2259" y="2454130"/>
              <a:ext cx="2160000" cy="3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文本框 223"/>
            <p:cNvSpPr txBox="1"/>
            <p:nvPr/>
          </p:nvSpPr>
          <p:spPr>
            <a:xfrm>
              <a:off x="151520" y="2508106"/>
              <a:ext cx="744220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NOX-4</a:t>
              </a:r>
            </a:p>
          </p:txBody>
        </p:sp>
      </p:grpSp>
      <p:pic>
        <p:nvPicPr>
          <p:cNvPr id="25" name="图片 24" descr="actin2-JWJ 2020-11-20 17h09m36s(Chemiluminescence)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94319" y="4711800"/>
            <a:ext cx="216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文本框 225"/>
          <p:cNvSpPr txBox="1"/>
          <p:nvPr/>
        </p:nvSpPr>
        <p:spPr>
          <a:xfrm>
            <a:off x="787466" y="4761904"/>
            <a:ext cx="7442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β-actin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05045" y="5105374"/>
            <a:ext cx="2127968" cy="485907"/>
            <a:chOff x="1105045" y="5105374"/>
            <a:chExt cx="2127968" cy="48590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568678" y="5111018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55418" y="5111018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756763" y="5111018"/>
              <a:ext cx="476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1105045" y="5105374"/>
              <a:ext cx="1966410" cy="485907"/>
              <a:chOff x="538397" y="3434485"/>
              <a:chExt cx="1966410" cy="485907"/>
            </a:xfrm>
          </p:grpSpPr>
          <p:sp>
            <p:nvSpPr>
              <p:cNvPr id="44" name="文本框 10"/>
              <p:cNvSpPr txBox="1"/>
              <p:nvPr/>
            </p:nvSpPr>
            <p:spPr>
              <a:xfrm>
                <a:off x="538397" y="3440129"/>
                <a:ext cx="46363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AAI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v</a:t>
                </a:r>
                <a:endParaRPr lang="en-US" altLang="zh-CN" sz="1000" baseline="-25000" dirty="0"/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 err="1"/>
                  <a:t>EV</a:t>
                </a:r>
                <a:r>
                  <a:rPr lang="en-US" altLang="zh-CN" sz="1000" baseline="-25000" dirty="0" err="1"/>
                  <a:t>a</a:t>
                </a:r>
                <a:r>
                  <a:rPr lang="en-US" altLang="zh-CN" sz="1000" dirty="0"/>
                  <a:t>        </a:t>
                </a:r>
              </a:p>
            </p:txBody>
          </p:sp>
          <p:sp>
            <p:nvSpPr>
              <p:cNvPr id="45" name="文本框 10"/>
              <p:cNvSpPr txBox="1"/>
              <p:nvPr/>
            </p:nvSpPr>
            <p:spPr>
              <a:xfrm>
                <a:off x="1152733" y="3441809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46" name="文本框 10"/>
              <p:cNvSpPr txBox="1"/>
              <p:nvPr/>
            </p:nvSpPr>
            <p:spPr>
              <a:xfrm>
                <a:off x="1657098" y="3434485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</p:txBody>
          </p:sp>
          <p:sp>
            <p:nvSpPr>
              <p:cNvPr id="47" name="文本框 10"/>
              <p:cNvSpPr txBox="1"/>
              <p:nvPr/>
            </p:nvSpPr>
            <p:spPr>
              <a:xfrm>
                <a:off x="2282054" y="3443338"/>
                <a:ext cx="22275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-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US" altLang="zh-CN" sz="1000" dirty="0"/>
                  <a:t>+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147738" y="5171780"/>
            <a:ext cx="1128495" cy="485907"/>
            <a:chOff x="4031624" y="5220573"/>
            <a:chExt cx="1128495" cy="485907"/>
          </a:xfrm>
        </p:grpSpPr>
        <p:sp>
          <p:nvSpPr>
            <p:cNvPr id="41" name="文本框 10"/>
            <p:cNvSpPr txBox="1"/>
            <p:nvPr/>
          </p:nvSpPr>
          <p:spPr>
            <a:xfrm>
              <a:off x="4031624" y="5227897"/>
              <a:ext cx="22275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-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-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-</a:t>
              </a:r>
            </a:p>
          </p:txBody>
        </p:sp>
        <p:sp>
          <p:nvSpPr>
            <p:cNvPr id="42" name="文本框 10"/>
            <p:cNvSpPr txBox="1"/>
            <p:nvPr/>
          </p:nvSpPr>
          <p:spPr>
            <a:xfrm>
              <a:off x="4478341" y="5220573"/>
              <a:ext cx="22275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+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+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-</a:t>
              </a:r>
            </a:p>
          </p:txBody>
        </p:sp>
        <p:sp>
          <p:nvSpPr>
            <p:cNvPr id="43" name="文本框 10"/>
            <p:cNvSpPr txBox="1"/>
            <p:nvPr/>
          </p:nvSpPr>
          <p:spPr>
            <a:xfrm>
              <a:off x="4937366" y="5229426"/>
              <a:ext cx="22275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+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-</a:t>
              </a:r>
            </a:p>
            <a:p>
              <a:pPr algn="r">
                <a:lnSpc>
                  <a:spcPts val="1000"/>
                </a:lnSpc>
              </a:pPr>
              <a:r>
                <a:rPr lang="en-US" altLang="zh-CN" sz="1000" dirty="0"/>
                <a:t>+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645700" y="3681178"/>
            <a:ext cx="1806575" cy="1695450"/>
            <a:chOff x="4659353" y="1683751"/>
            <a:chExt cx="1806575" cy="1695450"/>
          </a:xfrm>
        </p:grpSpPr>
        <p:grpSp>
          <p:nvGrpSpPr>
            <p:cNvPr id="33" name="组合 32"/>
            <p:cNvGrpSpPr/>
            <p:nvPr/>
          </p:nvGrpSpPr>
          <p:grpSpPr>
            <a:xfrm>
              <a:off x="4659353" y="1683751"/>
              <a:ext cx="1806575" cy="1695450"/>
              <a:chOff x="839" y="3576"/>
              <a:chExt cx="2845" cy="2670"/>
            </a:xfrm>
          </p:grpSpPr>
          <p:graphicFrame>
            <p:nvGraphicFramePr>
              <p:cNvPr id="36" name="对象 35"/>
              <p:cNvGraphicFramePr/>
              <p:nvPr>
                <p:extLst>
                  <p:ext uri="{D42A27DB-BD31-4B8C-83A1-F6EECF244321}">
                    <p14:modId xmlns:p14="http://schemas.microsoft.com/office/powerpoint/2010/main" val="3882321763"/>
                  </p:ext>
                </p:extLst>
              </p:nvPr>
            </p:nvGraphicFramePr>
            <p:xfrm>
              <a:off x="1416" y="3848"/>
              <a:ext cx="2268" cy="22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7" imgW="3311525" imgH="2885440" progId="Prism5.Document">
                      <p:embed/>
                    </p:oleObj>
                  </mc:Choice>
                  <mc:Fallback>
                    <p:oleObj r:id="rId7" imgW="3311525" imgH="288544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rcRect l="13194" t="14741" b="14765"/>
                          <a:stretch>
                            <a:fillRect/>
                          </a:stretch>
                        </p:blipFill>
                        <p:spPr>
                          <a:xfrm>
                            <a:off x="1416" y="3848"/>
                            <a:ext cx="2268" cy="226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" name="文本框 44"/>
              <p:cNvSpPr txBox="1"/>
              <p:nvPr/>
            </p:nvSpPr>
            <p:spPr>
              <a:xfrm>
                <a:off x="1137" y="3576"/>
                <a:ext cx="420" cy="2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8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6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4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2</a:t>
                </a:r>
              </a:p>
              <a:p>
                <a:pPr>
                  <a:lnSpc>
                    <a:spcPts val="2500"/>
                  </a:lnSpc>
                </a:pPr>
                <a:r>
                  <a:rPr lang="en-US" altLang="zh-CN" sz="1000" dirty="0"/>
                  <a:t>0</a:t>
                </a: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1829" y="4015"/>
                <a:ext cx="1417" cy="1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文本框 47"/>
              <p:cNvSpPr txBox="1"/>
              <p:nvPr/>
            </p:nvSpPr>
            <p:spPr>
              <a:xfrm>
                <a:off x="2198" y="3718"/>
                <a:ext cx="677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cs typeface="Times New Roman" panose="02020603050405020304" pitchFamily="18" charset="0"/>
                  </a:rPr>
                  <a:t>***</a:t>
                </a:r>
              </a:p>
            </p:txBody>
          </p:sp>
          <p:sp>
            <p:nvSpPr>
              <p:cNvPr id="40" name="文本框 258"/>
              <p:cNvSpPr txBox="1"/>
              <p:nvPr/>
            </p:nvSpPr>
            <p:spPr>
              <a:xfrm rot="10800000">
                <a:off x="839" y="3814"/>
                <a:ext cx="533" cy="22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cs typeface="+mn-lt"/>
                  </a:rPr>
                  <a:t>Ratio (NOX-4/β-actin)</a:t>
                </a: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 flipV="1">
              <a:off x="5719273" y="2157957"/>
              <a:ext cx="432000" cy="69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文本框 41"/>
            <p:cNvSpPr txBox="1"/>
            <p:nvPr/>
          </p:nvSpPr>
          <p:spPr>
            <a:xfrm>
              <a:off x="5837362" y="1968105"/>
              <a:ext cx="4298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cs typeface="Times New Roman" panose="02020603050405020304" pitchFamily="18" charset="0"/>
                </a:rPr>
                <a:t>##</a:t>
              </a:r>
            </a:p>
          </p:txBody>
        </p:sp>
      </p:grpSp>
      <p:sp>
        <p:nvSpPr>
          <p:cNvPr id="51" name="文本框 3"/>
          <p:cNvSpPr txBox="1"/>
          <p:nvPr/>
        </p:nvSpPr>
        <p:spPr>
          <a:xfrm>
            <a:off x="1137852" y="893793"/>
            <a:ext cx="158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A (</a:t>
            </a:r>
            <a:r>
              <a:rPr lang="en-US" altLang="zh-CN" sz="1000" dirty="0" err="1">
                <a:solidFill>
                  <a:srgbClr val="FF0000"/>
                </a:solidFill>
              </a:rPr>
              <a:t>mTEC</a:t>
            </a:r>
            <a:r>
              <a:rPr lang="en-US" altLang="zh-CN" sz="1000" dirty="0">
                <a:solidFill>
                  <a:srgbClr val="FF0000"/>
                </a:solidFill>
              </a:rPr>
              <a:t>) Western blot </a:t>
            </a:r>
          </a:p>
        </p:txBody>
      </p:sp>
      <p:pic>
        <p:nvPicPr>
          <p:cNvPr id="3087" name="Picture 15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49953" y="2869507"/>
            <a:ext cx="144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文本框 225"/>
          <p:cNvSpPr txBox="1"/>
          <p:nvPr/>
        </p:nvSpPr>
        <p:spPr>
          <a:xfrm>
            <a:off x="1299561" y="2926952"/>
            <a:ext cx="7442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/>
              <a:t>β-actin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2291187" y="3277201"/>
            <a:ext cx="5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3466376" y="2489207"/>
            <a:ext cx="358153" cy="691494"/>
            <a:chOff x="3466376" y="2489207"/>
            <a:chExt cx="358153" cy="691494"/>
          </a:xfrm>
        </p:grpSpPr>
        <p:sp>
          <p:nvSpPr>
            <p:cNvPr id="20" name="文本框 242"/>
            <p:cNvSpPr txBox="1"/>
            <p:nvPr/>
          </p:nvSpPr>
          <p:spPr>
            <a:xfrm>
              <a:off x="3477184" y="2489207"/>
              <a:ext cx="3473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72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 flipV="1">
              <a:off x="3492049" y="2613876"/>
              <a:ext cx="72000" cy="19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3466376" y="2935591"/>
              <a:ext cx="347345" cy="245110"/>
              <a:chOff x="4035484" y="2945643"/>
              <a:chExt cx="347345" cy="245110"/>
            </a:xfrm>
          </p:grpSpPr>
          <p:sp>
            <p:nvSpPr>
              <p:cNvPr id="56" name="文本框 236"/>
              <p:cNvSpPr txBox="1"/>
              <p:nvPr/>
            </p:nvSpPr>
            <p:spPr>
              <a:xfrm>
                <a:off x="4035484" y="2945643"/>
                <a:ext cx="347345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43</a:t>
                </a: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 flipV="1">
                <a:off x="4064723" y="3056241"/>
                <a:ext cx="72000" cy="19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组合 59"/>
          <p:cNvGrpSpPr/>
          <p:nvPr/>
        </p:nvGrpSpPr>
        <p:grpSpPr>
          <a:xfrm>
            <a:off x="3445103" y="4315520"/>
            <a:ext cx="358153" cy="691494"/>
            <a:chOff x="3466376" y="2489207"/>
            <a:chExt cx="358153" cy="691494"/>
          </a:xfrm>
        </p:grpSpPr>
        <p:sp>
          <p:nvSpPr>
            <p:cNvPr id="61" name="文本框 242"/>
            <p:cNvSpPr txBox="1"/>
            <p:nvPr/>
          </p:nvSpPr>
          <p:spPr>
            <a:xfrm>
              <a:off x="3477184" y="2489207"/>
              <a:ext cx="3473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72</a:t>
              </a:r>
            </a:p>
          </p:txBody>
        </p:sp>
        <p:cxnSp>
          <p:nvCxnSpPr>
            <p:cNvPr id="62" name="直接连接符 61"/>
            <p:cNvCxnSpPr/>
            <p:nvPr/>
          </p:nvCxnSpPr>
          <p:spPr>
            <a:xfrm flipV="1">
              <a:off x="3492049" y="2613876"/>
              <a:ext cx="72000" cy="19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3" name="组合 62"/>
            <p:cNvGrpSpPr/>
            <p:nvPr/>
          </p:nvGrpSpPr>
          <p:grpSpPr>
            <a:xfrm>
              <a:off x="3466376" y="2935591"/>
              <a:ext cx="347345" cy="245110"/>
              <a:chOff x="4035484" y="2945643"/>
              <a:chExt cx="347345" cy="245110"/>
            </a:xfrm>
          </p:grpSpPr>
          <p:sp>
            <p:nvSpPr>
              <p:cNvPr id="64" name="文本框 236"/>
              <p:cNvSpPr txBox="1"/>
              <p:nvPr/>
            </p:nvSpPr>
            <p:spPr>
              <a:xfrm>
                <a:off x="4035484" y="2945643"/>
                <a:ext cx="347345" cy="2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/>
                  <a:t>43</a:t>
                </a:r>
              </a:p>
            </p:txBody>
          </p:sp>
          <p:cxnSp>
            <p:nvCxnSpPr>
              <p:cNvPr id="65" name="直接连接符 64"/>
              <p:cNvCxnSpPr/>
              <p:nvPr/>
            </p:nvCxnSpPr>
            <p:spPr>
              <a:xfrm flipV="1">
                <a:off x="4064723" y="3056241"/>
                <a:ext cx="72000" cy="19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9FC6246B-FFD5-496F-90F3-79CC81E3A420}"/>
              </a:ext>
            </a:extLst>
          </p:cNvPr>
          <p:cNvSpPr/>
          <p:nvPr/>
        </p:nvSpPr>
        <p:spPr>
          <a:xfrm>
            <a:off x="427517" y="6136866"/>
            <a:ext cx="605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/>
              <a:t>Supplemental Figure 3 </a:t>
            </a:r>
          </a:p>
          <a:p>
            <a:r>
              <a:rPr lang="en-US" altLang="zh-CN" sz="1000" dirty="0"/>
              <a:t>(A) Western blot analysis showing the protein levels of NOX4 in BMDN/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 co-culture system. Dot plots show the corresponding quantification of band intensity and fold change.</a:t>
            </a:r>
          </a:p>
          <a:p>
            <a:r>
              <a:rPr lang="en-US" altLang="zh-CN" sz="1000" dirty="0"/>
              <a:t>(B) Western blot analysis showing the protein levels of NOX4 in BMDN/</a:t>
            </a:r>
            <a:r>
              <a:rPr lang="en-US" altLang="zh-CN" sz="1000" dirty="0" err="1"/>
              <a:t>mTEC</a:t>
            </a:r>
            <a:r>
              <a:rPr lang="en-US" altLang="zh-CN" sz="1000" dirty="0"/>
              <a:t> conditioned media culture model. Dot plots show the corresponding quantification of band intensity and fold change.</a:t>
            </a:r>
          </a:p>
          <a:p>
            <a:endParaRPr lang="en-US" altLang="zh-CN" dirty="0"/>
          </a:p>
        </p:txBody>
      </p:sp>
      <p:sp>
        <p:nvSpPr>
          <p:cNvPr id="66" name="文本框 18"/>
          <p:cNvSpPr txBox="1">
            <a:spLocks noChangeArrowheads="1"/>
          </p:cNvSpPr>
          <p:nvPr/>
        </p:nvSpPr>
        <p:spPr bwMode="auto">
          <a:xfrm>
            <a:off x="4109184" y="50801"/>
            <a:ext cx="27488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0" algn="r" defTabSz="457200">
              <a:lnSpc>
                <a:spcPct val="100000"/>
              </a:lnSpc>
              <a:spcAft>
                <a:spcPct val="0"/>
              </a:spcAft>
              <a:buNone/>
              <a:defRPr/>
            </a:pPr>
            <a:r>
              <a:rPr lang="en-US" altLang="zh-CN" sz="1000" dirty="0">
                <a:solidFill>
                  <a:srgbClr val="FF0000"/>
                </a:solidFill>
                <a:cs typeface="Arial" pitchFamily="34" charset="0"/>
              </a:rPr>
              <a:t>Supplemental Figure 3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 Jiang et al.</a:t>
            </a:r>
          </a:p>
        </p:txBody>
      </p:sp>
    </p:spTree>
    <p:extLst>
      <p:ext uri="{BB962C8B-B14F-4D97-AF65-F5344CB8AC3E}">
        <p14:creationId xmlns:p14="http://schemas.microsoft.com/office/powerpoint/2010/main" val="24927742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553</Words>
  <Application>Microsoft Office PowerPoint</Application>
  <PresentationFormat>自定义</PresentationFormat>
  <Paragraphs>191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Office 主题​​</vt:lpstr>
      <vt:lpstr>Prism5.Document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DELL</dc:creator>
  <cp:lastModifiedBy>lenovo</cp:lastModifiedBy>
  <cp:revision>317</cp:revision>
  <dcterms:created xsi:type="dcterms:W3CDTF">2019-06-19T02:08:00Z</dcterms:created>
  <dcterms:modified xsi:type="dcterms:W3CDTF">2021-06-13T14:47:19Z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