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53C2C-268D-4141-B912-FFB96FC2E6F7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CA26C-EACE-4620-9681-A07FF962C7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832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FA2B0F-1BD0-284C-A897-82E569491211}" type="slidenum">
              <a:rPr kumimoji="1" lang="ko-KR" altLang="en-US" smtClean="0"/>
              <a:t>1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8487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90B6E3-CFBF-5306-E7CB-EC6EA513E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89AC323-DC3C-305F-D14E-F65AC32A7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5B69BC-ABBC-A390-E61E-FB5BA0E80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4A10F2-6171-3C0B-A424-AB715A63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2939D4-9E70-F8F9-A1C9-B66BC695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9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C548D6-3509-B65E-5450-73D56F36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A1B706-50A3-97CD-AA63-09DCC399F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304BBD-84A9-2F88-96F9-DC13C4AF6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C121C9-89E3-45E3-8E0F-78CC837F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E2940F-2B3D-4964-519E-8CAA4613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39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39E8208-8005-39FC-2A5C-06F7A46052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6D3744-DC46-37C1-9B13-1603F4D06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A04FC3-C166-AEB5-6B30-5BF5AD0F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9A4DCD-818B-3C47-2D27-A33EB767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DE71C7-C716-6576-57BF-8B0CEA81A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671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E263CD-AD2B-6D53-64CE-9D45C596E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CB1842-FFF1-4683-E203-E95185EC9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5C742FC-A1B2-F0AE-81D9-ED88726E4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BE8032E-F83A-00E0-CE7D-C27A5166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AC42B6-D19B-E693-12CF-C201804F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389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0DF772-C330-3820-FC0C-1A4C53F26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1AB660-E499-E10B-B6CD-7D7A0AD90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D350DD-8FDC-3B97-D9DA-3A6707A0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54CB91-13AA-050D-4A5A-E2EBC3F2A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1F2818-E496-6ADC-55E8-54F6A8B5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17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00213-8DDE-EC14-7A77-96F58E76E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04B6C8-9E96-B77D-5632-75D07931A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1E959A2-859E-F12C-B581-79A9AC0B3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57EC61B-D7CA-A3D8-ED30-CD57E670C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4E9AA8-B102-B034-AFC1-F930CFFDB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442B37-71ED-4B5F-1C75-BD2C0848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26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5CE087-5727-0160-8E55-AA156B519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8A1948D-9D59-4FCA-EE86-B37236A9C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3070CD-FBCC-A16E-001F-7B33E8126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66BAF18-DDB2-1D31-C32B-756EEE6A6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1881329-B865-D858-1C61-C7988FB6F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54A8D4B-2F10-7589-A103-BE53C6C0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B36B358-8B2A-4010-7AE9-EC1F1A71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11E860E-86F7-41FA-AEC6-2055EFCD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098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F758A0-6136-E808-5BB4-D40B6AFC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F5F6DF7-C7D1-9F1E-7BF0-9DE7E44D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B5686A-6CFB-A50F-0C6B-CC18CDC3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099E8CD-9056-A3E8-DB58-36F97FC51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7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ED875BC-D80A-C981-D54D-44E891464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11E0752-A9D5-0E9B-669A-B87B809F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D42FB50-D2AA-A526-FF47-AB9ACDB6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55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9C1910-03B3-077F-6148-A2440217D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77F5B8-951B-15DA-E1AE-E695E00CB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B1048C9-D5D8-B8E4-C334-8510AC9B8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672F5E0-C56A-B680-90A6-EA348C7F3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C95022F-38E0-504E-9D0A-891631CC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5F9E88-7185-8047-320E-3896A25D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56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C35CE2-5054-1FE8-0747-ECC48230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70D7B4-7E9D-C725-53EF-530217B698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95A497-4A51-C1C2-7975-4B189E6AE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F496010-52DE-CF6B-EA14-F20DD360B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495431A-E33B-4FC7-F086-23C61AA3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902826-CFED-75B3-58F2-CE60905B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24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EE55ED-2591-60E9-432D-2FE0D5417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7CCCE7C-E230-6538-C0E7-297E8A2CB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3FE7E66-6884-A0AB-CFD8-1AC54F3259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A0C6E-162F-4ED5-AA10-0105FB57700D}" type="datetimeFigureOut">
              <a:rPr lang="ko-KR" altLang="en-US" smtClean="0"/>
              <a:t>2024-02-26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85B6EE-4176-2CF6-8FC5-3C004AFE7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4E7C12-6CC6-681D-0903-76354F3D48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80085-AF26-459B-BB9F-5603B88051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27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A66A60-F521-4709-A801-BD24A948FD9B}"/>
              </a:ext>
            </a:extLst>
          </p:cNvPr>
          <p:cNvSpPr txBox="1"/>
          <p:nvPr/>
        </p:nvSpPr>
        <p:spPr>
          <a:xfrm>
            <a:off x="270933" y="194733"/>
            <a:ext cx="440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Supplement 1.</a:t>
            </a:r>
            <a:endParaRPr lang="ko-KR" altLang="en-US" b="1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FDEC339-CC9F-4D0F-A05A-E0791D95D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3231123"/>
            <a:ext cx="8388000" cy="1842797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97DB4636-C08C-4161-B330-15ADB77FF7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992727"/>
            <a:ext cx="8388000" cy="172536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EF702F4E-B783-47E0-A6B9-3FE44EB7A6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639" y="980114"/>
            <a:ext cx="1903307" cy="17072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DC9F3FD-A4EB-4BD5-B58D-8E45D5051199}"/>
              </a:ext>
            </a:extLst>
          </p:cNvPr>
          <p:cNvSpPr txBox="1"/>
          <p:nvPr/>
        </p:nvSpPr>
        <p:spPr>
          <a:xfrm>
            <a:off x="270933" y="589291"/>
            <a:ext cx="8805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(a) Basic Characteristics of Normal and Obese Subjects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C81FD2-E8C3-4BC5-A8FE-08D443097D58}"/>
              </a:ext>
            </a:extLst>
          </p:cNvPr>
          <p:cNvSpPr txBox="1"/>
          <p:nvPr/>
        </p:nvSpPr>
        <p:spPr>
          <a:xfrm>
            <a:off x="270933" y="2844529"/>
            <a:ext cx="8805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(b) Physical Fitness Factors of Normal and Obese Subjects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90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A66A60-F521-4709-A801-BD24A948FD9B}"/>
              </a:ext>
            </a:extLst>
          </p:cNvPr>
          <p:cNvSpPr txBox="1"/>
          <p:nvPr/>
        </p:nvSpPr>
        <p:spPr>
          <a:xfrm>
            <a:off x="270933" y="194733"/>
            <a:ext cx="440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Supplement 2.</a:t>
            </a:r>
            <a:endParaRPr lang="ko-KR" altLang="en-US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635A25-BBCC-4618-9DA9-9EDAC695471D}"/>
              </a:ext>
            </a:extLst>
          </p:cNvPr>
          <p:cNvSpPr txBox="1"/>
          <p:nvPr/>
        </p:nvSpPr>
        <p:spPr>
          <a:xfrm>
            <a:off x="7805558" y="1136680"/>
            <a:ext cx="139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Fold 4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B3C872-A31A-40C9-B535-614BB16E67A8}"/>
              </a:ext>
            </a:extLst>
          </p:cNvPr>
          <p:cNvSpPr txBox="1"/>
          <p:nvPr/>
        </p:nvSpPr>
        <p:spPr>
          <a:xfrm>
            <a:off x="996998" y="1220363"/>
            <a:ext cx="139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Fold 1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FEB583-9C2C-4AE7-A996-5EB08EA6ADD6}"/>
              </a:ext>
            </a:extLst>
          </p:cNvPr>
          <p:cNvSpPr txBox="1"/>
          <p:nvPr/>
        </p:nvSpPr>
        <p:spPr>
          <a:xfrm>
            <a:off x="3219858" y="1170806"/>
            <a:ext cx="139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Fold 2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70E7CD-6B06-47B3-8017-0C78881E34E3}"/>
              </a:ext>
            </a:extLst>
          </p:cNvPr>
          <p:cNvSpPr txBox="1"/>
          <p:nvPr/>
        </p:nvSpPr>
        <p:spPr>
          <a:xfrm>
            <a:off x="5506503" y="1170806"/>
            <a:ext cx="139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Fold 3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C21A25-F3EA-4DB4-83AB-8D2279A21FF1}"/>
              </a:ext>
            </a:extLst>
          </p:cNvPr>
          <p:cNvSpPr txBox="1"/>
          <p:nvPr/>
        </p:nvSpPr>
        <p:spPr>
          <a:xfrm>
            <a:off x="10049159" y="1164134"/>
            <a:ext cx="139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rPr>
              <a:t>Fold 5</a:t>
            </a:r>
            <a:endParaRPr lang="ko-KR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2D9197-90B0-46AD-B16F-DCE1C232C1A9}"/>
              </a:ext>
            </a:extLst>
          </p:cNvPr>
          <p:cNvSpPr txBox="1"/>
          <p:nvPr/>
        </p:nvSpPr>
        <p:spPr>
          <a:xfrm>
            <a:off x="326774" y="842441"/>
            <a:ext cx="61286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/>
              <a:t>(a) Precision-recall Curves of the Five Stratified K-fold Analysis </a:t>
            </a:r>
            <a:endParaRPr lang="ko-KR" altLang="en-US" sz="1000" b="1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EB672D0C-FDE0-4929-B270-A010FF551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92" y="4250873"/>
            <a:ext cx="6615562" cy="196689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A4BB9CA-856B-4C7D-948F-0292F6B4F757}"/>
              </a:ext>
            </a:extLst>
          </p:cNvPr>
          <p:cNvSpPr txBox="1"/>
          <p:nvPr/>
        </p:nvSpPr>
        <p:spPr>
          <a:xfrm>
            <a:off x="336660" y="3812503"/>
            <a:ext cx="61286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/>
              <a:t>(b) Results of LIME Analysis Obtained Using the Optimized Neural Network Model</a:t>
            </a:r>
            <a:endParaRPr lang="ko-KR" altLang="en-US" sz="1000" b="1" dirty="0"/>
          </a:p>
        </p:txBody>
      </p:sp>
      <p:pic>
        <p:nvPicPr>
          <p:cNvPr id="7" name="그림 6" descr="텍스트, 도표, 라인, 그래프이(가) 표시된 사진&#10;&#10;자동 생성된 설명">
            <a:extLst>
              <a:ext uri="{FF2B5EF4-FFF2-40B4-BE49-F238E27FC236}">
                <a16:creationId xmlns:a16="http://schemas.microsoft.com/office/drawing/2014/main" id="{FFAF68E2-62AD-99BD-9D89-2F3635E30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44" y="1614282"/>
            <a:ext cx="1971785" cy="1971785"/>
          </a:xfrm>
          <a:prstGeom prst="rect">
            <a:avLst/>
          </a:prstGeom>
        </p:spPr>
      </p:pic>
      <p:pic>
        <p:nvPicPr>
          <p:cNvPr id="9" name="그림 8" descr="텍스트, 도표, 라인, 그래프이(가) 표시된 사진&#10;&#10;자동 생성된 설명">
            <a:extLst>
              <a:ext uri="{FF2B5EF4-FFF2-40B4-BE49-F238E27FC236}">
                <a16:creationId xmlns:a16="http://schemas.microsoft.com/office/drawing/2014/main" id="{7DD51CF7-8490-EB64-4E4C-45E05B2954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103" y="1669040"/>
            <a:ext cx="1971786" cy="1971786"/>
          </a:xfrm>
          <a:prstGeom prst="rect">
            <a:avLst/>
          </a:prstGeom>
        </p:spPr>
      </p:pic>
      <p:pic>
        <p:nvPicPr>
          <p:cNvPr id="12" name="그림 11" descr="텍스트, 도표, 라인, 그래프이(가) 표시된 사진&#10;&#10;자동 생성된 설명">
            <a:extLst>
              <a:ext uri="{FF2B5EF4-FFF2-40B4-BE49-F238E27FC236}">
                <a16:creationId xmlns:a16="http://schemas.microsoft.com/office/drawing/2014/main" id="{CCABC5FE-88DE-D955-4BCA-02DB1181DA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963" y="1669040"/>
            <a:ext cx="2111240" cy="1947008"/>
          </a:xfrm>
          <a:prstGeom prst="rect">
            <a:avLst/>
          </a:prstGeom>
        </p:spPr>
      </p:pic>
      <p:pic>
        <p:nvPicPr>
          <p:cNvPr id="16" name="그림 15" descr="텍스트, 도표, 라인, 그래프이(가) 표시된 사진&#10;&#10;자동 생성된 설명">
            <a:extLst>
              <a:ext uri="{FF2B5EF4-FFF2-40B4-BE49-F238E27FC236}">
                <a16:creationId xmlns:a16="http://schemas.microsoft.com/office/drawing/2014/main" id="{D1993177-386C-69AF-ABA2-E5EC0C1795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3" y="1669040"/>
            <a:ext cx="1971786" cy="1966898"/>
          </a:xfrm>
          <a:prstGeom prst="rect">
            <a:avLst/>
          </a:prstGeom>
        </p:spPr>
      </p:pic>
      <p:pic>
        <p:nvPicPr>
          <p:cNvPr id="26" name="그림 25" descr="텍스트, 도표, 라인, 그래프이(가) 표시된 사진&#10;&#10;자동 생성된 설명">
            <a:extLst>
              <a:ext uri="{FF2B5EF4-FFF2-40B4-BE49-F238E27FC236}">
                <a16:creationId xmlns:a16="http://schemas.microsoft.com/office/drawing/2014/main" id="{DE3546F4-4AC5-1EF7-CAEE-33189E55B6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189" y="1669040"/>
            <a:ext cx="1971786" cy="200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07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와이드스크린</PresentationFormat>
  <Paragraphs>12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Jun-Hyun Bae</dc:creator>
  <cp:lastModifiedBy>Jun-Hyun Bae</cp:lastModifiedBy>
  <cp:revision>1</cp:revision>
  <dcterms:created xsi:type="dcterms:W3CDTF">2024-02-26T14:16:24Z</dcterms:created>
  <dcterms:modified xsi:type="dcterms:W3CDTF">2024-02-26T14:16:50Z</dcterms:modified>
</cp:coreProperties>
</file>