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8"/>
  </p:notesMasterIdLst>
  <p:sldIdLst>
    <p:sldId id="263" r:id="rId2"/>
    <p:sldId id="264" r:id="rId3"/>
    <p:sldId id="265" r:id="rId4"/>
    <p:sldId id="266" r:id="rId5"/>
    <p:sldId id="267" r:id="rId6"/>
    <p:sldId id="268" r:id="rId7"/>
  </p:sldIdLst>
  <p:sldSz cx="7559675" cy="1069181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5" d="100"/>
          <a:sy n="45" d="100"/>
        </p:scale>
        <p:origin x="2120" y="56"/>
      </p:cViewPr>
      <p:guideLst>
        <p:guide orient="horz" pos="3368"/>
        <p:guide pos="238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f0cfbc462c_0_37: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2f0cfbc462c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2f1514db82e_0_7: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2f1514db82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30b6225a9b4_0_22: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30b6225a9b4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2f0d720e70b_0_1: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2f0d720e70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1270c5543c_1_0: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31270c5543c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1270c5543c_1_37: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31270c5543c_1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57705" y="4471058"/>
            <a:ext cx="7044600" cy="17499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57705" y="925091"/>
            <a:ext cx="70446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57705" y="2395696"/>
            <a:ext cx="7044600" cy="7101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57705" y="925091"/>
            <a:ext cx="70446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57705" y="2395696"/>
            <a:ext cx="3306900" cy="7101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3995291" y="2395696"/>
            <a:ext cx="3306900" cy="7101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57705" y="925091"/>
            <a:ext cx="70446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57705" y="1154948"/>
            <a:ext cx="2321700" cy="15708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57705" y="2888617"/>
            <a:ext cx="2321700" cy="66090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05325" y="935745"/>
            <a:ext cx="5264700" cy="8503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19508" y="2563450"/>
            <a:ext cx="3344400" cy="3081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19508" y="5826865"/>
            <a:ext cx="3344400" cy="25674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083839" y="1505164"/>
            <a:ext cx="3172200" cy="76812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57705" y="8794266"/>
            <a:ext cx="4959600" cy="12579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57705" y="2299346"/>
            <a:ext cx="7044600" cy="4081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57705" y="6552657"/>
            <a:ext cx="7044600" cy="27039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57705" y="925091"/>
            <a:ext cx="7044600" cy="1190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57705" y="2395696"/>
            <a:ext cx="7044600" cy="7101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004788" y="9693616"/>
            <a:ext cx="453600" cy="8181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de"/>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notesSlide" Target="../notesSlides/notesSlide5.xml"/><Relationship Id="rId16"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jp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p20"/>
          <p:cNvPicPr preferRelativeResize="0"/>
          <p:nvPr/>
        </p:nvPicPr>
        <p:blipFill>
          <a:blip r:embed="rId3">
            <a:alphaModFix/>
          </a:blip>
          <a:stretch>
            <a:fillRect/>
          </a:stretch>
        </p:blipFill>
        <p:spPr>
          <a:xfrm>
            <a:off x="3398342" y="2457788"/>
            <a:ext cx="3796666" cy="1708500"/>
          </a:xfrm>
          <a:prstGeom prst="rect">
            <a:avLst/>
          </a:prstGeom>
          <a:noFill/>
          <a:ln>
            <a:noFill/>
          </a:ln>
        </p:spPr>
      </p:pic>
      <p:sp>
        <p:nvSpPr>
          <p:cNvPr id="173" name="Google Shape;173;p20"/>
          <p:cNvSpPr txBox="1"/>
          <p:nvPr/>
        </p:nvSpPr>
        <p:spPr>
          <a:xfrm>
            <a:off x="657575" y="8662243"/>
            <a:ext cx="6973800" cy="17085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de" sz="1100" b="1">
                <a:solidFill>
                  <a:schemeClr val="dk1"/>
                </a:solidFill>
                <a:latin typeface="Times New Roman"/>
                <a:ea typeface="Times New Roman"/>
                <a:cs typeface="Times New Roman"/>
                <a:sym typeface="Times New Roman"/>
              </a:rPr>
              <a:t>Extended Data Fig. 1| IBDome overview. a, </a:t>
            </a:r>
            <a:r>
              <a:rPr lang="de" sz="1100">
                <a:solidFill>
                  <a:srgbClr val="222222"/>
                </a:solidFill>
                <a:highlight>
                  <a:schemeClr val="lt1"/>
                </a:highlight>
                <a:latin typeface="Times New Roman"/>
                <a:ea typeface="Times New Roman"/>
                <a:cs typeface="Times New Roman"/>
                <a:sym typeface="Times New Roman"/>
              </a:rPr>
              <a:t>Cohort distribution illustrated in a heatmap showing the available samples per patient. </a:t>
            </a:r>
            <a:r>
              <a:rPr lang="de" sz="1100">
                <a:solidFill>
                  <a:schemeClr val="dk1"/>
                </a:solidFill>
                <a:latin typeface="Times New Roman"/>
                <a:ea typeface="Times New Roman"/>
                <a:cs typeface="Times New Roman"/>
                <a:sym typeface="Times New Roman"/>
              </a:rPr>
              <a:t>The heatmap is split by disease and study center and ordered according to the amount of different sample types available per patient. </a:t>
            </a:r>
            <a:r>
              <a:rPr lang="de" sz="1100" b="1">
                <a:solidFill>
                  <a:schemeClr val="dk1"/>
                </a:solidFill>
                <a:latin typeface="Times New Roman"/>
                <a:ea typeface="Times New Roman"/>
                <a:cs typeface="Times New Roman"/>
                <a:sym typeface="Times New Roman"/>
              </a:rPr>
              <a:t>b,</a:t>
            </a:r>
            <a:r>
              <a:rPr lang="de" sz="1100">
                <a:solidFill>
                  <a:schemeClr val="dk1"/>
                </a:solidFill>
                <a:latin typeface="Times New Roman"/>
                <a:ea typeface="Times New Roman"/>
                <a:cs typeface="Times New Roman"/>
                <a:sym typeface="Times New Roman"/>
              </a:rPr>
              <a:t> Number of samples per sample type; colors are representing the different diseases and number on top of the graphs are depicting the total sample numbers </a:t>
            </a:r>
            <a:r>
              <a:rPr lang="de" sz="1100" b="1">
                <a:solidFill>
                  <a:schemeClr val="dk1"/>
                </a:solidFill>
                <a:latin typeface="Times New Roman"/>
                <a:ea typeface="Times New Roman"/>
                <a:cs typeface="Times New Roman"/>
                <a:sym typeface="Times New Roman"/>
              </a:rPr>
              <a:t>c, </a:t>
            </a:r>
            <a:r>
              <a:rPr lang="de" sz="1100">
                <a:solidFill>
                  <a:schemeClr val="dk1"/>
                </a:solidFill>
                <a:latin typeface="Times New Roman"/>
                <a:ea typeface="Times New Roman"/>
                <a:cs typeface="Times New Roman"/>
                <a:sym typeface="Times New Roman"/>
              </a:rPr>
              <a:t>Correlation between histopathology (normalized Riley score and normalized Naini-Cortina score) and the Bristol stool score. </a:t>
            </a:r>
            <a:r>
              <a:rPr lang="de" sz="1100" b="1">
                <a:solidFill>
                  <a:schemeClr val="dk1"/>
                </a:solidFill>
                <a:latin typeface="Times New Roman"/>
                <a:ea typeface="Times New Roman"/>
                <a:cs typeface="Times New Roman"/>
                <a:sym typeface="Times New Roman"/>
              </a:rPr>
              <a:t>d, </a:t>
            </a:r>
            <a:r>
              <a:rPr lang="de" sz="1100">
                <a:solidFill>
                  <a:schemeClr val="dk1"/>
                </a:solidFill>
                <a:latin typeface="Times New Roman"/>
                <a:ea typeface="Times New Roman"/>
                <a:cs typeface="Times New Roman"/>
                <a:sym typeface="Times New Roman"/>
              </a:rPr>
              <a:t>Correlation between histopathology (normalized Riley score and normalized Naini-Cortina score) and clinical activity scores (PMS= Partial Mayo Score, HBI=Harvey-Bradshaw Index) for UC and CD, respectively. </a:t>
            </a:r>
            <a:r>
              <a:rPr lang="de" sz="1100" b="1">
                <a:solidFill>
                  <a:schemeClr val="dk1"/>
                </a:solidFill>
                <a:latin typeface="Times New Roman"/>
                <a:ea typeface="Times New Roman"/>
                <a:cs typeface="Times New Roman"/>
                <a:sym typeface="Times New Roman"/>
              </a:rPr>
              <a:t>e,</a:t>
            </a:r>
            <a:r>
              <a:rPr lang="de" sz="1100">
                <a:solidFill>
                  <a:schemeClr val="dk1"/>
                </a:solidFill>
                <a:latin typeface="Times New Roman"/>
                <a:ea typeface="Times New Roman"/>
                <a:cs typeface="Times New Roman"/>
                <a:sym typeface="Times New Roman"/>
              </a:rPr>
              <a:t> Correlation between endoscopic (UCEIS = Ulcerative Colitis Endoscopic Index of Severity, SES-CD = Simple Endoscopic Score for Crohn’s Disease) and histopathology scores for UC and CD, respectively.</a:t>
            </a:r>
            <a:endParaRPr sz="1100">
              <a:solidFill>
                <a:schemeClr val="dk1"/>
              </a:solidFill>
              <a:latin typeface="Times New Roman"/>
              <a:ea typeface="Times New Roman"/>
              <a:cs typeface="Times New Roman"/>
              <a:sym typeface="Times New Roman"/>
            </a:endParaRPr>
          </a:p>
        </p:txBody>
      </p:sp>
      <p:sp>
        <p:nvSpPr>
          <p:cNvPr id="174" name="Google Shape;174;p20"/>
          <p:cNvSpPr txBox="1"/>
          <p:nvPr/>
        </p:nvSpPr>
        <p:spPr>
          <a:xfrm>
            <a:off x="3223525" y="2222875"/>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c</a:t>
            </a:r>
            <a:endParaRPr sz="1600" b="1">
              <a:solidFill>
                <a:schemeClr val="dk1"/>
              </a:solidFill>
            </a:endParaRPr>
          </a:p>
        </p:txBody>
      </p:sp>
      <p:sp>
        <p:nvSpPr>
          <p:cNvPr id="175" name="Google Shape;175;p20"/>
          <p:cNvSpPr txBox="1"/>
          <p:nvPr/>
        </p:nvSpPr>
        <p:spPr>
          <a:xfrm>
            <a:off x="296775" y="6418625"/>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e</a:t>
            </a:r>
            <a:endParaRPr sz="1600" b="1">
              <a:solidFill>
                <a:schemeClr val="dk1"/>
              </a:solidFill>
            </a:endParaRPr>
          </a:p>
        </p:txBody>
      </p:sp>
      <p:pic>
        <p:nvPicPr>
          <p:cNvPr id="176" name="Google Shape;176;p20"/>
          <p:cNvPicPr preferRelativeResize="0"/>
          <p:nvPr/>
        </p:nvPicPr>
        <p:blipFill rotWithShape="1">
          <a:blip r:embed="rId4">
            <a:alphaModFix/>
          </a:blip>
          <a:srcRect r="37359" b="6445"/>
          <a:stretch/>
        </p:blipFill>
        <p:spPr>
          <a:xfrm>
            <a:off x="480380" y="2398225"/>
            <a:ext cx="1815949" cy="1937326"/>
          </a:xfrm>
          <a:prstGeom prst="rect">
            <a:avLst/>
          </a:prstGeom>
          <a:noFill/>
          <a:ln>
            <a:noFill/>
          </a:ln>
        </p:spPr>
      </p:pic>
      <p:sp>
        <p:nvSpPr>
          <p:cNvPr id="177" name="Google Shape;177;p20"/>
          <p:cNvSpPr txBox="1"/>
          <p:nvPr/>
        </p:nvSpPr>
        <p:spPr>
          <a:xfrm>
            <a:off x="296775" y="4285025"/>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d</a:t>
            </a:r>
            <a:endParaRPr sz="1600" b="1">
              <a:solidFill>
                <a:schemeClr val="dk1"/>
              </a:solidFill>
            </a:endParaRPr>
          </a:p>
        </p:txBody>
      </p:sp>
      <p:sp>
        <p:nvSpPr>
          <p:cNvPr id="178" name="Google Shape;178;p20"/>
          <p:cNvSpPr txBox="1"/>
          <p:nvPr/>
        </p:nvSpPr>
        <p:spPr>
          <a:xfrm>
            <a:off x="321575" y="2222875"/>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b</a:t>
            </a:r>
            <a:endParaRPr sz="1600" b="1">
              <a:solidFill>
                <a:schemeClr val="dk1"/>
              </a:solidFill>
            </a:endParaRPr>
          </a:p>
        </p:txBody>
      </p:sp>
      <p:sp>
        <p:nvSpPr>
          <p:cNvPr id="179" name="Google Shape;179;p20"/>
          <p:cNvSpPr txBox="1"/>
          <p:nvPr/>
        </p:nvSpPr>
        <p:spPr>
          <a:xfrm>
            <a:off x="296800" y="112650"/>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a</a:t>
            </a:r>
            <a:endParaRPr sz="1600" b="1">
              <a:solidFill>
                <a:schemeClr val="dk1"/>
              </a:solidFill>
            </a:endParaRPr>
          </a:p>
        </p:txBody>
      </p:sp>
      <p:pic>
        <p:nvPicPr>
          <p:cNvPr id="180" name="Google Shape;180;p20"/>
          <p:cNvPicPr preferRelativeResize="0"/>
          <p:nvPr/>
        </p:nvPicPr>
        <p:blipFill rotWithShape="1">
          <a:blip r:embed="rId4">
            <a:alphaModFix/>
          </a:blip>
          <a:srcRect l="70890" t="20759" b="54685"/>
          <a:stretch/>
        </p:blipFill>
        <p:spPr>
          <a:xfrm>
            <a:off x="2363000" y="2866225"/>
            <a:ext cx="843901" cy="508500"/>
          </a:xfrm>
          <a:prstGeom prst="rect">
            <a:avLst/>
          </a:prstGeom>
          <a:noFill/>
          <a:ln>
            <a:noFill/>
          </a:ln>
        </p:spPr>
      </p:pic>
      <p:pic>
        <p:nvPicPr>
          <p:cNvPr id="181" name="Google Shape;181;p20"/>
          <p:cNvPicPr preferRelativeResize="0"/>
          <p:nvPr/>
        </p:nvPicPr>
        <p:blipFill>
          <a:blip r:embed="rId5">
            <a:alphaModFix/>
          </a:blip>
          <a:stretch>
            <a:fillRect/>
          </a:stretch>
        </p:blipFill>
        <p:spPr>
          <a:xfrm>
            <a:off x="632793" y="6613200"/>
            <a:ext cx="4922764" cy="2006375"/>
          </a:xfrm>
          <a:prstGeom prst="rect">
            <a:avLst/>
          </a:prstGeom>
          <a:noFill/>
          <a:ln>
            <a:noFill/>
          </a:ln>
        </p:spPr>
      </p:pic>
      <p:pic>
        <p:nvPicPr>
          <p:cNvPr id="182" name="Google Shape;182;p20"/>
          <p:cNvPicPr preferRelativeResize="0"/>
          <p:nvPr/>
        </p:nvPicPr>
        <p:blipFill>
          <a:blip r:embed="rId6">
            <a:alphaModFix/>
          </a:blip>
          <a:stretch>
            <a:fillRect/>
          </a:stretch>
        </p:blipFill>
        <p:spPr>
          <a:xfrm>
            <a:off x="632775" y="4564151"/>
            <a:ext cx="4922798" cy="2006381"/>
          </a:xfrm>
          <a:prstGeom prst="rect">
            <a:avLst/>
          </a:prstGeom>
          <a:noFill/>
          <a:ln>
            <a:noFill/>
          </a:ln>
        </p:spPr>
      </p:pic>
      <p:pic>
        <p:nvPicPr>
          <p:cNvPr id="183" name="Google Shape;183;p20"/>
          <p:cNvPicPr preferRelativeResize="0"/>
          <p:nvPr/>
        </p:nvPicPr>
        <p:blipFill>
          <a:blip r:embed="rId7">
            <a:alphaModFix/>
          </a:blip>
          <a:stretch>
            <a:fillRect/>
          </a:stretch>
        </p:blipFill>
        <p:spPr>
          <a:xfrm>
            <a:off x="439250" y="453175"/>
            <a:ext cx="6833900" cy="17084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1"/>
          <p:cNvSpPr txBox="1"/>
          <p:nvPr/>
        </p:nvSpPr>
        <p:spPr>
          <a:xfrm>
            <a:off x="386800" y="8135450"/>
            <a:ext cx="6973800" cy="20472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de" sz="1100" b="1">
                <a:solidFill>
                  <a:schemeClr val="dk1"/>
                </a:solidFill>
                <a:latin typeface="Times New Roman"/>
                <a:ea typeface="Times New Roman"/>
                <a:cs typeface="Times New Roman"/>
                <a:sym typeface="Times New Roman"/>
              </a:rPr>
              <a:t>Extended Data Fig. 2| Protein abundance in the serum. a, </a:t>
            </a:r>
            <a:r>
              <a:rPr lang="de" sz="1100">
                <a:solidFill>
                  <a:schemeClr val="dk1"/>
                </a:solidFill>
                <a:latin typeface="Times New Roman"/>
                <a:ea typeface="Times New Roman"/>
                <a:cs typeface="Times New Roman"/>
                <a:sym typeface="Times New Roman"/>
              </a:rPr>
              <a:t>Biopsy-based molecular inflammation scores (bMIS-IBD) across different groups, calculated using Gene Set Variation Analysis (GSVA); p-values were assessed using the Wilcoxon test. The color depicts the normalized inflammation score assessed by histopathology (modified Riley score for UC and modified Naini Cortina score for CD).</a:t>
            </a:r>
            <a:r>
              <a:rPr lang="de" sz="1100" b="1">
                <a:solidFill>
                  <a:schemeClr val="dk1"/>
                </a:solidFill>
                <a:latin typeface="Times New Roman"/>
                <a:ea typeface="Times New Roman"/>
                <a:cs typeface="Times New Roman"/>
                <a:sym typeface="Times New Roman"/>
              </a:rPr>
              <a:t> b, </a:t>
            </a:r>
            <a:r>
              <a:rPr lang="de" sz="1100">
                <a:solidFill>
                  <a:schemeClr val="dk1"/>
                </a:solidFill>
                <a:latin typeface="Times New Roman"/>
                <a:ea typeface="Times New Roman"/>
                <a:cs typeface="Times New Roman"/>
                <a:sym typeface="Times New Roman"/>
              </a:rPr>
              <a:t>Principal Component Analysis (PCA) of serum protein abundances, colored by disease type, sex, and inflammation status </a:t>
            </a:r>
            <a:r>
              <a:rPr lang="de" sz="1100" b="1">
                <a:solidFill>
                  <a:schemeClr val="dk1"/>
                </a:solidFill>
                <a:latin typeface="Times New Roman"/>
                <a:ea typeface="Times New Roman"/>
                <a:cs typeface="Times New Roman"/>
                <a:sym typeface="Times New Roman"/>
              </a:rPr>
              <a:t>c,</a:t>
            </a:r>
            <a:r>
              <a:rPr lang="de" sz="1100">
                <a:solidFill>
                  <a:schemeClr val="dk1"/>
                </a:solidFill>
                <a:latin typeface="Times New Roman"/>
                <a:ea typeface="Times New Roman"/>
                <a:cs typeface="Times New Roman"/>
                <a:sym typeface="Times New Roman"/>
              </a:rPr>
              <a:t> UpSet plot showing the intersection of different blood-based scores (cirMIS = circulating molecular inflammation score from RNA-seq from the blood, IPSS = inflammatory protein severity signature from serum proteins) highlighting OSM as the only protein shared across all signatures. </a:t>
            </a:r>
            <a:r>
              <a:rPr lang="de" sz="1100" b="1">
                <a:solidFill>
                  <a:schemeClr val="dk1"/>
                </a:solidFill>
                <a:latin typeface="Times New Roman"/>
                <a:ea typeface="Times New Roman"/>
                <a:cs typeface="Times New Roman"/>
                <a:sym typeface="Times New Roman"/>
              </a:rPr>
              <a:t>d, </a:t>
            </a:r>
            <a:r>
              <a:rPr lang="de" sz="1100">
                <a:solidFill>
                  <a:schemeClr val="dk1"/>
                </a:solidFill>
                <a:latin typeface="Times New Roman"/>
                <a:ea typeface="Times New Roman"/>
                <a:cs typeface="Times New Roman"/>
                <a:sym typeface="Times New Roman"/>
              </a:rPr>
              <a:t>Significantly enriched Gene Ontology - Biological Processes (GO-BP) terms (FDR &lt; 0.05) from over representation analysis (ORA) in the IBD-IPSS. </a:t>
            </a:r>
            <a:r>
              <a:rPr lang="de" sz="1100" b="1">
                <a:solidFill>
                  <a:schemeClr val="dk1"/>
                </a:solidFill>
                <a:latin typeface="Times New Roman"/>
                <a:ea typeface="Times New Roman"/>
                <a:cs typeface="Times New Roman"/>
                <a:sym typeface="Times New Roman"/>
              </a:rPr>
              <a:t>e, </a:t>
            </a:r>
            <a:r>
              <a:rPr lang="de" sz="1100">
                <a:solidFill>
                  <a:schemeClr val="dk1"/>
                </a:solidFill>
                <a:latin typeface="Times New Roman"/>
                <a:ea typeface="Times New Roman"/>
                <a:cs typeface="Times New Roman"/>
                <a:sym typeface="Times New Roman"/>
              </a:rPr>
              <a:t>Heatmap of the differentially abundant proteins with significance levels determined by t-test: *** = adj.p&lt;0.01, ** = adj.p &lt; 0.05, * = adj.p &lt; 0.1; “estimate” represent the numeric difference in mean NPX (normalized protein expression; Olink’s arbitrary unit) between groups.</a:t>
            </a:r>
            <a:endParaRPr sz="1100">
              <a:solidFill>
                <a:schemeClr val="dk1"/>
              </a:solidFill>
              <a:latin typeface="Times New Roman"/>
              <a:ea typeface="Times New Roman"/>
              <a:cs typeface="Times New Roman"/>
              <a:sym typeface="Times New Roman"/>
            </a:endParaRPr>
          </a:p>
        </p:txBody>
      </p:sp>
      <p:sp>
        <p:nvSpPr>
          <p:cNvPr id="189" name="Google Shape;189;p21"/>
          <p:cNvSpPr txBox="1"/>
          <p:nvPr/>
        </p:nvSpPr>
        <p:spPr>
          <a:xfrm>
            <a:off x="296800" y="265050"/>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a</a:t>
            </a:r>
            <a:endParaRPr sz="1600" b="1">
              <a:solidFill>
                <a:schemeClr val="dk1"/>
              </a:solidFill>
            </a:endParaRPr>
          </a:p>
        </p:txBody>
      </p:sp>
      <p:sp>
        <p:nvSpPr>
          <p:cNvPr id="190" name="Google Shape;190;p21"/>
          <p:cNvSpPr txBox="1"/>
          <p:nvPr/>
        </p:nvSpPr>
        <p:spPr>
          <a:xfrm>
            <a:off x="5214600" y="265050"/>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e</a:t>
            </a:r>
            <a:endParaRPr sz="1600" b="1">
              <a:solidFill>
                <a:schemeClr val="dk1"/>
              </a:solidFill>
            </a:endParaRPr>
          </a:p>
        </p:txBody>
      </p:sp>
      <p:sp>
        <p:nvSpPr>
          <p:cNvPr id="191" name="Google Shape;191;p21"/>
          <p:cNvSpPr txBox="1"/>
          <p:nvPr/>
        </p:nvSpPr>
        <p:spPr>
          <a:xfrm>
            <a:off x="2811400" y="288900"/>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b</a:t>
            </a:r>
            <a:endParaRPr sz="1600" b="1">
              <a:solidFill>
                <a:schemeClr val="dk1"/>
              </a:solidFill>
            </a:endParaRPr>
          </a:p>
        </p:txBody>
      </p:sp>
      <p:pic>
        <p:nvPicPr>
          <p:cNvPr id="192" name="Google Shape;192;p21"/>
          <p:cNvPicPr preferRelativeResize="0"/>
          <p:nvPr/>
        </p:nvPicPr>
        <p:blipFill>
          <a:blip r:embed="rId3">
            <a:alphaModFix/>
          </a:blip>
          <a:stretch>
            <a:fillRect/>
          </a:stretch>
        </p:blipFill>
        <p:spPr>
          <a:xfrm>
            <a:off x="766475" y="5652963"/>
            <a:ext cx="4346481" cy="2253888"/>
          </a:xfrm>
          <a:prstGeom prst="rect">
            <a:avLst/>
          </a:prstGeom>
          <a:noFill/>
          <a:ln>
            <a:noFill/>
          </a:ln>
        </p:spPr>
      </p:pic>
      <p:sp>
        <p:nvSpPr>
          <p:cNvPr id="193" name="Google Shape;193;p21"/>
          <p:cNvSpPr txBox="1"/>
          <p:nvPr/>
        </p:nvSpPr>
        <p:spPr>
          <a:xfrm>
            <a:off x="296800" y="2539275"/>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c</a:t>
            </a:r>
            <a:endParaRPr sz="1600" b="1">
              <a:solidFill>
                <a:schemeClr val="dk1"/>
              </a:solidFill>
            </a:endParaRPr>
          </a:p>
        </p:txBody>
      </p:sp>
      <p:sp>
        <p:nvSpPr>
          <p:cNvPr id="194" name="Google Shape;194;p21"/>
          <p:cNvSpPr txBox="1"/>
          <p:nvPr/>
        </p:nvSpPr>
        <p:spPr>
          <a:xfrm>
            <a:off x="296800" y="5334925"/>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d</a:t>
            </a:r>
            <a:endParaRPr sz="1600" b="1">
              <a:solidFill>
                <a:schemeClr val="dk1"/>
              </a:solidFill>
            </a:endParaRPr>
          </a:p>
        </p:txBody>
      </p:sp>
      <p:pic>
        <p:nvPicPr>
          <p:cNvPr id="195" name="Google Shape;195;p21"/>
          <p:cNvPicPr preferRelativeResize="0"/>
          <p:nvPr/>
        </p:nvPicPr>
        <p:blipFill rotWithShape="1">
          <a:blip r:embed="rId4">
            <a:alphaModFix/>
          </a:blip>
          <a:srcRect r="17053"/>
          <a:stretch/>
        </p:blipFill>
        <p:spPr>
          <a:xfrm>
            <a:off x="5365945" y="593175"/>
            <a:ext cx="1896160" cy="7514900"/>
          </a:xfrm>
          <a:prstGeom prst="rect">
            <a:avLst/>
          </a:prstGeom>
          <a:noFill/>
          <a:ln>
            <a:noFill/>
          </a:ln>
        </p:spPr>
      </p:pic>
      <p:pic>
        <p:nvPicPr>
          <p:cNvPr id="196" name="Google Shape;196;p21"/>
          <p:cNvPicPr preferRelativeResize="0"/>
          <p:nvPr/>
        </p:nvPicPr>
        <p:blipFill>
          <a:blip r:embed="rId5">
            <a:alphaModFix/>
          </a:blip>
          <a:stretch>
            <a:fillRect/>
          </a:stretch>
        </p:blipFill>
        <p:spPr>
          <a:xfrm>
            <a:off x="523050" y="2849375"/>
            <a:ext cx="2135950" cy="2135950"/>
          </a:xfrm>
          <a:prstGeom prst="rect">
            <a:avLst/>
          </a:prstGeom>
          <a:noFill/>
          <a:ln>
            <a:noFill/>
          </a:ln>
        </p:spPr>
      </p:pic>
      <p:sp>
        <p:nvSpPr>
          <p:cNvPr id="197" name="Google Shape;197;p21"/>
          <p:cNvSpPr/>
          <p:nvPr/>
        </p:nvSpPr>
        <p:spPr>
          <a:xfrm>
            <a:off x="2363125" y="3754600"/>
            <a:ext cx="317700" cy="166200"/>
          </a:xfrm>
          <a:prstGeom prst="rect">
            <a:avLst/>
          </a:prstGeom>
          <a:solidFill>
            <a:srgbClr val="F4CCCC"/>
          </a:solidFill>
          <a:ln w="952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00"/>
          </a:p>
        </p:txBody>
      </p:sp>
      <p:cxnSp>
        <p:nvCxnSpPr>
          <p:cNvPr id="198" name="Google Shape;198;p21"/>
          <p:cNvCxnSpPr>
            <a:endCxn id="197" idx="2"/>
          </p:cNvCxnSpPr>
          <p:nvPr/>
        </p:nvCxnSpPr>
        <p:spPr>
          <a:xfrm>
            <a:off x="2521975" y="3920800"/>
            <a:ext cx="0" cy="0"/>
          </a:xfrm>
          <a:prstGeom prst="straightConnector1">
            <a:avLst/>
          </a:prstGeom>
          <a:noFill/>
          <a:ln w="9525" cap="flat" cmpd="sng">
            <a:solidFill>
              <a:schemeClr val="dk2"/>
            </a:solidFill>
            <a:prstDash val="solid"/>
            <a:round/>
            <a:headEnd type="none" w="med" len="med"/>
            <a:tailEnd type="none" w="med" len="med"/>
          </a:ln>
        </p:spPr>
      </p:cxnSp>
      <p:cxnSp>
        <p:nvCxnSpPr>
          <p:cNvPr id="199" name="Google Shape;199;p21"/>
          <p:cNvCxnSpPr>
            <a:stCxn id="197" idx="2"/>
          </p:cNvCxnSpPr>
          <p:nvPr/>
        </p:nvCxnSpPr>
        <p:spPr>
          <a:xfrm flipH="1">
            <a:off x="2520475" y="3920800"/>
            <a:ext cx="1500" cy="216900"/>
          </a:xfrm>
          <a:prstGeom prst="straightConnector1">
            <a:avLst/>
          </a:prstGeom>
          <a:noFill/>
          <a:ln w="9525" cap="flat" cmpd="sng">
            <a:solidFill>
              <a:schemeClr val="dk2"/>
            </a:solidFill>
            <a:prstDash val="solid"/>
            <a:round/>
            <a:headEnd type="none" w="med" len="med"/>
            <a:tailEnd type="triangle" w="med" len="med"/>
          </a:ln>
        </p:spPr>
      </p:cxnSp>
      <p:sp>
        <p:nvSpPr>
          <p:cNvPr id="200" name="Google Shape;200;p21"/>
          <p:cNvSpPr txBox="1"/>
          <p:nvPr/>
        </p:nvSpPr>
        <p:spPr>
          <a:xfrm>
            <a:off x="2281225" y="3699250"/>
            <a:ext cx="481500" cy="276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 sz="600">
                <a:solidFill>
                  <a:srgbClr val="434343"/>
                </a:solidFill>
              </a:rPr>
              <a:t>OSM</a:t>
            </a:r>
            <a:endParaRPr sz="600">
              <a:solidFill>
                <a:srgbClr val="434343"/>
              </a:solidFill>
            </a:endParaRPr>
          </a:p>
        </p:txBody>
      </p:sp>
      <p:pic>
        <p:nvPicPr>
          <p:cNvPr id="201" name="Google Shape;201;p21"/>
          <p:cNvPicPr preferRelativeResize="0"/>
          <p:nvPr/>
        </p:nvPicPr>
        <p:blipFill>
          <a:blip r:embed="rId6">
            <a:alphaModFix/>
          </a:blip>
          <a:stretch>
            <a:fillRect/>
          </a:stretch>
        </p:blipFill>
        <p:spPr>
          <a:xfrm>
            <a:off x="2955112" y="597718"/>
            <a:ext cx="2298425" cy="4923863"/>
          </a:xfrm>
          <a:prstGeom prst="rect">
            <a:avLst/>
          </a:prstGeom>
          <a:noFill/>
          <a:ln>
            <a:noFill/>
          </a:ln>
        </p:spPr>
      </p:pic>
      <p:pic>
        <p:nvPicPr>
          <p:cNvPr id="202" name="Google Shape;202;p21"/>
          <p:cNvPicPr preferRelativeResize="0"/>
          <p:nvPr/>
        </p:nvPicPr>
        <p:blipFill>
          <a:blip r:embed="rId7">
            <a:alphaModFix/>
          </a:blip>
          <a:stretch>
            <a:fillRect/>
          </a:stretch>
        </p:blipFill>
        <p:spPr>
          <a:xfrm>
            <a:off x="387025" y="622883"/>
            <a:ext cx="2455649" cy="188893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22"/>
          <p:cNvSpPr txBox="1"/>
          <p:nvPr/>
        </p:nvSpPr>
        <p:spPr>
          <a:xfrm>
            <a:off x="296800" y="8684400"/>
            <a:ext cx="6973800" cy="13698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de" sz="1100" b="1">
                <a:solidFill>
                  <a:schemeClr val="dk1"/>
                </a:solidFill>
                <a:latin typeface="Times New Roman"/>
                <a:ea typeface="Times New Roman"/>
                <a:cs typeface="Times New Roman"/>
                <a:sym typeface="Times New Roman"/>
              </a:rPr>
              <a:t>Extended Data Fig. 3| Transcriptional characterization. a, </a:t>
            </a:r>
            <a:r>
              <a:rPr lang="de" sz="1100">
                <a:solidFill>
                  <a:schemeClr val="dk1"/>
                </a:solidFill>
                <a:latin typeface="Times New Roman"/>
                <a:ea typeface="Times New Roman"/>
                <a:cs typeface="Times New Roman"/>
                <a:sym typeface="Times New Roman"/>
              </a:rPr>
              <a:t>Volcano plots displaying the DE analysis results of inflamed CD vs. non-IBD colon samples, inflamed CD vs. non-IBD ileum samples and inflamed UC colon vs. non-IBD colon samples with thresholds: |log2FC| &gt; 1 and adjusted p-value &lt; 0.05. </a:t>
            </a:r>
            <a:r>
              <a:rPr lang="de" sz="1100" b="1">
                <a:solidFill>
                  <a:schemeClr val="dk1"/>
                </a:solidFill>
                <a:latin typeface="Times New Roman"/>
                <a:ea typeface="Times New Roman"/>
                <a:cs typeface="Times New Roman"/>
                <a:sym typeface="Times New Roman"/>
              </a:rPr>
              <a:t>b)</a:t>
            </a:r>
            <a:r>
              <a:rPr lang="de" sz="1100">
                <a:solidFill>
                  <a:schemeClr val="dk1"/>
                </a:solidFill>
                <a:latin typeface="Times New Roman"/>
                <a:ea typeface="Times New Roman"/>
                <a:cs typeface="Times New Roman"/>
                <a:sym typeface="Times New Roman"/>
              </a:rPr>
              <a:t> Overlap of significantly upregulated and downregulated genes in the different comparisons. </a:t>
            </a:r>
            <a:r>
              <a:rPr lang="de" sz="1100" b="1">
                <a:solidFill>
                  <a:schemeClr val="dk1"/>
                </a:solidFill>
                <a:latin typeface="Times New Roman"/>
                <a:ea typeface="Times New Roman"/>
                <a:cs typeface="Times New Roman"/>
                <a:sym typeface="Times New Roman"/>
              </a:rPr>
              <a:t>c,</a:t>
            </a:r>
            <a:r>
              <a:rPr lang="de" sz="1100">
                <a:solidFill>
                  <a:schemeClr val="dk1"/>
                </a:solidFill>
                <a:latin typeface="Times New Roman"/>
                <a:ea typeface="Times New Roman"/>
                <a:cs typeface="Times New Roman"/>
                <a:sym typeface="Times New Roman"/>
              </a:rPr>
              <a:t> Heatmap displaying the gene expression of the commonly downregulated genes (n=18) across the different groups (inflamed IBD, non-inflamed IBD and non-IBD) clustered by euclidean distance and complete linkage. </a:t>
            </a:r>
            <a:r>
              <a:rPr lang="de" sz="1100" b="1">
                <a:solidFill>
                  <a:schemeClr val="dk1"/>
                </a:solidFill>
                <a:latin typeface="Times New Roman"/>
                <a:ea typeface="Times New Roman"/>
                <a:cs typeface="Times New Roman"/>
                <a:sym typeface="Times New Roman"/>
              </a:rPr>
              <a:t>d,</a:t>
            </a:r>
            <a:r>
              <a:rPr lang="de" sz="1100">
                <a:solidFill>
                  <a:schemeClr val="dk1"/>
                </a:solidFill>
                <a:latin typeface="Times New Roman"/>
                <a:ea typeface="Times New Roman"/>
                <a:cs typeface="Times New Roman"/>
                <a:sym typeface="Times New Roman"/>
              </a:rPr>
              <a:t> Gene expression of genes involved in the IL12 signaling pathway with adjusted p-values retrieved from the differential expression analysis with DESeq2.</a:t>
            </a:r>
            <a:endParaRPr sz="1100">
              <a:solidFill>
                <a:schemeClr val="dk1"/>
              </a:solidFill>
              <a:latin typeface="Times New Roman"/>
              <a:ea typeface="Times New Roman"/>
              <a:cs typeface="Times New Roman"/>
              <a:sym typeface="Times New Roman"/>
            </a:endParaRPr>
          </a:p>
        </p:txBody>
      </p:sp>
      <p:sp>
        <p:nvSpPr>
          <p:cNvPr id="208" name="Google Shape;208;p22"/>
          <p:cNvSpPr txBox="1"/>
          <p:nvPr/>
        </p:nvSpPr>
        <p:spPr>
          <a:xfrm>
            <a:off x="296800" y="265050"/>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a</a:t>
            </a:r>
            <a:endParaRPr sz="1600" b="1">
              <a:solidFill>
                <a:schemeClr val="dk1"/>
              </a:solidFill>
            </a:endParaRPr>
          </a:p>
        </p:txBody>
      </p:sp>
      <p:sp>
        <p:nvSpPr>
          <p:cNvPr id="209" name="Google Shape;209;p22"/>
          <p:cNvSpPr txBox="1"/>
          <p:nvPr/>
        </p:nvSpPr>
        <p:spPr>
          <a:xfrm>
            <a:off x="2249725" y="265050"/>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600" b="1">
              <a:solidFill>
                <a:schemeClr val="dk1"/>
              </a:solidFill>
              <a:latin typeface="Times New Roman"/>
              <a:ea typeface="Times New Roman"/>
              <a:cs typeface="Times New Roman"/>
              <a:sym typeface="Times New Roman"/>
            </a:endParaRPr>
          </a:p>
        </p:txBody>
      </p:sp>
      <p:pic>
        <p:nvPicPr>
          <p:cNvPr id="210" name="Google Shape;210;p22"/>
          <p:cNvPicPr preferRelativeResize="0"/>
          <p:nvPr/>
        </p:nvPicPr>
        <p:blipFill rotWithShape="1">
          <a:blip r:embed="rId3">
            <a:alphaModFix/>
          </a:blip>
          <a:srcRect l="4225" r="4898"/>
          <a:stretch/>
        </p:blipFill>
        <p:spPr>
          <a:xfrm>
            <a:off x="384300" y="2865900"/>
            <a:ext cx="1571800" cy="1729575"/>
          </a:xfrm>
          <a:prstGeom prst="rect">
            <a:avLst/>
          </a:prstGeom>
          <a:noFill/>
          <a:ln>
            <a:noFill/>
          </a:ln>
        </p:spPr>
      </p:pic>
      <p:pic>
        <p:nvPicPr>
          <p:cNvPr id="211" name="Google Shape;211;p22"/>
          <p:cNvPicPr preferRelativeResize="0"/>
          <p:nvPr/>
        </p:nvPicPr>
        <p:blipFill rotWithShape="1">
          <a:blip r:embed="rId4">
            <a:alphaModFix/>
          </a:blip>
          <a:srcRect l="4643"/>
          <a:stretch/>
        </p:blipFill>
        <p:spPr>
          <a:xfrm>
            <a:off x="1940374" y="2865900"/>
            <a:ext cx="1719424" cy="1803075"/>
          </a:xfrm>
          <a:prstGeom prst="rect">
            <a:avLst/>
          </a:prstGeom>
          <a:noFill/>
          <a:ln>
            <a:noFill/>
          </a:ln>
        </p:spPr>
      </p:pic>
      <p:sp>
        <p:nvSpPr>
          <p:cNvPr id="212" name="Google Shape;212;p22"/>
          <p:cNvSpPr txBox="1"/>
          <p:nvPr/>
        </p:nvSpPr>
        <p:spPr>
          <a:xfrm>
            <a:off x="4257150" y="265050"/>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600" b="1">
              <a:solidFill>
                <a:schemeClr val="dk1"/>
              </a:solidFill>
              <a:latin typeface="Times New Roman"/>
              <a:ea typeface="Times New Roman"/>
              <a:cs typeface="Times New Roman"/>
              <a:sym typeface="Times New Roman"/>
            </a:endParaRPr>
          </a:p>
        </p:txBody>
      </p:sp>
      <p:sp>
        <p:nvSpPr>
          <p:cNvPr id="213" name="Google Shape;213;p22"/>
          <p:cNvSpPr txBox="1"/>
          <p:nvPr/>
        </p:nvSpPr>
        <p:spPr>
          <a:xfrm>
            <a:off x="296800" y="2462350"/>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b</a:t>
            </a:r>
            <a:endParaRPr sz="1600" b="1">
              <a:solidFill>
                <a:schemeClr val="dk1"/>
              </a:solidFill>
            </a:endParaRPr>
          </a:p>
        </p:txBody>
      </p:sp>
      <p:sp>
        <p:nvSpPr>
          <p:cNvPr id="214" name="Google Shape;214;p22"/>
          <p:cNvSpPr txBox="1"/>
          <p:nvPr/>
        </p:nvSpPr>
        <p:spPr>
          <a:xfrm>
            <a:off x="200700" y="4749450"/>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c</a:t>
            </a:r>
            <a:endParaRPr sz="1600" b="1">
              <a:solidFill>
                <a:schemeClr val="dk1"/>
              </a:solidFill>
            </a:endParaRPr>
          </a:p>
        </p:txBody>
      </p:sp>
      <p:pic>
        <p:nvPicPr>
          <p:cNvPr id="215" name="Google Shape;215;p22"/>
          <p:cNvPicPr preferRelativeResize="0"/>
          <p:nvPr/>
        </p:nvPicPr>
        <p:blipFill rotWithShape="1">
          <a:blip r:embed="rId5">
            <a:alphaModFix/>
          </a:blip>
          <a:srcRect r="30084" b="6419"/>
          <a:stretch/>
        </p:blipFill>
        <p:spPr>
          <a:xfrm>
            <a:off x="480400" y="548775"/>
            <a:ext cx="1803075" cy="1875399"/>
          </a:xfrm>
          <a:prstGeom prst="rect">
            <a:avLst/>
          </a:prstGeom>
          <a:noFill/>
          <a:ln>
            <a:noFill/>
          </a:ln>
        </p:spPr>
      </p:pic>
      <p:pic>
        <p:nvPicPr>
          <p:cNvPr id="216" name="Google Shape;216;p22"/>
          <p:cNvPicPr preferRelativeResize="0"/>
          <p:nvPr/>
        </p:nvPicPr>
        <p:blipFill rotWithShape="1">
          <a:blip r:embed="rId6">
            <a:alphaModFix/>
          </a:blip>
          <a:srcRect r="30089"/>
          <a:stretch/>
        </p:blipFill>
        <p:spPr>
          <a:xfrm>
            <a:off x="2456352" y="548775"/>
            <a:ext cx="1803071" cy="2004075"/>
          </a:xfrm>
          <a:prstGeom prst="rect">
            <a:avLst/>
          </a:prstGeom>
          <a:noFill/>
          <a:ln>
            <a:noFill/>
          </a:ln>
        </p:spPr>
      </p:pic>
      <p:pic>
        <p:nvPicPr>
          <p:cNvPr id="217" name="Google Shape;217;p22"/>
          <p:cNvPicPr preferRelativeResize="0"/>
          <p:nvPr/>
        </p:nvPicPr>
        <p:blipFill rotWithShape="1">
          <a:blip r:embed="rId7">
            <a:alphaModFix/>
          </a:blip>
          <a:srcRect b="6419"/>
          <a:stretch/>
        </p:blipFill>
        <p:spPr>
          <a:xfrm>
            <a:off x="4432300" y="548775"/>
            <a:ext cx="2579025" cy="1875399"/>
          </a:xfrm>
          <a:prstGeom prst="rect">
            <a:avLst/>
          </a:prstGeom>
          <a:noFill/>
          <a:ln>
            <a:noFill/>
          </a:ln>
        </p:spPr>
      </p:pic>
      <p:sp>
        <p:nvSpPr>
          <p:cNvPr id="218" name="Google Shape;218;p22"/>
          <p:cNvSpPr txBox="1"/>
          <p:nvPr/>
        </p:nvSpPr>
        <p:spPr>
          <a:xfrm>
            <a:off x="3479775" y="2462350"/>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d</a:t>
            </a:r>
            <a:endParaRPr sz="1600" b="1">
              <a:solidFill>
                <a:schemeClr val="dk1"/>
              </a:solidFill>
            </a:endParaRPr>
          </a:p>
        </p:txBody>
      </p:sp>
      <p:pic>
        <p:nvPicPr>
          <p:cNvPr id="219" name="Google Shape;219;p22"/>
          <p:cNvPicPr preferRelativeResize="0"/>
          <p:nvPr/>
        </p:nvPicPr>
        <p:blipFill>
          <a:blip r:embed="rId8">
            <a:alphaModFix/>
          </a:blip>
          <a:stretch>
            <a:fillRect/>
          </a:stretch>
        </p:blipFill>
        <p:spPr>
          <a:xfrm>
            <a:off x="3661450" y="2768400"/>
            <a:ext cx="3608500" cy="2205200"/>
          </a:xfrm>
          <a:prstGeom prst="rect">
            <a:avLst/>
          </a:prstGeom>
          <a:noFill/>
          <a:ln>
            <a:noFill/>
          </a:ln>
        </p:spPr>
      </p:pic>
      <p:pic>
        <p:nvPicPr>
          <p:cNvPr id="220" name="Google Shape;220;p22"/>
          <p:cNvPicPr preferRelativeResize="0"/>
          <p:nvPr/>
        </p:nvPicPr>
        <p:blipFill>
          <a:blip r:embed="rId9">
            <a:alphaModFix/>
          </a:blip>
          <a:stretch>
            <a:fillRect/>
          </a:stretch>
        </p:blipFill>
        <p:spPr>
          <a:xfrm>
            <a:off x="268525" y="5086225"/>
            <a:ext cx="7080248" cy="35401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3"/>
          <p:cNvSpPr txBox="1"/>
          <p:nvPr/>
        </p:nvSpPr>
        <p:spPr>
          <a:xfrm>
            <a:off x="211075" y="8771325"/>
            <a:ext cx="6973800" cy="12006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de" sz="1100" b="1">
                <a:solidFill>
                  <a:schemeClr val="dk1"/>
                </a:solidFill>
                <a:latin typeface="Times New Roman"/>
                <a:ea typeface="Times New Roman"/>
                <a:cs typeface="Times New Roman"/>
                <a:sym typeface="Times New Roman"/>
              </a:rPr>
              <a:t>Extended Data Fig. 4| Correlation of serum proteins. a,</a:t>
            </a:r>
            <a:r>
              <a:rPr lang="de" sz="1100">
                <a:solidFill>
                  <a:schemeClr val="dk1"/>
                </a:solidFill>
                <a:latin typeface="Times New Roman"/>
                <a:ea typeface="Times New Roman"/>
                <a:cs typeface="Times New Roman"/>
                <a:sym typeface="Times New Roman"/>
              </a:rPr>
              <a:t> Venn diagram depicting the intersections of differential abundant proteins in the different comparisons. </a:t>
            </a:r>
            <a:r>
              <a:rPr lang="de" sz="1100" b="1">
                <a:solidFill>
                  <a:schemeClr val="dk1"/>
                </a:solidFill>
                <a:latin typeface="Times New Roman"/>
                <a:ea typeface="Times New Roman"/>
                <a:cs typeface="Times New Roman"/>
                <a:sym typeface="Times New Roman"/>
              </a:rPr>
              <a:t>b,</a:t>
            </a:r>
            <a:r>
              <a:rPr lang="de" sz="1100">
                <a:solidFill>
                  <a:schemeClr val="dk1"/>
                </a:solidFill>
                <a:latin typeface="Times New Roman"/>
                <a:ea typeface="Times New Roman"/>
                <a:cs typeface="Times New Roman"/>
                <a:sym typeface="Times New Roman"/>
              </a:rPr>
              <a:t> Dot plot of Pearson correlation coefficients (R) between serum protein abundance and histopathology scores (normalized inflammation = normalized modified Riley or normalized modified Naini Cortina score) across all samples and the tissue groups; adjusted p-value cutoff: 0.01;</a:t>
            </a:r>
            <a:r>
              <a:rPr lang="de" sz="1100" b="1">
                <a:solidFill>
                  <a:schemeClr val="dk1"/>
                </a:solidFill>
                <a:latin typeface="Times New Roman"/>
                <a:ea typeface="Times New Roman"/>
                <a:cs typeface="Times New Roman"/>
                <a:sym typeface="Times New Roman"/>
              </a:rPr>
              <a:t> c, </a:t>
            </a:r>
            <a:r>
              <a:rPr lang="de" sz="1100">
                <a:solidFill>
                  <a:schemeClr val="dk1"/>
                </a:solidFill>
                <a:latin typeface="Times New Roman"/>
                <a:ea typeface="Times New Roman"/>
                <a:cs typeface="Times New Roman"/>
                <a:sym typeface="Times New Roman"/>
              </a:rPr>
              <a:t>Heatmap of Pearson correlation coefficients between serum protein abundance and tissue gene expression across all samples (n=335) and splitted by group and tissue; * adjusted p-value &lt;0.05.</a:t>
            </a:r>
            <a:endParaRPr sz="1100">
              <a:solidFill>
                <a:schemeClr val="dk1"/>
              </a:solidFill>
              <a:latin typeface="Times New Roman"/>
              <a:ea typeface="Times New Roman"/>
              <a:cs typeface="Times New Roman"/>
              <a:sym typeface="Times New Roman"/>
            </a:endParaRPr>
          </a:p>
        </p:txBody>
      </p:sp>
      <p:sp>
        <p:nvSpPr>
          <p:cNvPr id="226" name="Google Shape;226;p23"/>
          <p:cNvSpPr txBox="1"/>
          <p:nvPr/>
        </p:nvSpPr>
        <p:spPr>
          <a:xfrm>
            <a:off x="296800" y="265050"/>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a</a:t>
            </a:r>
            <a:endParaRPr sz="1600" b="1">
              <a:solidFill>
                <a:schemeClr val="dk1"/>
              </a:solidFill>
            </a:endParaRPr>
          </a:p>
        </p:txBody>
      </p:sp>
      <p:sp>
        <p:nvSpPr>
          <p:cNvPr id="227" name="Google Shape;227;p23"/>
          <p:cNvSpPr txBox="1"/>
          <p:nvPr/>
        </p:nvSpPr>
        <p:spPr>
          <a:xfrm>
            <a:off x="4695675" y="265050"/>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c</a:t>
            </a:r>
            <a:endParaRPr sz="1600" b="1">
              <a:solidFill>
                <a:schemeClr val="dk1"/>
              </a:solidFill>
            </a:endParaRPr>
          </a:p>
        </p:txBody>
      </p:sp>
      <p:sp>
        <p:nvSpPr>
          <p:cNvPr id="228" name="Google Shape;228;p23"/>
          <p:cNvSpPr txBox="1"/>
          <p:nvPr/>
        </p:nvSpPr>
        <p:spPr>
          <a:xfrm>
            <a:off x="2278000" y="265050"/>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b</a:t>
            </a:r>
            <a:endParaRPr sz="1600" b="1">
              <a:solidFill>
                <a:schemeClr val="dk1"/>
              </a:solidFill>
            </a:endParaRPr>
          </a:p>
        </p:txBody>
      </p:sp>
      <p:grpSp>
        <p:nvGrpSpPr>
          <p:cNvPr id="229" name="Google Shape;229;p23"/>
          <p:cNvGrpSpPr/>
          <p:nvPr/>
        </p:nvGrpSpPr>
        <p:grpSpPr>
          <a:xfrm>
            <a:off x="350675" y="675950"/>
            <a:ext cx="2160675" cy="4653225"/>
            <a:chOff x="350675" y="828350"/>
            <a:chExt cx="2160675" cy="4653225"/>
          </a:xfrm>
        </p:grpSpPr>
        <p:sp>
          <p:nvSpPr>
            <p:cNvPr id="230" name="Google Shape;230;p23"/>
            <p:cNvSpPr/>
            <p:nvPr/>
          </p:nvSpPr>
          <p:spPr>
            <a:xfrm>
              <a:off x="632800" y="4238375"/>
              <a:ext cx="1035000" cy="12432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31" name="Google Shape;231;p23"/>
            <p:cNvPicPr preferRelativeResize="0"/>
            <p:nvPr/>
          </p:nvPicPr>
          <p:blipFill>
            <a:blip r:embed="rId3">
              <a:alphaModFix/>
            </a:blip>
            <a:stretch>
              <a:fillRect/>
            </a:stretch>
          </p:blipFill>
          <p:spPr>
            <a:xfrm>
              <a:off x="350675" y="1839150"/>
              <a:ext cx="2160675" cy="2160675"/>
            </a:xfrm>
            <a:prstGeom prst="rect">
              <a:avLst/>
            </a:prstGeom>
            <a:noFill/>
            <a:ln>
              <a:noFill/>
            </a:ln>
          </p:spPr>
        </p:pic>
        <p:sp>
          <p:nvSpPr>
            <p:cNvPr id="232" name="Google Shape;232;p23"/>
            <p:cNvSpPr txBox="1"/>
            <p:nvPr/>
          </p:nvSpPr>
          <p:spPr>
            <a:xfrm>
              <a:off x="638350" y="4188575"/>
              <a:ext cx="13206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900" b="1">
                  <a:solidFill>
                    <a:schemeClr val="dk2"/>
                  </a:solidFill>
                </a:rPr>
                <a:t>↑CCL20</a:t>
              </a:r>
              <a:endParaRPr sz="900" b="1">
                <a:solidFill>
                  <a:schemeClr val="dk2"/>
                </a:solidFill>
              </a:endParaRPr>
            </a:p>
            <a:p>
              <a:pPr marL="0" lvl="0" indent="0" algn="l" rtl="0">
                <a:spcBef>
                  <a:spcPts val="0"/>
                </a:spcBef>
                <a:spcAft>
                  <a:spcPts val="0"/>
                </a:spcAft>
                <a:buNone/>
              </a:pPr>
              <a:r>
                <a:rPr lang="de" sz="900" b="1">
                  <a:solidFill>
                    <a:schemeClr val="dk2"/>
                  </a:solidFill>
                </a:rPr>
                <a:t>↑CXCL1</a:t>
              </a:r>
              <a:endParaRPr sz="900" b="1">
                <a:solidFill>
                  <a:schemeClr val="dk2"/>
                </a:solidFill>
              </a:endParaRPr>
            </a:p>
            <a:p>
              <a:pPr marL="0" lvl="0" indent="0" algn="l" rtl="0">
                <a:spcBef>
                  <a:spcPts val="0"/>
                </a:spcBef>
                <a:spcAft>
                  <a:spcPts val="0"/>
                </a:spcAft>
                <a:buNone/>
              </a:pPr>
              <a:r>
                <a:rPr lang="de" sz="900" b="1">
                  <a:solidFill>
                    <a:schemeClr val="dk2"/>
                  </a:solidFill>
                </a:rPr>
                <a:t>↑CXCL11</a:t>
              </a:r>
              <a:endParaRPr sz="900" b="1">
                <a:solidFill>
                  <a:schemeClr val="dk2"/>
                </a:solidFill>
              </a:endParaRPr>
            </a:p>
            <a:p>
              <a:pPr marL="0" lvl="0" indent="0" algn="l" rtl="0">
                <a:spcBef>
                  <a:spcPts val="0"/>
                </a:spcBef>
                <a:spcAft>
                  <a:spcPts val="0"/>
                </a:spcAft>
                <a:buNone/>
              </a:pPr>
              <a:r>
                <a:rPr lang="de" sz="900" b="1">
                  <a:solidFill>
                    <a:schemeClr val="dk2"/>
                  </a:solidFill>
                </a:rPr>
                <a:t>↑EN-RAGE</a:t>
              </a:r>
              <a:endParaRPr sz="900" b="1">
                <a:solidFill>
                  <a:schemeClr val="dk2"/>
                </a:solidFill>
              </a:endParaRPr>
            </a:p>
            <a:p>
              <a:pPr marL="0" lvl="0" indent="0" algn="l" rtl="0">
                <a:spcBef>
                  <a:spcPts val="0"/>
                </a:spcBef>
                <a:spcAft>
                  <a:spcPts val="0"/>
                </a:spcAft>
                <a:buNone/>
              </a:pPr>
              <a:r>
                <a:rPr lang="de" sz="900" b="1">
                  <a:solidFill>
                    <a:schemeClr val="dk2"/>
                  </a:solidFill>
                </a:rPr>
                <a:t>↑HGF</a:t>
              </a:r>
              <a:endParaRPr sz="900" b="1">
                <a:solidFill>
                  <a:schemeClr val="dk2"/>
                </a:solidFill>
              </a:endParaRPr>
            </a:p>
            <a:p>
              <a:pPr marL="0" lvl="0" indent="0" algn="l" rtl="0">
                <a:spcBef>
                  <a:spcPts val="0"/>
                </a:spcBef>
                <a:spcAft>
                  <a:spcPts val="0"/>
                </a:spcAft>
                <a:buNone/>
              </a:pPr>
              <a:r>
                <a:rPr lang="de" sz="900" b="1">
                  <a:solidFill>
                    <a:schemeClr val="dk2"/>
                  </a:solidFill>
                </a:rPr>
                <a:t>↑IL-24</a:t>
              </a:r>
              <a:endParaRPr sz="900" b="1">
                <a:solidFill>
                  <a:schemeClr val="dk2"/>
                </a:solidFill>
              </a:endParaRPr>
            </a:p>
            <a:p>
              <a:pPr marL="0" lvl="0" indent="0" algn="l" rtl="0">
                <a:spcBef>
                  <a:spcPts val="0"/>
                </a:spcBef>
                <a:spcAft>
                  <a:spcPts val="0"/>
                </a:spcAft>
                <a:buNone/>
              </a:pPr>
              <a:r>
                <a:rPr lang="de" sz="900" b="1">
                  <a:solidFill>
                    <a:schemeClr val="dk2"/>
                  </a:solidFill>
                </a:rPr>
                <a:t>↑LAP TGF-beta-1</a:t>
              </a:r>
              <a:endParaRPr sz="900" b="1">
                <a:solidFill>
                  <a:schemeClr val="dk2"/>
                </a:solidFill>
              </a:endParaRPr>
            </a:p>
            <a:p>
              <a:pPr marL="0" lvl="0" indent="0" algn="l" rtl="0">
                <a:spcBef>
                  <a:spcPts val="0"/>
                </a:spcBef>
                <a:spcAft>
                  <a:spcPts val="0"/>
                </a:spcAft>
                <a:buClr>
                  <a:schemeClr val="dk1"/>
                </a:buClr>
                <a:buSzPts val="1100"/>
                <a:buFont typeface="Arial"/>
                <a:buNone/>
              </a:pPr>
              <a:r>
                <a:rPr lang="de" sz="900">
                  <a:solidFill>
                    <a:schemeClr val="dk2"/>
                  </a:solidFill>
                </a:rPr>
                <a:t>↓CCL25</a:t>
              </a:r>
              <a:endParaRPr sz="900">
                <a:solidFill>
                  <a:schemeClr val="dk2"/>
                </a:solidFill>
              </a:endParaRPr>
            </a:p>
          </p:txBody>
        </p:sp>
        <p:grpSp>
          <p:nvGrpSpPr>
            <p:cNvPr id="233" name="Google Shape;233;p23"/>
            <p:cNvGrpSpPr/>
            <p:nvPr/>
          </p:nvGrpSpPr>
          <p:grpSpPr>
            <a:xfrm>
              <a:off x="913513" y="828350"/>
              <a:ext cx="1035000" cy="604725"/>
              <a:chOff x="642575" y="509250"/>
              <a:chExt cx="1035000" cy="604725"/>
            </a:xfrm>
          </p:grpSpPr>
          <p:sp>
            <p:nvSpPr>
              <p:cNvPr id="234" name="Google Shape;234;p23"/>
              <p:cNvSpPr txBox="1"/>
              <p:nvPr/>
            </p:nvSpPr>
            <p:spPr>
              <a:xfrm>
                <a:off x="718900" y="513675"/>
                <a:ext cx="948900" cy="60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900" b="1">
                    <a:solidFill>
                      <a:schemeClr val="dk2"/>
                    </a:solidFill>
                  </a:rPr>
                  <a:t>↑IFN-gamma</a:t>
                </a:r>
                <a:endParaRPr sz="900" b="1">
                  <a:solidFill>
                    <a:schemeClr val="dk2"/>
                  </a:solidFill>
                </a:endParaRPr>
              </a:p>
              <a:p>
                <a:pPr marL="0" lvl="0" indent="0" algn="l" rtl="0">
                  <a:spcBef>
                    <a:spcPts val="0"/>
                  </a:spcBef>
                  <a:spcAft>
                    <a:spcPts val="0"/>
                  </a:spcAft>
                  <a:buNone/>
                </a:pPr>
                <a:r>
                  <a:rPr lang="de" sz="900">
                    <a:solidFill>
                      <a:schemeClr val="dk2"/>
                    </a:solidFill>
                  </a:rPr>
                  <a:t>↓FGF-19</a:t>
                </a:r>
                <a:endParaRPr sz="900">
                  <a:solidFill>
                    <a:schemeClr val="dk2"/>
                  </a:solidFill>
                </a:endParaRPr>
              </a:p>
              <a:p>
                <a:pPr marL="0" lvl="0" indent="0" algn="l" rtl="0">
                  <a:spcBef>
                    <a:spcPts val="0"/>
                  </a:spcBef>
                  <a:spcAft>
                    <a:spcPts val="0"/>
                  </a:spcAft>
                  <a:buNone/>
                </a:pPr>
                <a:r>
                  <a:rPr lang="de" sz="900">
                    <a:solidFill>
                      <a:schemeClr val="dk2"/>
                    </a:solidFill>
                  </a:rPr>
                  <a:t>↓CCL4</a:t>
                </a:r>
                <a:endParaRPr sz="900">
                  <a:solidFill>
                    <a:schemeClr val="dk2"/>
                  </a:solidFill>
                </a:endParaRPr>
              </a:p>
            </p:txBody>
          </p:sp>
          <p:sp>
            <p:nvSpPr>
              <p:cNvPr id="235" name="Google Shape;235;p23"/>
              <p:cNvSpPr/>
              <p:nvPr/>
            </p:nvSpPr>
            <p:spPr>
              <a:xfrm>
                <a:off x="642575" y="509250"/>
                <a:ext cx="1035000" cy="6003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cxnSp>
          <p:nvCxnSpPr>
            <p:cNvPr id="236" name="Google Shape;236;p23"/>
            <p:cNvCxnSpPr>
              <a:stCxn id="235" idx="2"/>
            </p:cNvCxnSpPr>
            <p:nvPr/>
          </p:nvCxnSpPr>
          <p:spPr>
            <a:xfrm>
              <a:off x="1431013" y="1428650"/>
              <a:ext cx="2400" cy="922800"/>
            </a:xfrm>
            <a:prstGeom prst="straightConnector1">
              <a:avLst/>
            </a:prstGeom>
            <a:noFill/>
            <a:ln w="9525" cap="flat" cmpd="sng">
              <a:solidFill>
                <a:schemeClr val="dk2"/>
              </a:solidFill>
              <a:prstDash val="solid"/>
              <a:round/>
              <a:headEnd type="none" w="med" len="med"/>
              <a:tailEnd type="none" w="med" len="med"/>
            </a:ln>
          </p:spPr>
        </p:cxnSp>
        <p:cxnSp>
          <p:nvCxnSpPr>
            <p:cNvPr id="237" name="Google Shape;237;p23"/>
            <p:cNvCxnSpPr/>
            <p:nvPr/>
          </p:nvCxnSpPr>
          <p:spPr>
            <a:xfrm flipH="1">
              <a:off x="1119700" y="3054525"/>
              <a:ext cx="4500" cy="1183800"/>
            </a:xfrm>
            <a:prstGeom prst="straightConnector1">
              <a:avLst/>
            </a:prstGeom>
            <a:noFill/>
            <a:ln w="9525" cap="flat" cmpd="sng">
              <a:solidFill>
                <a:schemeClr val="dk2"/>
              </a:solidFill>
              <a:prstDash val="solid"/>
              <a:round/>
              <a:headEnd type="none" w="med" len="med"/>
              <a:tailEnd type="none" w="med" len="med"/>
            </a:ln>
          </p:spPr>
        </p:cxnSp>
      </p:grpSp>
      <p:pic>
        <p:nvPicPr>
          <p:cNvPr id="238" name="Google Shape;238;p23"/>
          <p:cNvPicPr preferRelativeResize="0"/>
          <p:nvPr/>
        </p:nvPicPr>
        <p:blipFill>
          <a:blip r:embed="rId4">
            <a:alphaModFix/>
          </a:blip>
          <a:stretch>
            <a:fillRect/>
          </a:stretch>
        </p:blipFill>
        <p:spPr>
          <a:xfrm>
            <a:off x="2511350" y="543750"/>
            <a:ext cx="2217201" cy="8123126"/>
          </a:xfrm>
          <a:prstGeom prst="rect">
            <a:avLst/>
          </a:prstGeom>
          <a:noFill/>
          <a:ln>
            <a:noFill/>
          </a:ln>
        </p:spPr>
      </p:pic>
      <p:pic>
        <p:nvPicPr>
          <p:cNvPr id="239" name="Google Shape;239;p23"/>
          <p:cNvPicPr preferRelativeResize="0"/>
          <p:nvPr/>
        </p:nvPicPr>
        <p:blipFill>
          <a:blip r:embed="rId5">
            <a:alphaModFix/>
          </a:blip>
          <a:stretch>
            <a:fillRect/>
          </a:stretch>
        </p:blipFill>
        <p:spPr>
          <a:xfrm>
            <a:off x="4946600" y="525125"/>
            <a:ext cx="1874200" cy="825447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pic>
        <p:nvPicPr>
          <p:cNvPr id="244" name="Google Shape;244;p24" title="sankey_diagram.png"/>
          <p:cNvPicPr preferRelativeResize="0"/>
          <p:nvPr/>
        </p:nvPicPr>
        <p:blipFill rotWithShape="1">
          <a:blip r:embed="rId3">
            <a:alphaModFix/>
          </a:blip>
          <a:srcRect l="5388" t="19152" r="4505" b="16621"/>
          <a:stretch/>
        </p:blipFill>
        <p:spPr>
          <a:xfrm>
            <a:off x="471725" y="408611"/>
            <a:ext cx="6772275" cy="1736963"/>
          </a:xfrm>
          <a:prstGeom prst="rect">
            <a:avLst/>
          </a:prstGeom>
          <a:noFill/>
          <a:ln>
            <a:noFill/>
          </a:ln>
        </p:spPr>
      </p:pic>
      <p:sp>
        <p:nvSpPr>
          <p:cNvPr id="245" name="Google Shape;245;p24"/>
          <p:cNvSpPr txBox="1"/>
          <p:nvPr/>
        </p:nvSpPr>
        <p:spPr>
          <a:xfrm>
            <a:off x="296800" y="2045550"/>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b</a:t>
            </a:r>
            <a:endParaRPr sz="1600" b="1">
              <a:solidFill>
                <a:schemeClr val="dk1"/>
              </a:solidFill>
            </a:endParaRPr>
          </a:p>
        </p:txBody>
      </p:sp>
      <p:sp>
        <p:nvSpPr>
          <p:cNvPr id="246" name="Google Shape;246;p24"/>
          <p:cNvSpPr txBox="1"/>
          <p:nvPr/>
        </p:nvSpPr>
        <p:spPr>
          <a:xfrm>
            <a:off x="2960100" y="2045550"/>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c</a:t>
            </a:r>
            <a:endParaRPr sz="1600" b="1">
              <a:solidFill>
                <a:schemeClr val="dk1"/>
              </a:solidFill>
            </a:endParaRPr>
          </a:p>
        </p:txBody>
      </p:sp>
      <p:pic>
        <p:nvPicPr>
          <p:cNvPr id="247" name="Google Shape;247;p24"/>
          <p:cNvPicPr preferRelativeResize="0"/>
          <p:nvPr/>
        </p:nvPicPr>
        <p:blipFill rotWithShape="1">
          <a:blip r:embed="rId4">
            <a:alphaModFix/>
          </a:blip>
          <a:srcRect l="62181" t="34304" b="34692"/>
          <a:stretch/>
        </p:blipFill>
        <p:spPr>
          <a:xfrm>
            <a:off x="509024" y="7527675"/>
            <a:ext cx="1384166" cy="488138"/>
          </a:xfrm>
          <a:prstGeom prst="rect">
            <a:avLst/>
          </a:prstGeom>
          <a:noFill/>
          <a:ln>
            <a:noFill/>
          </a:ln>
        </p:spPr>
      </p:pic>
      <p:sp>
        <p:nvSpPr>
          <p:cNvPr id="248" name="Google Shape;248;p24"/>
          <p:cNvSpPr txBox="1"/>
          <p:nvPr/>
        </p:nvSpPr>
        <p:spPr>
          <a:xfrm>
            <a:off x="296800" y="4248750"/>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d</a:t>
            </a:r>
            <a:endParaRPr sz="1600" b="1">
              <a:solidFill>
                <a:schemeClr val="dk1"/>
              </a:solidFill>
            </a:endParaRPr>
          </a:p>
        </p:txBody>
      </p:sp>
      <p:sp>
        <p:nvSpPr>
          <p:cNvPr id="249" name="Google Shape;249;p24"/>
          <p:cNvSpPr txBox="1"/>
          <p:nvPr/>
        </p:nvSpPr>
        <p:spPr>
          <a:xfrm>
            <a:off x="1849988" y="4248738"/>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e</a:t>
            </a:r>
            <a:endParaRPr sz="1600" b="1">
              <a:solidFill>
                <a:schemeClr val="dk1"/>
              </a:solidFill>
            </a:endParaRPr>
          </a:p>
        </p:txBody>
      </p:sp>
      <p:sp>
        <p:nvSpPr>
          <p:cNvPr id="250" name="Google Shape;250;p24"/>
          <p:cNvSpPr txBox="1"/>
          <p:nvPr/>
        </p:nvSpPr>
        <p:spPr>
          <a:xfrm>
            <a:off x="5733475" y="4248750"/>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f</a:t>
            </a:r>
            <a:endParaRPr sz="1600" b="1">
              <a:solidFill>
                <a:schemeClr val="dk1"/>
              </a:solidFill>
            </a:endParaRPr>
          </a:p>
        </p:txBody>
      </p:sp>
      <p:sp>
        <p:nvSpPr>
          <p:cNvPr id="251" name="Google Shape;251;p24"/>
          <p:cNvSpPr txBox="1"/>
          <p:nvPr/>
        </p:nvSpPr>
        <p:spPr>
          <a:xfrm>
            <a:off x="285750" y="9812975"/>
            <a:ext cx="40059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100" b="1">
                <a:solidFill>
                  <a:schemeClr val="dk1"/>
                </a:solidFill>
                <a:latin typeface="Times New Roman"/>
                <a:ea typeface="Times New Roman"/>
                <a:cs typeface="Times New Roman"/>
                <a:sym typeface="Times New Roman"/>
              </a:rPr>
              <a:t>Extended Data Fig. 5| See next page for caption</a:t>
            </a:r>
            <a:endParaRPr sz="1300"/>
          </a:p>
        </p:txBody>
      </p:sp>
      <p:sp>
        <p:nvSpPr>
          <p:cNvPr id="252" name="Google Shape;252;p24"/>
          <p:cNvSpPr txBox="1"/>
          <p:nvPr/>
        </p:nvSpPr>
        <p:spPr>
          <a:xfrm>
            <a:off x="296800" y="8097788"/>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g</a:t>
            </a:r>
            <a:endParaRPr sz="1600" b="1">
              <a:solidFill>
                <a:schemeClr val="dk1"/>
              </a:solidFill>
            </a:endParaRPr>
          </a:p>
        </p:txBody>
      </p:sp>
      <p:pic>
        <p:nvPicPr>
          <p:cNvPr id="253" name="Google Shape;253;p24" title="bMIS_UC_corr_plot.png"/>
          <p:cNvPicPr preferRelativeResize="0"/>
          <p:nvPr/>
        </p:nvPicPr>
        <p:blipFill rotWithShape="1">
          <a:blip r:embed="rId5">
            <a:alphaModFix/>
          </a:blip>
          <a:srcRect t="109" b="99"/>
          <a:stretch/>
        </p:blipFill>
        <p:spPr>
          <a:xfrm>
            <a:off x="2098763" y="6418210"/>
            <a:ext cx="3581706" cy="1787080"/>
          </a:xfrm>
          <a:prstGeom prst="rect">
            <a:avLst/>
          </a:prstGeom>
          <a:noFill/>
          <a:ln>
            <a:noFill/>
          </a:ln>
        </p:spPr>
      </p:pic>
      <p:sp>
        <p:nvSpPr>
          <p:cNvPr id="254" name="Google Shape;254;p24"/>
          <p:cNvSpPr txBox="1"/>
          <p:nvPr/>
        </p:nvSpPr>
        <p:spPr>
          <a:xfrm>
            <a:off x="296800" y="265050"/>
            <a:ext cx="336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600" b="1">
                <a:solidFill>
                  <a:schemeClr val="dk1"/>
                </a:solidFill>
              </a:rPr>
              <a:t>a</a:t>
            </a:r>
            <a:endParaRPr sz="1600" b="1">
              <a:solidFill>
                <a:schemeClr val="dk1"/>
              </a:solidFill>
            </a:endParaRPr>
          </a:p>
        </p:txBody>
      </p:sp>
      <p:pic>
        <p:nvPicPr>
          <p:cNvPr id="255" name="Google Shape;255;p24" title="TRR241-B-Bx-2019-129947_ileum_-_2023-11-06_10.26_divided.png"/>
          <p:cNvPicPr preferRelativeResize="0"/>
          <p:nvPr/>
        </p:nvPicPr>
        <p:blipFill rotWithShape="1">
          <a:blip r:embed="rId6">
            <a:alphaModFix/>
          </a:blip>
          <a:srcRect t="25523" r="80957" b="25410"/>
          <a:stretch/>
        </p:blipFill>
        <p:spPr>
          <a:xfrm>
            <a:off x="428969" y="8462300"/>
            <a:ext cx="1208950" cy="1314075"/>
          </a:xfrm>
          <a:prstGeom prst="rect">
            <a:avLst/>
          </a:prstGeom>
          <a:noFill/>
          <a:ln>
            <a:noFill/>
          </a:ln>
        </p:spPr>
      </p:pic>
      <p:sp>
        <p:nvSpPr>
          <p:cNvPr id="256" name="Google Shape;256;p24"/>
          <p:cNvSpPr txBox="1"/>
          <p:nvPr/>
        </p:nvSpPr>
        <p:spPr>
          <a:xfrm>
            <a:off x="464350" y="9394825"/>
            <a:ext cx="5382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700" b="1">
                <a:solidFill>
                  <a:schemeClr val="dk1"/>
                </a:solidFill>
              </a:rPr>
              <a:t>1mm</a:t>
            </a:r>
            <a:endParaRPr sz="700" b="1">
              <a:solidFill>
                <a:schemeClr val="dk1"/>
              </a:solidFill>
            </a:endParaRPr>
          </a:p>
        </p:txBody>
      </p:sp>
      <p:pic>
        <p:nvPicPr>
          <p:cNvPr id="257" name="Google Shape;257;p24" title="TRR241-B-Bx-2019-129947_ileum_-_2023-11-06_10.26_divided.png"/>
          <p:cNvPicPr preferRelativeResize="0"/>
          <p:nvPr/>
        </p:nvPicPr>
        <p:blipFill rotWithShape="1">
          <a:blip r:embed="rId6">
            <a:alphaModFix/>
          </a:blip>
          <a:srcRect l="19933" t="25523" r="60349" b="25410"/>
          <a:stretch/>
        </p:blipFill>
        <p:spPr>
          <a:xfrm>
            <a:off x="1458325" y="8465275"/>
            <a:ext cx="1251727" cy="1314075"/>
          </a:xfrm>
          <a:prstGeom prst="rect">
            <a:avLst/>
          </a:prstGeom>
          <a:noFill/>
          <a:ln>
            <a:noFill/>
          </a:ln>
        </p:spPr>
      </p:pic>
      <p:pic>
        <p:nvPicPr>
          <p:cNvPr id="258" name="Google Shape;258;p24"/>
          <p:cNvPicPr preferRelativeResize="0"/>
          <p:nvPr/>
        </p:nvPicPr>
        <p:blipFill>
          <a:blip r:embed="rId7">
            <a:alphaModFix/>
          </a:blip>
          <a:stretch>
            <a:fillRect/>
          </a:stretch>
        </p:blipFill>
        <p:spPr>
          <a:xfrm>
            <a:off x="3207625" y="2291875"/>
            <a:ext cx="1993477" cy="1993523"/>
          </a:xfrm>
          <a:prstGeom prst="rect">
            <a:avLst/>
          </a:prstGeom>
          <a:noFill/>
          <a:ln>
            <a:noFill/>
          </a:ln>
        </p:spPr>
      </p:pic>
      <p:pic>
        <p:nvPicPr>
          <p:cNvPr id="259" name="Google Shape;259;p24"/>
          <p:cNvPicPr preferRelativeResize="0"/>
          <p:nvPr/>
        </p:nvPicPr>
        <p:blipFill>
          <a:blip r:embed="rId8">
            <a:alphaModFix/>
          </a:blip>
          <a:stretch>
            <a:fillRect/>
          </a:stretch>
        </p:blipFill>
        <p:spPr>
          <a:xfrm>
            <a:off x="5279513" y="2286504"/>
            <a:ext cx="1964498" cy="1964518"/>
          </a:xfrm>
          <a:prstGeom prst="rect">
            <a:avLst/>
          </a:prstGeom>
          <a:noFill/>
          <a:ln>
            <a:noFill/>
          </a:ln>
        </p:spPr>
      </p:pic>
      <p:pic>
        <p:nvPicPr>
          <p:cNvPr id="260" name="Google Shape;260;p24"/>
          <p:cNvPicPr preferRelativeResize="0"/>
          <p:nvPr/>
        </p:nvPicPr>
        <p:blipFill>
          <a:blip r:embed="rId9">
            <a:alphaModFix/>
          </a:blip>
          <a:stretch>
            <a:fillRect/>
          </a:stretch>
        </p:blipFill>
        <p:spPr>
          <a:xfrm>
            <a:off x="471725" y="2675050"/>
            <a:ext cx="2565074" cy="918075"/>
          </a:xfrm>
          <a:prstGeom prst="rect">
            <a:avLst/>
          </a:prstGeom>
          <a:noFill/>
          <a:ln>
            <a:noFill/>
          </a:ln>
        </p:spPr>
      </p:pic>
      <p:pic>
        <p:nvPicPr>
          <p:cNvPr id="261" name="Google Shape;261;p24" title="donut_chart_H&amp;E_extended_with_legend.png"/>
          <p:cNvPicPr preferRelativeResize="0"/>
          <p:nvPr/>
        </p:nvPicPr>
        <p:blipFill rotWithShape="1">
          <a:blip r:embed="rId10">
            <a:alphaModFix/>
          </a:blip>
          <a:srcRect l="2772" t="14773" r="74520" b="23925"/>
          <a:stretch/>
        </p:blipFill>
        <p:spPr>
          <a:xfrm>
            <a:off x="540975" y="4498389"/>
            <a:ext cx="1208950" cy="1403937"/>
          </a:xfrm>
          <a:prstGeom prst="rect">
            <a:avLst/>
          </a:prstGeom>
          <a:noFill/>
          <a:ln>
            <a:noFill/>
          </a:ln>
        </p:spPr>
      </p:pic>
      <p:pic>
        <p:nvPicPr>
          <p:cNvPr id="262" name="Google Shape;262;p24" title="donut_chart_H&amp;E_extended_with_legend.png"/>
          <p:cNvPicPr preferRelativeResize="0"/>
          <p:nvPr/>
        </p:nvPicPr>
        <p:blipFill rotWithShape="1">
          <a:blip r:embed="rId10">
            <a:alphaModFix/>
          </a:blip>
          <a:srcRect l="36358" t="14607" r="40956" b="24095"/>
          <a:stretch/>
        </p:blipFill>
        <p:spPr>
          <a:xfrm>
            <a:off x="519587" y="5946759"/>
            <a:ext cx="1251727" cy="1455090"/>
          </a:xfrm>
          <a:prstGeom prst="rect">
            <a:avLst/>
          </a:prstGeom>
          <a:noFill/>
          <a:ln>
            <a:noFill/>
          </a:ln>
        </p:spPr>
      </p:pic>
      <p:pic>
        <p:nvPicPr>
          <p:cNvPr id="263" name="Google Shape;263;p24"/>
          <p:cNvPicPr preferRelativeResize="0"/>
          <p:nvPr/>
        </p:nvPicPr>
        <p:blipFill>
          <a:blip r:embed="rId11">
            <a:alphaModFix/>
          </a:blip>
          <a:stretch>
            <a:fillRect/>
          </a:stretch>
        </p:blipFill>
        <p:spPr>
          <a:xfrm>
            <a:off x="5886051" y="4642724"/>
            <a:ext cx="1332900" cy="2697421"/>
          </a:xfrm>
          <a:prstGeom prst="rect">
            <a:avLst/>
          </a:prstGeom>
          <a:noFill/>
          <a:ln>
            <a:noFill/>
          </a:ln>
        </p:spPr>
      </p:pic>
      <p:pic>
        <p:nvPicPr>
          <p:cNvPr id="264" name="Google Shape;264;p24" title="bMIS_CD_corr_plot.png"/>
          <p:cNvPicPr preferRelativeResize="0"/>
          <p:nvPr/>
        </p:nvPicPr>
        <p:blipFill rotWithShape="1">
          <a:blip r:embed="rId12">
            <a:alphaModFix/>
          </a:blip>
          <a:srcRect/>
          <a:stretch/>
        </p:blipFill>
        <p:spPr>
          <a:xfrm>
            <a:off x="2125275" y="4505425"/>
            <a:ext cx="3581701" cy="1790851"/>
          </a:xfrm>
          <a:prstGeom prst="rect">
            <a:avLst/>
          </a:prstGeom>
          <a:noFill/>
          <a:ln>
            <a:noFill/>
          </a:ln>
        </p:spPr>
      </p:pic>
      <p:sp>
        <p:nvSpPr>
          <p:cNvPr id="265" name="Google Shape;265;p24"/>
          <p:cNvSpPr txBox="1"/>
          <p:nvPr/>
        </p:nvSpPr>
        <p:spPr>
          <a:xfrm>
            <a:off x="5838775" y="8189750"/>
            <a:ext cx="1485300" cy="33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 sz="1000" b="1">
                <a:solidFill>
                  <a:schemeClr val="dk1"/>
                </a:solidFill>
                <a:latin typeface="Times New Roman"/>
                <a:ea typeface="Times New Roman"/>
                <a:cs typeface="Times New Roman"/>
                <a:sym typeface="Times New Roman"/>
              </a:rPr>
              <a:t>Pathologist annotation</a:t>
            </a:r>
            <a:endParaRPr sz="1000"/>
          </a:p>
        </p:txBody>
      </p:sp>
      <p:sp>
        <p:nvSpPr>
          <p:cNvPr id="266" name="Google Shape;266;p24"/>
          <p:cNvSpPr txBox="1"/>
          <p:nvPr/>
        </p:nvSpPr>
        <p:spPr>
          <a:xfrm>
            <a:off x="519575" y="8213700"/>
            <a:ext cx="2092200" cy="33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 sz="1000" b="1">
                <a:solidFill>
                  <a:schemeClr val="dk1"/>
                </a:solidFill>
                <a:latin typeface="Times New Roman"/>
                <a:ea typeface="Times New Roman"/>
                <a:cs typeface="Times New Roman"/>
                <a:sym typeface="Times New Roman"/>
              </a:rPr>
              <a:t>Original WSI </a:t>
            </a:r>
            <a:endParaRPr sz="1000"/>
          </a:p>
        </p:txBody>
      </p:sp>
      <p:sp>
        <p:nvSpPr>
          <p:cNvPr id="267" name="Google Shape;267;p24"/>
          <p:cNvSpPr txBox="1"/>
          <p:nvPr/>
        </p:nvSpPr>
        <p:spPr>
          <a:xfrm>
            <a:off x="2687975" y="8206050"/>
            <a:ext cx="3124500" cy="33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 sz="1000" b="1">
                <a:solidFill>
                  <a:schemeClr val="dk1"/>
                </a:solidFill>
                <a:latin typeface="Times New Roman"/>
                <a:ea typeface="Times New Roman"/>
                <a:cs typeface="Times New Roman"/>
                <a:sym typeface="Times New Roman"/>
              </a:rPr>
              <a:t>Attention heatmap of the AI model </a:t>
            </a:r>
            <a:endParaRPr sz="1000"/>
          </a:p>
        </p:txBody>
      </p:sp>
      <p:pic>
        <p:nvPicPr>
          <p:cNvPr id="268" name="Google Shape;268;p24"/>
          <p:cNvPicPr preferRelativeResize="0"/>
          <p:nvPr/>
        </p:nvPicPr>
        <p:blipFill>
          <a:blip r:embed="rId13">
            <a:alphaModFix/>
          </a:blip>
          <a:stretch>
            <a:fillRect/>
          </a:stretch>
        </p:blipFill>
        <p:spPr>
          <a:xfrm>
            <a:off x="6033062" y="8539650"/>
            <a:ext cx="1096735" cy="1165324"/>
          </a:xfrm>
          <a:prstGeom prst="rect">
            <a:avLst/>
          </a:prstGeom>
          <a:noFill/>
          <a:ln w="19050" cap="flat" cmpd="sng">
            <a:solidFill>
              <a:schemeClr val="dk2"/>
            </a:solidFill>
            <a:prstDash val="dash"/>
            <a:round/>
            <a:headEnd type="none" w="sm" len="sm"/>
            <a:tailEnd type="none" w="sm" len="sm"/>
          </a:ln>
        </p:spPr>
      </p:pic>
      <p:sp>
        <p:nvSpPr>
          <p:cNvPr id="269" name="Google Shape;269;p24"/>
          <p:cNvSpPr/>
          <p:nvPr/>
        </p:nvSpPr>
        <p:spPr>
          <a:xfrm>
            <a:off x="1604200" y="8750250"/>
            <a:ext cx="866700" cy="8406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70" name="Google Shape;270;p24"/>
          <p:cNvPicPr preferRelativeResize="0"/>
          <p:nvPr/>
        </p:nvPicPr>
        <p:blipFill rotWithShape="1">
          <a:blip r:embed="rId14">
            <a:alphaModFix/>
          </a:blip>
          <a:srcRect l="90273"/>
          <a:stretch/>
        </p:blipFill>
        <p:spPr>
          <a:xfrm>
            <a:off x="4886150" y="8442675"/>
            <a:ext cx="296576" cy="1324575"/>
          </a:xfrm>
          <a:prstGeom prst="rect">
            <a:avLst/>
          </a:prstGeom>
          <a:noFill/>
          <a:ln>
            <a:noFill/>
          </a:ln>
        </p:spPr>
      </p:pic>
      <p:grpSp>
        <p:nvGrpSpPr>
          <p:cNvPr id="271" name="Google Shape;271;p24"/>
          <p:cNvGrpSpPr/>
          <p:nvPr/>
        </p:nvGrpSpPr>
        <p:grpSpPr>
          <a:xfrm>
            <a:off x="2729300" y="8539625"/>
            <a:ext cx="2194153" cy="1130675"/>
            <a:chOff x="2926344" y="8493398"/>
            <a:chExt cx="2105713" cy="1105687"/>
          </a:xfrm>
        </p:grpSpPr>
        <p:pic>
          <p:nvPicPr>
            <p:cNvPr id="272" name="Google Shape;272;p24" title="TRR241-B-Bx-2019-129947_ileum_-_2023-11-06_10.26_divided.png"/>
            <p:cNvPicPr preferRelativeResize="0"/>
            <p:nvPr/>
          </p:nvPicPr>
          <p:blipFill rotWithShape="1">
            <a:blip r:embed="rId6">
              <a:alphaModFix/>
            </a:blip>
            <a:srcRect l="41116" t="28452" r="28308" b="33554"/>
            <a:stretch/>
          </p:blipFill>
          <p:spPr>
            <a:xfrm>
              <a:off x="2926344" y="8493398"/>
              <a:ext cx="2105713" cy="1105687"/>
            </a:xfrm>
            <a:prstGeom prst="rect">
              <a:avLst/>
            </a:prstGeom>
            <a:noFill/>
            <a:ln>
              <a:noFill/>
            </a:ln>
          </p:spPr>
        </p:pic>
        <p:sp>
          <p:nvSpPr>
            <p:cNvPr id="273" name="Google Shape;273;p24"/>
            <p:cNvSpPr/>
            <p:nvPr/>
          </p:nvSpPr>
          <p:spPr>
            <a:xfrm>
              <a:off x="4677445" y="9201263"/>
              <a:ext cx="166200" cy="165600"/>
            </a:xfrm>
            <a:prstGeom prst="rect">
              <a:avLst/>
            </a:prstGeom>
            <a:noFill/>
            <a:ln w="9525" cap="flat" cmpd="sng">
              <a:solidFill>
                <a:srgbClr val="FF0000"/>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274" name="Google Shape;274;p24"/>
          <p:cNvGrpSpPr/>
          <p:nvPr/>
        </p:nvGrpSpPr>
        <p:grpSpPr>
          <a:xfrm>
            <a:off x="5256292" y="8502966"/>
            <a:ext cx="556193" cy="1209585"/>
            <a:chOff x="5406400" y="8497525"/>
            <a:chExt cx="603050" cy="1267112"/>
          </a:xfrm>
        </p:grpSpPr>
        <p:pic>
          <p:nvPicPr>
            <p:cNvPr id="275" name="Google Shape;275;p24"/>
            <p:cNvPicPr preferRelativeResize="0"/>
            <p:nvPr/>
          </p:nvPicPr>
          <p:blipFill>
            <a:blip r:embed="rId15">
              <a:alphaModFix/>
            </a:blip>
            <a:stretch>
              <a:fillRect/>
            </a:stretch>
          </p:blipFill>
          <p:spPr>
            <a:xfrm>
              <a:off x="5416988" y="9182712"/>
              <a:ext cx="581876" cy="581925"/>
            </a:xfrm>
            <a:prstGeom prst="rect">
              <a:avLst/>
            </a:prstGeom>
            <a:noFill/>
            <a:ln w="9525" cap="flat" cmpd="sng">
              <a:solidFill>
                <a:schemeClr val="dk2"/>
              </a:solidFill>
              <a:prstDash val="solid"/>
              <a:round/>
              <a:headEnd type="none" w="sm" len="sm"/>
              <a:tailEnd type="none" w="sm" len="sm"/>
            </a:ln>
          </p:spPr>
        </p:pic>
        <p:grpSp>
          <p:nvGrpSpPr>
            <p:cNvPr id="276" name="Google Shape;276;p24"/>
            <p:cNvGrpSpPr/>
            <p:nvPr/>
          </p:nvGrpSpPr>
          <p:grpSpPr>
            <a:xfrm>
              <a:off x="5406400" y="8497525"/>
              <a:ext cx="603050" cy="581925"/>
              <a:chOff x="5482600" y="8802325"/>
              <a:chExt cx="603050" cy="581925"/>
            </a:xfrm>
          </p:grpSpPr>
          <p:pic>
            <p:nvPicPr>
              <p:cNvPr id="277" name="Google Shape;277;p24"/>
              <p:cNvPicPr preferRelativeResize="0"/>
              <p:nvPr/>
            </p:nvPicPr>
            <p:blipFill rotWithShape="1">
              <a:blip r:embed="rId16">
                <a:alphaModFix/>
              </a:blip>
              <a:srcRect l="1931" t="8871" b="2057"/>
              <a:stretch/>
            </p:blipFill>
            <p:spPr>
              <a:xfrm>
                <a:off x="5482600" y="8802325"/>
                <a:ext cx="603050" cy="581925"/>
              </a:xfrm>
              <a:prstGeom prst="rect">
                <a:avLst/>
              </a:prstGeom>
              <a:noFill/>
              <a:ln w="19050" cap="flat" cmpd="sng">
                <a:solidFill>
                  <a:srgbClr val="FF0000"/>
                </a:solidFill>
                <a:prstDash val="solid"/>
                <a:round/>
                <a:headEnd type="none" w="sm" len="sm"/>
                <a:tailEnd type="none" w="sm" len="sm"/>
              </a:ln>
            </p:spPr>
          </p:pic>
          <p:sp>
            <p:nvSpPr>
              <p:cNvPr id="278" name="Google Shape;278;p24"/>
              <p:cNvSpPr/>
              <p:nvPr/>
            </p:nvSpPr>
            <p:spPr>
              <a:xfrm rot="5400000">
                <a:off x="5838825" y="9028875"/>
                <a:ext cx="120000" cy="1251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cxnSp>
          <p:nvCxnSpPr>
            <p:cNvPr id="279" name="Google Shape;279;p24"/>
            <p:cNvCxnSpPr/>
            <p:nvPr/>
          </p:nvCxnSpPr>
          <p:spPr>
            <a:xfrm flipH="1">
              <a:off x="5412925" y="8854925"/>
              <a:ext cx="352500" cy="323700"/>
            </a:xfrm>
            <a:prstGeom prst="straightConnector1">
              <a:avLst/>
            </a:prstGeom>
            <a:noFill/>
            <a:ln w="9525" cap="flat" cmpd="sng">
              <a:solidFill>
                <a:schemeClr val="dk2"/>
              </a:solidFill>
              <a:prstDash val="dash"/>
              <a:round/>
              <a:headEnd type="none" w="med" len="med"/>
              <a:tailEnd type="none" w="med" len="med"/>
            </a:ln>
          </p:spPr>
        </p:cxnSp>
        <p:cxnSp>
          <p:nvCxnSpPr>
            <p:cNvPr id="280" name="Google Shape;280;p24"/>
            <p:cNvCxnSpPr/>
            <p:nvPr/>
          </p:nvCxnSpPr>
          <p:spPr>
            <a:xfrm>
              <a:off x="5886050" y="8848875"/>
              <a:ext cx="118800" cy="332400"/>
            </a:xfrm>
            <a:prstGeom prst="straightConnector1">
              <a:avLst/>
            </a:prstGeom>
            <a:noFill/>
            <a:ln w="9525" cap="flat" cmpd="sng">
              <a:solidFill>
                <a:schemeClr val="dk2"/>
              </a:solidFill>
              <a:prstDash val="dash"/>
              <a:round/>
              <a:headEnd type="none" w="med" len="med"/>
              <a:tailEnd type="none" w="med" len="med"/>
            </a:ln>
          </p:spPr>
        </p:cxn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25"/>
          <p:cNvSpPr txBox="1"/>
          <p:nvPr/>
        </p:nvSpPr>
        <p:spPr>
          <a:xfrm>
            <a:off x="249325" y="310950"/>
            <a:ext cx="6973800" cy="35709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de" sz="1100" b="1">
                <a:solidFill>
                  <a:schemeClr val="dk1"/>
                </a:solidFill>
                <a:latin typeface="Times New Roman"/>
                <a:ea typeface="Times New Roman"/>
                <a:cs typeface="Times New Roman"/>
                <a:sym typeface="Times New Roman"/>
              </a:rPr>
              <a:t>Extended Data Fig. 5| Prediction of histopathologic scores from H&amp;E images. a, </a:t>
            </a:r>
            <a:r>
              <a:rPr lang="de" sz="1100">
                <a:solidFill>
                  <a:schemeClr val="dk1"/>
                </a:solidFill>
                <a:latin typeface="Times New Roman"/>
                <a:ea typeface="Times New Roman"/>
                <a:cs typeface="Times New Roman"/>
                <a:sym typeface="Times New Roman"/>
              </a:rPr>
              <a:t>Distribution of all H&amp;E images (n = 1362). After preprocessing, the number of images is reduced to 1212*, which are then categorized with two scoring systems: the modified Naini Cortina score (n = 699) and the modified Riley score (n = 556). Each scoring category is further divided in the two center subsets: Berlin (n = 514 for modified Naini Cortina, n = 472 for modified Riley) and Erlangen (n = 185 for modified Naini Cortina, n = 84 for modified Riley). *Some indeterminate colitis and non-IBD samples were scored with both scoring systems. </a:t>
            </a:r>
            <a:r>
              <a:rPr lang="de" sz="1100" b="1">
                <a:solidFill>
                  <a:srgbClr val="222222"/>
                </a:solidFill>
                <a:highlight>
                  <a:schemeClr val="lt1"/>
                </a:highlight>
                <a:latin typeface="Times New Roman"/>
                <a:ea typeface="Times New Roman"/>
                <a:cs typeface="Times New Roman"/>
                <a:sym typeface="Times New Roman"/>
              </a:rPr>
              <a:t>b, </a:t>
            </a:r>
            <a:r>
              <a:rPr lang="de" sz="1100">
                <a:solidFill>
                  <a:srgbClr val="222222"/>
                </a:solidFill>
                <a:highlight>
                  <a:schemeClr val="lt1"/>
                </a:highlight>
                <a:latin typeface="Times New Roman"/>
                <a:ea typeface="Times New Roman"/>
                <a:cs typeface="Times New Roman"/>
                <a:sym typeface="Times New Roman"/>
              </a:rPr>
              <a:t>Performance of different Foundation Models (CHIEF, UNI2, Virchow2 and H-optimus-0) on the 5 folds cross-validation regression task on the Berlin cohort, shown by Pearson correlation (R) coefficients.</a:t>
            </a:r>
            <a:r>
              <a:rPr lang="de" sz="1100">
                <a:solidFill>
                  <a:schemeClr val="dk1"/>
                </a:solidFill>
                <a:latin typeface="Times New Roman"/>
                <a:ea typeface="Times New Roman"/>
                <a:cs typeface="Times New Roman"/>
                <a:sym typeface="Times New Roman"/>
              </a:rPr>
              <a:t> </a:t>
            </a:r>
            <a:r>
              <a:rPr lang="de" sz="1100" b="1">
                <a:solidFill>
                  <a:schemeClr val="dk1"/>
                </a:solidFill>
                <a:latin typeface="Times New Roman"/>
                <a:ea typeface="Times New Roman"/>
                <a:cs typeface="Times New Roman"/>
                <a:sym typeface="Times New Roman"/>
              </a:rPr>
              <a:t>c,</a:t>
            </a:r>
            <a:r>
              <a:rPr lang="de" sz="1100">
                <a:solidFill>
                  <a:srgbClr val="222222"/>
                </a:solidFill>
                <a:highlight>
                  <a:schemeClr val="lt1"/>
                </a:highlight>
                <a:latin typeface="Times New Roman"/>
                <a:ea typeface="Times New Roman"/>
                <a:cs typeface="Times New Roman"/>
                <a:sym typeface="Times New Roman"/>
              </a:rPr>
              <a:t> Correlation plots between the original histologic disease activity scores (x-axis) and AI-predicted scores (y-axis) for both modified Naini Cortina and modified Riley scoring systems. Predictions are based on the ensemble of 5 cross-validation models trained on the Berlin cohort and evaluated on the Erlangen cohort. </a:t>
            </a:r>
            <a:r>
              <a:rPr lang="de" sz="1100" b="1">
                <a:solidFill>
                  <a:schemeClr val="dk1"/>
                </a:solidFill>
                <a:latin typeface="Times New Roman"/>
                <a:ea typeface="Times New Roman"/>
                <a:cs typeface="Times New Roman"/>
                <a:sym typeface="Times New Roman"/>
              </a:rPr>
              <a:t>d, </a:t>
            </a:r>
            <a:r>
              <a:rPr lang="de" sz="1100">
                <a:solidFill>
                  <a:srgbClr val="222222"/>
                </a:solidFill>
                <a:highlight>
                  <a:schemeClr val="lt1"/>
                </a:highlight>
                <a:latin typeface="Times New Roman"/>
                <a:ea typeface="Times New Roman"/>
                <a:cs typeface="Times New Roman"/>
                <a:sym typeface="Times New Roman"/>
              </a:rPr>
              <a:t>Cohort distribution: the outer circles represent the Berlin and Erlangen histopathology cohorts, and the inner circles indicating the proportion of available RNA-seq data within each cohort. </a:t>
            </a:r>
            <a:r>
              <a:rPr lang="de" sz="1100" b="1">
                <a:solidFill>
                  <a:srgbClr val="222222"/>
                </a:solidFill>
                <a:highlight>
                  <a:schemeClr val="lt1"/>
                </a:highlight>
                <a:latin typeface="Times New Roman"/>
                <a:ea typeface="Times New Roman"/>
                <a:cs typeface="Times New Roman"/>
                <a:sym typeface="Times New Roman"/>
              </a:rPr>
              <a:t>e, </a:t>
            </a:r>
            <a:r>
              <a:rPr lang="de" sz="1100">
                <a:solidFill>
                  <a:srgbClr val="222222"/>
                </a:solidFill>
                <a:highlight>
                  <a:schemeClr val="lt1"/>
                </a:highlight>
                <a:latin typeface="Times New Roman"/>
                <a:ea typeface="Times New Roman"/>
                <a:cs typeface="Times New Roman"/>
                <a:sym typeface="Times New Roman"/>
              </a:rPr>
              <a:t>Correlation plots between the bMIS score for UC and CD with the original score (normalized Naini Cortina and Riley score) on the left and the model’s predicted scores on the right. </a:t>
            </a:r>
            <a:r>
              <a:rPr lang="de" sz="1100" b="1">
                <a:solidFill>
                  <a:srgbClr val="222222"/>
                </a:solidFill>
                <a:highlight>
                  <a:schemeClr val="lt1"/>
                </a:highlight>
                <a:latin typeface="Times New Roman"/>
                <a:ea typeface="Times New Roman"/>
                <a:cs typeface="Times New Roman"/>
                <a:sym typeface="Times New Roman"/>
              </a:rPr>
              <a:t>f, </a:t>
            </a:r>
            <a:r>
              <a:rPr lang="de" sz="1100">
                <a:solidFill>
                  <a:srgbClr val="222222"/>
                </a:solidFill>
                <a:highlight>
                  <a:schemeClr val="lt1"/>
                </a:highlight>
                <a:latin typeface="Times New Roman"/>
                <a:ea typeface="Times New Roman"/>
                <a:cs typeface="Times New Roman"/>
                <a:sym typeface="Times New Roman"/>
              </a:rPr>
              <a:t>Comparison of Pearson correlation (R) coefficients between original and predicted histologic disease activity scores against CD-IPSS, UC-IPSS, UCEIS, and SES-CD. </a:t>
            </a:r>
            <a:r>
              <a:rPr lang="de" sz="1100" b="1">
                <a:solidFill>
                  <a:srgbClr val="222222"/>
                </a:solidFill>
                <a:highlight>
                  <a:schemeClr val="lt1"/>
                </a:highlight>
                <a:latin typeface="Times New Roman"/>
                <a:ea typeface="Times New Roman"/>
                <a:cs typeface="Times New Roman"/>
                <a:sym typeface="Times New Roman"/>
              </a:rPr>
              <a:t>g,</a:t>
            </a:r>
            <a:r>
              <a:rPr lang="de" sz="1100">
                <a:solidFill>
                  <a:srgbClr val="222222"/>
                </a:solidFill>
                <a:highlight>
                  <a:schemeClr val="lt1"/>
                </a:highlight>
                <a:latin typeface="Times New Roman"/>
                <a:ea typeface="Times New Roman"/>
                <a:cs typeface="Times New Roman"/>
                <a:sym typeface="Times New Roman"/>
              </a:rPr>
              <a:t> On the left side, a representative attention heatmap of a biopsy slide image from a CD patient with high histologic disease activity. The heatmap shows the model’s attention levels. Higher scores (yellow) mark regions that strongly influence the model’s prediction, while lower scores (green) indicate less critical regions. In the middle, a zoomed-in view of the highest-attention region showing the top attention tile and on the right side the pathologist annotation highlighting the important areas to consider for disease activity scoring.</a:t>
            </a:r>
            <a:endParaRPr sz="1100">
              <a:solidFill>
                <a:srgbClr val="222222"/>
              </a:solidFill>
              <a:highlight>
                <a:schemeClr val="lt1"/>
              </a:highlight>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A4C0B3"/>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1113</Words>
  <Application>Microsoft Office PowerPoint</Application>
  <PresentationFormat>Custom</PresentationFormat>
  <Paragraphs>46</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Times New Roman</vt:lpstr>
      <vt:lpstr>Simple Light</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Rohit Pandey</dc:creator>
  <cp:lastModifiedBy>Rohit Pandey</cp:lastModifiedBy>
  <cp:revision>2</cp:revision>
  <dcterms:modified xsi:type="dcterms:W3CDTF">2025-05-05T13:53:02Z</dcterms:modified>
</cp:coreProperties>
</file>