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5854"/>
    <p:restoredTop sz="96296"/>
  </p:normalViewPr>
  <p:slideViewPr>
    <p:cSldViewPr snapToGrid="0" snapToObjects="1" showGuides="1">
      <p:cViewPr>
        <p:scale>
          <a:sx n="163" d="100"/>
          <a:sy n="163" d="100"/>
        </p:scale>
        <p:origin x="-936" y="-55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3CDFE3DA-B67C-1846-AEB8-4D1C8575C898}" type="datetimeFigureOut">
              <a:rPr lang="en-US" smtClean="0"/>
              <a:t>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90BB8-E7F8-5945-B5B2-DEC0D21234FC}" type="slidenum">
              <a:rPr lang="en-US" smtClean="0"/>
              <a:t>‹#›</a:t>
            </a:fld>
            <a:endParaRPr lang="en-US"/>
          </a:p>
        </p:txBody>
      </p:sp>
    </p:spTree>
    <p:extLst>
      <p:ext uri="{BB962C8B-B14F-4D97-AF65-F5344CB8AC3E}">
        <p14:creationId xmlns:p14="http://schemas.microsoft.com/office/powerpoint/2010/main" val="1382150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CDFE3DA-B67C-1846-AEB8-4D1C8575C898}" type="datetimeFigureOut">
              <a:rPr lang="en-US" smtClean="0"/>
              <a:t>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90BB8-E7F8-5945-B5B2-DEC0D21234FC}" type="slidenum">
              <a:rPr lang="en-US" smtClean="0"/>
              <a:t>‹#›</a:t>
            </a:fld>
            <a:endParaRPr lang="en-US"/>
          </a:p>
        </p:txBody>
      </p:sp>
    </p:spTree>
    <p:extLst>
      <p:ext uri="{BB962C8B-B14F-4D97-AF65-F5344CB8AC3E}">
        <p14:creationId xmlns:p14="http://schemas.microsoft.com/office/powerpoint/2010/main" val="332052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CDFE3DA-B67C-1846-AEB8-4D1C8575C898}" type="datetimeFigureOut">
              <a:rPr lang="en-US" smtClean="0"/>
              <a:t>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90BB8-E7F8-5945-B5B2-DEC0D21234FC}" type="slidenum">
              <a:rPr lang="en-US" smtClean="0"/>
              <a:t>‹#›</a:t>
            </a:fld>
            <a:endParaRPr lang="en-US"/>
          </a:p>
        </p:txBody>
      </p:sp>
    </p:spTree>
    <p:extLst>
      <p:ext uri="{BB962C8B-B14F-4D97-AF65-F5344CB8AC3E}">
        <p14:creationId xmlns:p14="http://schemas.microsoft.com/office/powerpoint/2010/main" val="3199527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CDFE3DA-B67C-1846-AEB8-4D1C8575C898}" type="datetimeFigureOut">
              <a:rPr lang="en-US" smtClean="0"/>
              <a:t>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90BB8-E7F8-5945-B5B2-DEC0D21234FC}" type="slidenum">
              <a:rPr lang="en-US" smtClean="0"/>
              <a:t>‹#›</a:t>
            </a:fld>
            <a:endParaRPr lang="en-US"/>
          </a:p>
        </p:txBody>
      </p:sp>
    </p:spTree>
    <p:extLst>
      <p:ext uri="{BB962C8B-B14F-4D97-AF65-F5344CB8AC3E}">
        <p14:creationId xmlns:p14="http://schemas.microsoft.com/office/powerpoint/2010/main" val="1919752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CDFE3DA-B67C-1846-AEB8-4D1C8575C898}" type="datetimeFigureOut">
              <a:rPr lang="en-US" smtClean="0"/>
              <a:t>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D90BB8-E7F8-5945-B5B2-DEC0D21234FC}" type="slidenum">
              <a:rPr lang="en-US" smtClean="0"/>
              <a:t>‹#›</a:t>
            </a:fld>
            <a:endParaRPr lang="en-US"/>
          </a:p>
        </p:txBody>
      </p:sp>
    </p:spTree>
    <p:extLst>
      <p:ext uri="{BB962C8B-B14F-4D97-AF65-F5344CB8AC3E}">
        <p14:creationId xmlns:p14="http://schemas.microsoft.com/office/powerpoint/2010/main" val="2556964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CDFE3DA-B67C-1846-AEB8-4D1C8575C898}" type="datetimeFigureOut">
              <a:rPr lang="en-US" smtClean="0"/>
              <a:t>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D90BB8-E7F8-5945-B5B2-DEC0D21234FC}" type="slidenum">
              <a:rPr lang="en-US" smtClean="0"/>
              <a:t>‹#›</a:t>
            </a:fld>
            <a:endParaRPr lang="en-US"/>
          </a:p>
        </p:txBody>
      </p:sp>
    </p:spTree>
    <p:extLst>
      <p:ext uri="{BB962C8B-B14F-4D97-AF65-F5344CB8AC3E}">
        <p14:creationId xmlns:p14="http://schemas.microsoft.com/office/powerpoint/2010/main" val="518333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FE3DA-B67C-1846-AEB8-4D1C8575C898}" type="datetimeFigureOut">
              <a:rPr lang="en-US" smtClean="0"/>
              <a:t>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D90BB8-E7F8-5945-B5B2-DEC0D21234FC}" type="slidenum">
              <a:rPr lang="en-US" smtClean="0"/>
              <a:t>‹#›</a:t>
            </a:fld>
            <a:endParaRPr lang="en-US"/>
          </a:p>
        </p:txBody>
      </p:sp>
    </p:spTree>
    <p:extLst>
      <p:ext uri="{BB962C8B-B14F-4D97-AF65-F5344CB8AC3E}">
        <p14:creationId xmlns:p14="http://schemas.microsoft.com/office/powerpoint/2010/main" val="433635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CDFE3DA-B67C-1846-AEB8-4D1C8575C898}" type="datetimeFigureOut">
              <a:rPr lang="en-US" smtClean="0"/>
              <a:t>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90BB8-E7F8-5945-B5B2-DEC0D21234FC}" type="slidenum">
              <a:rPr lang="en-US" smtClean="0"/>
              <a:t>‹#›</a:t>
            </a:fld>
            <a:endParaRPr lang="en-US"/>
          </a:p>
        </p:txBody>
      </p:sp>
    </p:spTree>
    <p:extLst>
      <p:ext uri="{BB962C8B-B14F-4D97-AF65-F5344CB8AC3E}">
        <p14:creationId xmlns:p14="http://schemas.microsoft.com/office/powerpoint/2010/main" val="2909050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CDFE3DA-B67C-1846-AEB8-4D1C8575C898}" type="datetimeFigureOut">
              <a:rPr lang="en-US" smtClean="0"/>
              <a:t>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90BB8-E7F8-5945-B5B2-DEC0D21234FC}" type="slidenum">
              <a:rPr lang="en-US" smtClean="0"/>
              <a:t>‹#›</a:t>
            </a:fld>
            <a:endParaRPr lang="en-US"/>
          </a:p>
        </p:txBody>
      </p:sp>
    </p:spTree>
    <p:extLst>
      <p:ext uri="{BB962C8B-B14F-4D97-AF65-F5344CB8AC3E}">
        <p14:creationId xmlns:p14="http://schemas.microsoft.com/office/powerpoint/2010/main" val="2697772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CDFE3DA-B67C-1846-AEB8-4D1C8575C898}" type="datetimeFigureOut">
              <a:rPr lang="en-US" smtClean="0"/>
              <a:t>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90BB8-E7F8-5945-B5B2-DEC0D21234FC}" type="slidenum">
              <a:rPr lang="en-US" smtClean="0"/>
              <a:t>‹#›</a:t>
            </a:fld>
            <a:endParaRPr lang="en-US"/>
          </a:p>
        </p:txBody>
      </p:sp>
    </p:spTree>
    <p:extLst>
      <p:ext uri="{BB962C8B-B14F-4D97-AF65-F5344CB8AC3E}">
        <p14:creationId xmlns:p14="http://schemas.microsoft.com/office/powerpoint/2010/main" val="1557208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CDFE3DA-B67C-1846-AEB8-4D1C8575C898}" type="datetimeFigureOut">
              <a:rPr lang="en-US" smtClean="0"/>
              <a:t>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90BB8-E7F8-5945-B5B2-DEC0D21234FC}" type="slidenum">
              <a:rPr lang="en-US" smtClean="0"/>
              <a:t>‹#›</a:t>
            </a:fld>
            <a:endParaRPr lang="en-US"/>
          </a:p>
        </p:txBody>
      </p:sp>
    </p:spTree>
    <p:extLst>
      <p:ext uri="{BB962C8B-B14F-4D97-AF65-F5344CB8AC3E}">
        <p14:creationId xmlns:p14="http://schemas.microsoft.com/office/powerpoint/2010/main" val="2981865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DFE3DA-B67C-1846-AEB8-4D1C8575C898}" type="datetimeFigureOut">
              <a:rPr lang="en-US" smtClean="0"/>
              <a:t>6/20/21</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D90BB8-E7F8-5945-B5B2-DEC0D21234FC}" type="slidenum">
              <a:rPr lang="en-US" smtClean="0"/>
              <a:t>‹#›</a:t>
            </a:fld>
            <a:endParaRPr lang="en-US"/>
          </a:p>
        </p:txBody>
      </p:sp>
    </p:spTree>
    <p:extLst>
      <p:ext uri="{BB962C8B-B14F-4D97-AF65-F5344CB8AC3E}">
        <p14:creationId xmlns:p14="http://schemas.microsoft.com/office/powerpoint/2010/main" val="90801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CBEA594-5673-6042-A750-78E65005E292}"/>
              </a:ext>
            </a:extLst>
          </p:cNvPr>
          <p:cNvGraphicFramePr>
            <a:graphicFrameLocks noGrp="1"/>
          </p:cNvGraphicFramePr>
          <p:nvPr>
            <p:extLst>
              <p:ext uri="{D42A27DB-BD31-4B8C-83A1-F6EECF244321}">
                <p14:modId xmlns:p14="http://schemas.microsoft.com/office/powerpoint/2010/main" val="135851076"/>
              </p:ext>
            </p:extLst>
          </p:nvPr>
        </p:nvGraphicFramePr>
        <p:xfrm>
          <a:off x="600756" y="560841"/>
          <a:ext cx="5832475" cy="3022345"/>
        </p:xfrm>
        <a:graphic>
          <a:graphicData uri="http://schemas.openxmlformats.org/drawingml/2006/table">
            <a:tbl>
              <a:tblPr>
                <a:tableStyleId>{2D5ABB26-0587-4C30-8999-92F81FD0307C}</a:tableStyleId>
              </a:tblPr>
              <a:tblGrid>
                <a:gridCol w="613944">
                  <a:extLst>
                    <a:ext uri="{9D8B030D-6E8A-4147-A177-3AD203B41FA5}">
                      <a16:colId xmlns:a16="http://schemas.microsoft.com/office/drawing/2014/main" val="2919402112"/>
                    </a:ext>
                  </a:extLst>
                </a:gridCol>
                <a:gridCol w="1692442">
                  <a:extLst>
                    <a:ext uri="{9D8B030D-6E8A-4147-A177-3AD203B41FA5}">
                      <a16:colId xmlns:a16="http://schemas.microsoft.com/office/drawing/2014/main" val="2390989501"/>
                    </a:ext>
                  </a:extLst>
                </a:gridCol>
                <a:gridCol w="675339">
                  <a:extLst>
                    <a:ext uri="{9D8B030D-6E8A-4147-A177-3AD203B41FA5}">
                      <a16:colId xmlns:a16="http://schemas.microsoft.com/office/drawing/2014/main" val="1383830947"/>
                    </a:ext>
                  </a:extLst>
                </a:gridCol>
                <a:gridCol w="497295">
                  <a:extLst>
                    <a:ext uri="{9D8B030D-6E8A-4147-A177-3AD203B41FA5}">
                      <a16:colId xmlns:a16="http://schemas.microsoft.com/office/drawing/2014/main" val="1117610399"/>
                    </a:ext>
                  </a:extLst>
                </a:gridCol>
                <a:gridCol w="638502">
                  <a:extLst>
                    <a:ext uri="{9D8B030D-6E8A-4147-A177-3AD203B41FA5}">
                      <a16:colId xmlns:a16="http://schemas.microsoft.com/office/drawing/2014/main" val="3852180482"/>
                    </a:ext>
                  </a:extLst>
                </a:gridCol>
                <a:gridCol w="458412">
                  <a:extLst>
                    <a:ext uri="{9D8B030D-6E8A-4147-A177-3AD203B41FA5}">
                      <a16:colId xmlns:a16="http://schemas.microsoft.com/office/drawing/2014/main" val="1267993537"/>
                    </a:ext>
                  </a:extLst>
                </a:gridCol>
                <a:gridCol w="667154">
                  <a:extLst>
                    <a:ext uri="{9D8B030D-6E8A-4147-A177-3AD203B41FA5}">
                      <a16:colId xmlns:a16="http://schemas.microsoft.com/office/drawing/2014/main" val="1245908281"/>
                    </a:ext>
                  </a:extLst>
                </a:gridCol>
                <a:gridCol w="589387">
                  <a:extLst>
                    <a:ext uri="{9D8B030D-6E8A-4147-A177-3AD203B41FA5}">
                      <a16:colId xmlns:a16="http://schemas.microsoft.com/office/drawing/2014/main" val="3197990585"/>
                    </a:ext>
                  </a:extLst>
                </a:gridCol>
              </a:tblGrid>
              <a:tr h="177785">
                <a:tc>
                  <a:txBody>
                    <a:bodyPr/>
                    <a:lstStyle/>
                    <a:p>
                      <a:pPr algn="l" fontAlgn="ctr"/>
                      <a:r>
                        <a:rPr lang="en-SG" sz="1000" b="1" u="none" strike="noStrike" dirty="0">
                          <a:effectLst/>
                        </a:rPr>
                        <a:t>Type</a:t>
                      </a:r>
                      <a:endParaRPr lang="en-SG" sz="1000" b="1"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SG" sz="1000" b="1" u="none" strike="noStrike" dirty="0">
                          <a:effectLst/>
                        </a:rPr>
                        <a:t>Group</a:t>
                      </a:r>
                      <a:r>
                        <a:rPr lang="en-SG" sz="1000" b="1" u="none" strike="noStrike" baseline="30000" dirty="0">
                          <a:effectLst/>
                        </a:rPr>
                        <a:t>1</a:t>
                      </a:r>
                      <a:endParaRPr lang="en-SG" sz="1000" b="1" i="0" u="none" strike="noStrike" baseline="30000" dirty="0">
                        <a:solidFill>
                          <a:srgbClr val="000000"/>
                        </a:solidFill>
                        <a:effectLst/>
                        <a:latin typeface="Calibri" panose="020F050202020403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SG" sz="1000" b="1" u="none" strike="noStrike" dirty="0">
                          <a:effectLst/>
                        </a:rPr>
                        <a:t>  AECOPD</a:t>
                      </a:r>
                      <a:endParaRPr lang="en-SG" sz="1000" b="1"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SG" sz="1000" b="1" u="none" strike="noStrike" dirty="0">
                          <a:effectLst/>
                        </a:rPr>
                        <a:t>  COPD</a:t>
                      </a:r>
                      <a:endParaRPr lang="en-SG" sz="1000" b="1"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SG" sz="1000" b="1" u="none" strike="noStrike" dirty="0">
                          <a:effectLst/>
                        </a:rPr>
                        <a:t>  Healthy</a:t>
                      </a:r>
                      <a:endParaRPr lang="en-SG" sz="1000" b="1"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SG" sz="1000" b="1" u="none" strike="noStrike" dirty="0">
                          <a:effectLst/>
                        </a:rPr>
                        <a:t>  Total</a:t>
                      </a:r>
                      <a:endParaRPr lang="en-SG"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SG" sz="1000" b="1" u="none" strike="noStrike" dirty="0">
                          <a:effectLst/>
                        </a:rPr>
                        <a:t>  Pop</a:t>
                      </a:r>
                      <a:r>
                        <a:rPr lang="en-SG" sz="1000" b="1" u="none" strike="noStrike" baseline="30000" dirty="0">
                          <a:effectLst/>
                        </a:rPr>
                        <a:t>2</a:t>
                      </a:r>
                      <a:endParaRPr lang="en-SG" sz="1000" b="1" i="0" u="none" strike="noStrike" baseline="30000"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SG" sz="1000" b="1" u="none" strike="noStrike" dirty="0">
                          <a:effectLst/>
                        </a:rPr>
                        <a:t>  Paired</a:t>
                      </a:r>
                      <a:r>
                        <a:rPr lang="en-SG" sz="1000" b="1" u="none" strike="noStrike" baseline="30000" dirty="0">
                          <a:effectLst/>
                        </a:rPr>
                        <a:t>3</a:t>
                      </a:r>
                      <a:endParaRPr lang="en-SG" sz="1000" b="1" i="0" u="none" strike="noStrike" baseline="30000"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4168573"/>
                  </a:ext>
                </a:extLst>
              </a:tr>
              <a:tr h="177785">
                <a:tc>
                  <a:txBody>
                    <a:bodyPr/>
                    <a:lstStyle/>
                    <a:p>
                      <a:pPr algn="l" fontAlgn="b"/>
                      <a:r>
                        <a:rPr lang="en-SG" sz="1000" b="1" u="none" strike="noStrike" dirty="0">
                          <a:effectLst/>
                        </a:rPr>
                        <a:t>Swab</a:t>
                      </a:r>
                      <a:endParaRPr lang="en-SG" sz="1000" b="1"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a:effectLst/>
                        </a:rPr>
                        <a:t> </a:t>
                      </a:r>
                      <a:endParaRPr lang="en-SG" sz="10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dirty="0">
                          <a:effectLst/>
                        </a:rPr>
                        <a:t> </a:t>
                      </a:r>
                      <a:endParaRPr lang="en-SG" sz="1000" b="1"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dirty="0">
                          <a:effectLst/>
                        </a:rPr>
                        <a:t> </a:t>
                      </a:r>
                      <a:endParaRPr lang="en-SG" sz="1000" b="1"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dirty="0">
                          <a:effectLst/>
                        </a:rPr>
                        <a:t> </a:t>
                      </a:r>
                      <a:endParaRPr lang="en-SG" sz="1000" b="1"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dirty="0">
                          <a:effectLst/>
                        </a:rPr>
                        <a:t> </a:t>
                      </a:r>
                      <a:endParaRPr lang="en-SG" sz="1000" b="1"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a:effectLst/>
                        </a:rPr>
                        <a:t> </a:t>
                      </a:r>
                      <a:endParaRPr lang="en-SG" sz="10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dirty="0">
                          <a:effectLst/>
                        </a:rPr>
                        <a:t> </a:t>
                      </a:r>
                      <a:endParaRPr lang="en-SG" sz="1000" b="1"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1168420"/>
                  </a:ext>
                </a:extLst>
              </a:tr>
              <a:tr h="177785">
                <a:tc>
                  <a:txBody>
                    <a:bodyPr/>
                    <a:lstStyle/>
                    <a:p>
                      <a:pPr algn="l" fontAlgn="ctr"/>
                      <a:endParaRPr lang="en-SG" sz="1000" b="1"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dirty="0">
                          <a:effectLst/>
                        </a:rPr>
                        <a:t>AECOPD~COPD~Healthy</a:t>
                      </a:r>
                      <a:r>
                        <a:rPr lang="en-SG" sz="1000" u="none" strike="noStrike" baseline="30000" dirty="0">
                          <a:effectLst/>
                        </a:rPr>
                        <a:t>4</a:t>
                      </a:r>
                      <a:endParaRPr lang="en-SG" sz="1000" b="1" i="0" u="none" strike="noStrike" baseline="30000" dirty="0">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a:effectLst/>
                        </a:rPr>
                        <a:t>10</a:t>
                      </a:r>
                      <a:endParaRPr lang="en-SG" sz="10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a:effectLst/>
                        </a:rPr>
                        <a:t>10</a:t>
                      </a:r>
                      <a:endParaRPr lang="en-SG" sz="10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dirty="0">
                          <a:effectLst/>
                        </a:rPr>
                        <a:t>10</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dirty="0">
                          <a:effectLst/>
                        </a:rPr>
                        <a:t> </a:t>
                      </a:r>
                      <a:endParaRPr lang="en-SG" sz="10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a:effectLst/>
                        </a:rPr>
                        <a:t>-</a:t>
                      </a:r>
                      <a:endParaRPr lang="en-SG" sz="10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dirty="0">
                          <a:effectLst/>
                        </a:rPr>
                        <a:t>-</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34397893"/>
                  </a:ext>
                </a:extLst>
              </a:tr>
              <a:tr h="177785">
                <a:tc>
                  <a:txBody>
                    <a:bodyPr/>
                    <a:lstStyle/>
                    <a:p>
                      <a:pPr algn="l" fontAlgn="ctr"/>
                      <a:endParaRPr lang="en-SG" sz="1000" b="1"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dirty="0">
                          <a:effectLst/>
                        </a:rPr>
                        <a:t>AECOPD~COPD</a:t>
                      </a:r>
                      <a:endParaRPr lang="en-SG" sz="1000" b="1"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a:effectLst/>
                        </a:rPr>
                        <a:t>4</a:t>
                      </a:r>
                      <a:endParaRPr lang="en-SG" sz="10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a:effectLst/>
                        </a:rPr>
                        <a:t>4</a:t>
                      </a:r>
                      <a:endParaRPr lang="en-SG" sz="10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dirty="0">
                          <a:effectLst/>
                        </a:rPr>
                        <a:t>-</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dirty="0">
                          <a:effectLst/>
                        </a:rPr>
                        <a:t> </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a:effectLst/>
                        </a:rPr>
                        <a:t>129 vs 32</a:t>
                      </a:r>
                      <a:endParaRPr lang="en-SG" sz="1000" b="1"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dirty="0">
                          <a:effectLst/>
                        </a:rPr>
                        <a:t>14 vs 14</a:t>
                      </a:r>
                      <a:endParaRPr lang="en-SG" sz="1000" b="1"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4671208"/>
                  </a:ext>
                </a:extLst>
              </a:tr>
              <a:tr h="177785">
                <a:tc>
                  <a:txBody>
                    <a:bodyPr/>
                    <a:lstStyle/>
                    <a:p>
                      <a:pPr algn="l" fontAlgn="ctr"/>
                      <a:endParaRPr lang="en-SG" sz="1000" b="1"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dirty="0">
                          <a:effectLst/>
                        </a:rPr>
                        <a:t>AECOPD~Healthy</a:t>
                      </a:r>
                      <a:endParaRPr lang="en-SG" sz="1000" b="1"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a:effectLst/>
                        </a:rPr>
                        <a:t>38</a:t>
                      </a:r>
                      <a:endParaRPr lang="en-SG" sz="10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a:effectLst/>
                        </a:rPr>
                        <a:t>-</a:t>
                      </a:r>
                      <a:endParaRPr lang="en-SG" sz="10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dirty="0">
                          <a:effectLst/>
                        </a:rPr>
                        <a:t>38</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dirty="0">
                          <a:effectLst/>
                        </a:rPr>
                        <a:t> </a:t>
                      </a:r>
                      <a:endParaRPr lang="en-SG" sz="10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a:effectLst/>
                        </a:rPr>
                        <a:t>129 vs 74</a:t>
                      </a:r>
                      <a:endParaRPr lang="en-SG" sz="1000" b="1"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a:effectLst/>
                        </a:rPr>
                        <a:t>48 vs 48</a:t>
                      </a:r>
                      <a:endParaRPr lang="en-SG" sz="1000" b="1"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35854223"/>
                  </a:ext>
                </a:extLst>
              </a:tr>
              <a:tr h="177785">
                <a:tc>
                  <a:txBody>
                    <a:bodyPr/>
                    <a:lstStyle/>
                    <a:p>
                      <a:pPr algn="l" fontAlgn="ctr"/>
                      <a:endParaRPr lang="en-SG" sz="1000" b="1"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dirty="0">
                          <a:effectLst/>
                        </a:rPr>
                        <a:t>COPD~Healthy</a:t>
                      </a:r>
                      <a:endParaRPr lang="en-SG" sz="1000" b="1"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dirty="0">
                          <a:effectLst/>
                        </a:rPr>
                        <a:t>-</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a:effectLst/>
                        </a:rPr>
                        <a:t>12</a:t>
                      </a:r>
                      <a:endParaRPr lang="en-SG" sz="10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dirty="0">
                          <a:effectLst/>
                        </a:rPr>
                        <a:t>12</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dirty="0">
                          <a:effectLst/>
                        </a:rPr>
                        <a:t> </a:t>
                      </a:r>
                      <a:endParaRPr lang="en-SG" sz="10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a:effectLst/>
                        </a:rPr>
                        <a:t>32 vs 74</a:t>
                      </a:r>
                      <a:endParaRPr lang="en-SG" sz="1000" b="1"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dirty="0">
                          <a:effectLst/>
                        </a:rPr>
                        <a:t>22 vs 22</a:t>
                      </a:r>
                      <a:endParaRPr lang="en-SG" sz="1000" b="1"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15307234"/>
                  </a:ext>
                </a:extLst>
              </a:tr>
              <a:tr h="177785">
                <a:tc>
                  <a:txBody>
                    <a:bodyPr/>
                    <a:lstStyle/>
                    <a:p>
                      <a:pPr algn="l" fontAlgn="ctr"/>
                      <a:endParaRPr lang="en-SG" sz="1000" b="1"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dirty="0">
                          <a:effectLst/>
                        </a:rPr>
                        <a:t>Single</a:t>
                      </a:r>
                      <a:r>
                        <a:rPr lang="en-US" altLang="zh-CN" sz="1000" u="none" strike="noStrike" baseline="30000" dirty="0">
                          <a:effectLst/>
                        </a:rPr>
                        <a:t>5</a:t>
                      </a:r>
                      <a:endParaRPr lang="en-SG" sz="1000" b="1" i="0" u="none" strike="noStrike" baseline="30000" dirty="0">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dirty="0">
                          <a:effectLst/>
                        </a:rPr>
                        <a:t>77</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dirty="0">
                          <a:effectLst/>
                        </a:rPr>
                        <a:t>6</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dirty="0">
                          <a:effectLst/>
                        </a:rPr>
                        <a:t>14</a:t>
                      </a:r>
                      <a:r>
                        <a:rPr lang="en-SG" sz="1000" u="none" strike="noStrike" baseline="30000" dirty="0">
                          <a:effectLst/>
                        </a:rPr>
                        <a:t>*</a:t>
                      </a:r>
                      <a:endParaRPr lang="en-SG" sz="1000" b="0" i="0" u="none" strike="noStrike" baseline="30000"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dirty="0">
                          <a:effectLst/>
                        </a:rPr>
                        <a:t> </a:t>
                      </a:r>
                      <a:endParaRPr lang="en-SG" sz="10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a:effectLst/>
                        </a:rPr>
                        <a:t>-</a:t>
                      </a:r>
                      <a:endParaRPr lang="en-SG" sz="10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dirty="0">
                          <a:effectLst/>
                        </a:rPr>
                        <a:t>-</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2271866"/>
                  </a:ext>
                </a:extLst>
              </a:tr>
              <a:tr h="177785">
                <a:tc>
                  <a:txBody>
                    <a:bodyPr/>
                    <a:lstStyle/>
                    <a:p>
                      <a:pPr algn="r" fontAlgn="b"/>
                      <a:r>
                        <a:rPr lang="en-SG" sz="1000" b="1" u="none" strike="noStrike" dirty="0">
                          <a:effectLst/>
                        </a:rPr>
                        <a:t>Subtotal</a:t>
                      </a:r>
                      <a:endParaRPr lang="en-SG" sz="1000" b="1"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SG" sz="1000" u="none" strike="noStrike">
                          <a:effectLst/>
                        </a:rPr>
                        <a:t> </a:t>
                      </a:r>
                      <a:endParaRPr lang="en-SG" sz="10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SG" sz="1000" u="none" strike="noStrike" dirty="0">
                          <a:effectLst/>
                        </a:rPr>
                        <a:t>129</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SG" sz="1000" u="none" strike="noStrike" dirty="0">
                          <a:effectLst/>
                        </a:rPr>
                        <a:t>32</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SG" sz="1000" u="none" strike="noStrike" dirty="0">
                          <a:effectLst/>
                        </a:rPr>
                        <a:t>74</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SG" sz="1000" u="none" strike="noStrike" dirty="0">
                          <a:effectLst/>
                        </a:rPr>
                        <a:t>235</a:t>
                      </a:r>
                      <a:endParaRPr lang="en-SG" sz="10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en-SG" sz="1000" u="none" strike="noStrike" dirty="0">
                          <a:effectLst/>
                        </a:rPr>
                        <a:t>-</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SG" sz="1000" u="none" strike="noStrike" dirty="0">
                          <a:effectLst/>
                        </a:rPr>
                        <a:t>-</a:t>
                      </a:r>
                      <a:endParaRPr lang="en-SG"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11199692"/>
                  </a:ext>
                </a:extLst>
              </a:tr>
              <a:tr h="177785">
                <a:tc>
                  <a:txBody>
                    <a:bodyPr/>
                    <a:lstStyle/>
                    <a:p>
                      <a:pPr algn="l" fontAlgn="b"/>
                      <a:r>
                        <a:rPr lang="en-SG" sz="1000" b="1" u="none" strike="noStrike" dirty="0">
                          <a:effectLst/>
                        </a:rPr>
                        <a:t>Sputum</a:t>
                      </a:r>
                      <a:endParaRPr lang="en-SG" sz="1000" b="1" i="0" u="none" strike="noStrike" dirty="0">
                        <a:solidFill>
                          <a:srgbClr val="000000"/>
                        </a:solidFill>
                        <a:effectLst/>
                        <a:latin typeface="Calibri" panose="020F0502020204030204" pitchFamily="34" charset="0"/>
                      </a:endParaRPr>
                    </a:p>
                  </a:txBody>
                  <a:tcPr marL="0" marR="0" marT="0" marB="0" anchor="b">
                    <a:lnT w="12700" cap="flat" cmpd="sng" algn="ctr">
                      <a:noFill/>
                      <a:prstDash val="solid"/>
                      <a:round/>
                      <a:headEnd type="none" w="med" len="med"/>
                      <a:tailEnd type="none" w="med" len="med"/>
                    </a:lnT>
                  </a:tcPr>
                </a:tc>
                <a:tc>
                  <a:txBody>
                    <a:bodyPr/>
                    <a:lstStyle/>
                    <a:p>
                      <a:pPr algn="l" fontAlgn="b"/>
                      <a:endParaRPr lang="en-SG" sz="1000" b="1" i="0" u="none" strike="noStrike">
                        <a:solidFill>
                          <a:srgbClr val="000000"/>
                        </a:solidFill>
                        <a:effectLst/>
                        <a:latin typeface="Calibri" panose="020F0502020204030204" pitchFamily="34" charset="0"/>
                      </a:endParaRPr>
                    </a:p>
                  </a:txBody>
                  <a:tcPr marL="0" marR="0" marT="0" marB="0" anchor="b">
                    <a:lnT w="12700" cap="flat" cmpd="sng" algn="ctr">
                      <a:noFill/>
                      <a:prstDash val="solid"/>
                      <a:round/>
                      <a:headEnd type="none" w="med" len="med"/>
                      <a:tailEnd type="none" w="med" len="med"/>
                    </a:lnT>
                  </a:tcPr>
                </a:tc>
                <a:tc>
                  <a:txBody>
                    <a:bodyPr/>
                    <a:lstStyle/>
                    <a:p>
                      <a:pPr algn="ctr" fontAlgn="ctr"/>
                      <a:endParaRPr lang="en-SG" sz="1000" b="0" i="0" u="none" strike="noStrike" dirty="0">
                        <a:solidFill>
                          <a:srgbClr val="000000"/>
                        </a:solidFill>
                        <a:effectLst/>
                        <a:latin typeface="Calibri" panose="020F0502020204030204" pitchFamily="34" charset="0"/>
                      </a:endParaRPr>
                    </a:p>
                  </a:txBody>
                  <a:tcPr marL="0" marR="0" marT="0" marB="0" anchor="ctr">
                    <a:lnT w="12700" cap="flat" cmpd="sng" algn="ctr">
                      <a:noFill/>
                      <a:prstDash val="solid"/>
                      <a:round/>
                      <a:headEnd type="none" w="med" len="med"/>
                      <a:tailEnd type="none" w="med" len="med"/>
                    </a:lnT>
                  </a:tcPr>
                </a:tc>
                <a:tc>
                  <a:txBody>
                    <a:bodyPr/>
                    <a:lstStyle/>
                    <a:p>
                      <a:pPr algn="ctr" fontAlgn="ctr"/>
                      <a:endParaRPr lang="en-SG" sz="1000" b="0" i="0" u="none" strike="noStrike">
                        <a:solidFill>
                          <a:srgbClr val="000000"/>
                        </a:solidFill>
                        <a:effectLst/>
                        <a:latin typeface="Calibri" panose="020F0502020204030204" pitchFamily="34" charset="0"/>
                      </a:endParaRPr>
                    </a:p>
                  </a:txBody>
                  <a:tcPr marL="0" marR="0" marT="0" marB="0" anchor="ctr">
                    <a:lnT w="12700" cap="flat" cmpd="sng" algn="ctr">
                      <a:noFill/>
                      <a:prstDash val="solid"/>
                      <a:round/>
                      <a:headEnd type="none" w="med" len="med"/>
                      <a:tailEnd type="none" w="med" len="med"/>
                    </a:lnT>
                  </a:tcPr>
                </a:tc>
                <a:tc>
                  <a:txBody>
                    <a:bodyPr/>
                    <a:lstStyle/>
                    <a:p>
                      <a:pPr algn="ctr" fontAlgn="ctr"/>
                      <a:endParaRPr lang="en-SG" sz="1000" b="0" i="0" u="none" strike="noStrike">
                        <a:solidFill>
                          <a:srgbClr val="000000"/>
                        </a:solidFill>
                        <a:effectLst/>
                        <a:latin typeface="Calibri" panose="020F0502020204030204" pitchFamily="34" charset="0"/>
                      </a:endParaRPr>
                    </a:p>
                  </a:txBody>
                  <a:tcPr marL="0" marR="0" marT="0" marB="0" anchor="ctr">
                    <a:lnT w="12700" cap="flat" cmpd="sng" algn="ctr">
                      <a:noFill/>
                      <a:prstDash val="solid"/>
                      <a:round/>
                      <a:headEnd type="none" w="med" len="med"/>
                      <a:tailEnd type="none" w="med" len="med"/>
                    </a:lnT>
                  </a:tcPr>
                </a:tc>
                <a:tc>
                  <a:txBody>
                    <a:bodyPr/>
                    <a:lstStyle/>
                    <a:p>
                      <a:pPr algn="l" fontAlgn="ctr"/>
                      <a:endParaRPr lang="en-SG" sz="1000" b="0" i="0" u="none" strike="noStrike">
                        <a:solidFill>
                          <a:srgbClr val="000000"/>
                        </a:solidFill>
                        <a:effectLst/>
                        <a:latin typeface="Calibri" panose="020F0502020204030204" pitchFamily="34" charset="0"/>
                      </a:endParaRPr>
                    </a:p>
                  </a:txBody>
                  <a:tcPr marL="0" marR="0" marT="0" marB="0" anchor="ctr">
                    <a:lnT w="12700" cap="flat" cmpd="sng" algn="ctr">
                      <a:noFill/>
                      <a:prstDash val="solid"/>
                      <a:round/>
                      <a:headEnd type="none" w="med" len="med"/>
                      <a:tailEnd type="none" w="med" len="med"/>
                    </a:lnT>
                  </a:tcPr>
                </a:tc>
                <a:tc>
                  <a:txBody>
                    <a:bodyPr/>
                    <a:lstStyle/>
                    <a:p>
                      <a:pPr algn="l" fontAlgn="ctr"/>
                      <a:endParaRPr lang="en-SG" sz="1000" b="0" i="0" u="none" strike="noStrike" dirty="0">
                        <a:solidFill>
                          <a:srgbClr val="000000"/>
                        </a:solidFill>
                        <a:effectLst/>
                        <a:latin typeface="Calibri" panose="020F0502020204030204" pitchFamily="34" charset="0"/>
                      </a:endParaRPr>
                    </a:p>
                  </a:txBody>
                  <a:tcPr marL="0" marR="0" marT="0" marB="0" anchor="ctr">
                    <a:lnT w="12700" cap="flat" cmpd="sng" algn="ctr">
                      <a:noFill/>
                      <a:prstDash val="solid"/>
                      <a:round/>
                      <a:headEnd type="none" w="med" len="med"/>
                      <a:tailEnd type="none" w="med" len="med"/>
                    </a:lnT>
                  </a:tcPr>
                </a:tc>
                <a:tc>
                  <a:txBody>
                    <a:bodyPr/>
                    <a:lstStyle/>
                    <a:p>
                      <a:pPr algn="l" fontAlgn="ctr"/>
                      <a:endParaRPr lang="en-SG" sz="1000" b="0" i="0" u="none" strike="noStrike" dirty="0">
                        <a:solidFill>
                          <a:srgbClr val="000000"/>
                        </a:solidFill>
                        <a:effectLst/>
                        <a:latin typeface="Calibri" panose="020F0502020204030204" pitchFamily="34" charset="0"/>
                      </a:endParaRPr>
                    </a:p>
                  </a:txBody>
                  <a:tcPr marL="0" marR="0" marT="0" marB="0" anchor="ctr">
                    <a:lnT w="12700" cap="flat" cmpd="sng" algn="ctr">
                      <a:noFill/>
                      <a:prstDash val="solid"/>
                      <a:round/>
                      <a:headEnd type="none" w="med" len="med"/>
                      <a:tailEnd type="none" w="med" len="med"/>
                    </a:lnT>
                  </a:tcPr>
                </a:tc>
                <a:extLst>
                  <a:ext uri="{0D108BD9-81ED-4DB2-BD59-A6C34878D82A}">
                    <a16:rowId xmlns:a16="http://schemas.microsoft.com/office/drawing/2014/main" val="665213652"/>
                  </a:ext>
                </a:extLst>
              </a:tr>
              <a:tr h="177785">
                <a:tc>
                  <a:txBody>
                    <a:bodyPr/>
                    <a:lstStyle/>
                    <a:p>
                      <a:pPr algn="l" fontAlgn="ctr"/>
                      <a:endParaRPr lang="en-SG" sz="1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SG" sz="1000" u="none" strike="noStrike" dirty="0">
                          <a:effectLst/>
                        </a:rPr>
                        <a:t>AECOPD~COPD~Healthy</a:t>
                      </a:r>
                      <a:r>
                        <a:rPr lang="en-SG" sz="1000" u="none" strike="noStrike" baseline="30000" dirty="0">
                          <a:effectLst/>
                        </a:rPr>
                        <a:t>4</a:t>
                      </a:r>
                      <a:endParaRPr lang="en-SG" sz="1000" b="1" i="0" u="none" strike="noStrike" baseline="30000" dirty="0">
                        <a:solidFill>
                          <a:srgbClr val="000000"/>
                        </a:solidFill>
                        <a:effectLst/>
                        <a:latin typeface="Calibri" panose="020F0502020204030204" pitchFamily="34" charset="0"/>
                      </a:endParaRPr>
                    </a:p>
                  </a:txBody>
                  <a:tcPr marL="0" marR="0" marT="0" marB="0" anchor="b"/>
                </a:tc>
                <a:tc>
                  <a:txBody>
                    <a:bodyPr/>
                    <a:lstStyle/>
                    <a:p>
                      <a:pPr algn="ctr" fontAlgn="b"/>
                      <a:r>
                        <a:rPr lang="en-SG" sz="1000" u="none" strike="noStrike" dirty="0">
                          <a:effectLst/>
                        </a:rPr>
                        <a:t>6</a:t>
                      </a:r>
                      <a:endParaRPr lang="en-SG" sz="1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SG" sz="1000" u="none" strike="noStrike" dirty="0">
                          <a:effectLst/>
                        </a:rPr>
                        <a:t>6</a:t>
                      </a:r>
                      <a:endParaRPr lang="en-SG" sz="1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SG" sz="1000" u="none" strike="noStrike">
                          <a:effectLst/>
                        </a:rPr>
                        <a:t>6</a:t>
                      </a: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en-SG" sz="1000" u="none" strike="noStrike">
                          <a:effectLst/>
                        </a:rPr>
                        <a:t> </a:t>
                      </a:r>
                      <a:endParaRPr lang="en-SG" sz="1000" b="0" i="0" u="none" strike="noStrike">
                        <a:solidFill>
                          <a:srgbClr val="000000"/>
                        </a:solidFill>
                        <a:effectLst/>
                        <a:latin typeface="Calibri" panose="020F0502020204030204" pitchFamily="34" charset="0"/>
                      </a:endParaRPr>
                    </a:p>
                  </a:txBody>
                  <a:tcPr marL="0" marR="0" marT="0" marB="0" anchor="b"/>
                </a:tc>
                <a:tc>
                  <a:txBody>
                    <a:bodyPr/>
                    <a:lstStyle/>
                    <a:p>
                      <a:pPr algn="ctr" fontAlgn="ctr"/>
                      <a:r>
                        <a:rPr lang="en-SG" sz="1000" u="none" strike="noStrike">
                          <a:effectLst/>
                        </a:rPr>
                        <a:t>-</a:t>
                      </a: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SG" sz="1000" u="none" strike="noStrike">
                          <a:effectLst/>
                        </a:rPr>
                        <a:t>-</a:t>
                      </a:r>
                      <a:endParaRPr lang="en-SG" sz="10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517110877"/>
                  </a:ext>
                </a:extLst>
              </a:tr>
              <a:tr h="177785">
                <a:tc>
                  <a:txBody>
                    <a:bodyPr/>
                    <a:lstStyle/>
                    <a:p>
                      <a:pPr algn="l" fontAlgn="ctr"/>
                      <a:endParaRPr lang="en-SG" sz="1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SG" sz="1000" u="none" strike="noStrike">
                          <a:effectLst/>
                        </a:rPr>
                        <a:t>AECOPD~COPD</a:t>
                      </a:r>
                      <a:endParaRPr lang="en-SG" sz="10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SG" sz="1000" u="none" strike="noStrike">
                          <a:effectLst/>
                        </a:rPr>
                        <a:t>6</a:t>
                      </a: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SG" sz="1000" u="none" strike="noStrike" dirty="0">
                          <a:effectLst/>
                        </a:rPr>
                        <a:t>6</a:t>
                      </a:r>
                      <a:endParaRPr lang="en-SG" sz="1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SG" sz="1000" u="none" strike="noStrike" dirty="0">
                          <a:effectLst/>
                        </a:rPr>
                        <a:t>-</a:t>
                      </a:r>
                      <a:endParaRPr lang="en-SG" sz="1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SG" sz="1000" u="none" strike="noStrike">
                          <a:effectLst/>
                        </a:rPr>
                        <a:t> </a:t>
                      </a: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SG" sz="1000" u="none" strike="noStrike">
                          <a:effectLst/>
                        </a:rPr>
                        <a:t>151 vs 40</a:t>
                      </a:r>
                      <a:endParaRPr lang="en-SG" sz="10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SG" sz="1000" u="none" strike="noStrike">
                          <a:effectLst/>
                        </a:rPr>
                        <a:t>12 vs 12</a:t>
                      </a:r>
                      <a:endParaRPr lang="en-SG" sz="10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151037007"/>
                  </a:ext>
                </a:extLst>
              </a:tr>
              <a:tr h="177785">
                <a:tc>
                  <a:txBody>
                    <a:bodyPr/>
                    <a:lstStyle/>
                    <a:p>
                      <a:pPr algn="l" fontAlgn="ctr"/>
                      <a:endParaRPr lang="en-SG" sz="1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SG" sz="1000" u="none" strike="noStrike" dirty="0">
                          <a:effectLst/>
                        </a:rPr>
                        <a:t>AECOPD~Healthy</a:t>
                      </a:r>
                      <a:endParaRPr lang="en-SG"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SG" sz="1000" u="none" strike="noStrike">
                          <a:effectLst/>
                        </a:rPr>
                        <a:t>27</a:t>
                      </a: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SG" sz="1000" u="none" strike="noStrike" dirty="0">
                          <a:effectLst/>
                        </a:rPr>
                        <a:t>-</a:t>
                      </a:r>
                      <a:endParaRPr lang="en-SG" sz="1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SG" sz="1000" u="none" strike="noStrike">
                          <a:effectLst/>
                        </a:rPr>
                        <a:t>27</a:t>
                      </a: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en-SG" sz="1000" u="none" strike="noStrike" dirty="0">
                          <a:effectLst/>
                        </a:rPr>
                        <a:t> </a:t>
                      </a:r>
                      <a:endParaRPr lang="en-SG"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ctr"/>
                      <a:r>
                        <a:rPr lang="en-SG" sz="1000" u="none" strike="noStrike">
                          <a:effectLst/>
                        </a:rPr>
                        <a:t>151 vs 58</a:t>
                      </a:r>
                      <a:endParaRPr lang="en-SG" sz="10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SG" sz="1000" u="none" strike="noStrike">
                          <a:effectLst/>
                        </a:rPr>
                        <a:t>33 vs 33</a:t>
                      </a:r>
                      <a:endParaRPr lang="en-SG" sz="10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000856394"/>
                  </a:ext>
                </a:extLst>
              </a:tr>
              <a:tr h="177785">
                <a:tc>
                  <a:txBody>
                    <a:bodyPr/>
                    <a:lstStyle/>
                    <a:p>
                      <a:pPr algn="l" fontAlgn="ctr"/>
                      <a:endParaRPr lang="en-SG" sz="10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en-SG" sz="1000" u="none" strike="noStrike">
                          <a:effectLst/>
                        </a:rPr>
                        <a:t>COPD~Healthy</a:t>
                      </a:r>
                      <a:endParaRPr lang="en-SG" sz="1000" b="1" i="0" u="none" strike="noStrike">
                        <a:solidFill>
                          <a:srgbClr val="000000"/>
                        </a:solidFill>
                        <a:effectLst/>
                        <a:latin typeface="Calibri" panose="020F0502020204030204" pitchFamily="34" charset="0"/>
                      </a:endParaRPr>
                    </a:p>
                  </a:txBody>
                  <a:tcPr marL="0" marR="0" marT="0" marB="0" anchor="b"/>
                </a:tc>
                <a:tc>
                  <a:txBody>
                    <a:bodyPr/>
                    <a:lstStyle/>
                    <a:p>
                      <a:pPr algn="ctr" fontAlgn="ctr"/>
                      <a:r>
                        <a:rPr lang="en-SG" sz="1000" u="none" strike="noStrike">
                          <a:effectLst/>
                        </a:rPr>
                        <a:t>-</a:t>
                      </a: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SG" sz="1000" u="none" strike="noStrike">
                          <a:effectLst/>
                        </a:rPr>
                        <a:t>13</a:t>
                      </a: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SG" sz="1000" u="none" strike="noStrike" dirty="0">
                          <a:effectLst/>
                        </a:rPr>
                        <a:t>13</a:t>
                      </a:r>
                      <a:endParaRPr lang="en-SG" sz="10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SG" sz="1000" u="none" strike="noStrike" dirty="0">
                          <a:effectLst/>
                        </a:rPr>
                        <a:t> </a:t>
                      </a:r>
                      <a:endParaRPr lang="en-SG"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ctr"/>
                      <a:r>
                        <a:rPr lang="en-SG" sz="1000" u="none" strike="noStrike">
                          <a:effectLst/>
                        </a:rPr>
                        <a:t>40 vs 58</a:t>
                      </a:r>
                      <a:endParaRPr lang="en-SG" sz="10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SG" sz="1000" u="none" strike="noStrike" dirty="0">
                          <a:effectLst/>
                        </a:rPr>
                        <a:t>19 vs 19</a:t>
                      </a:r>
                      <a:endParaRPr lang="en-SG" sz="10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81434262"/>
                  </a:ext>
                </a:extLst>
              </a:tr>
              <a:tr h="177785">
                <a:tc>
                  <a:txBody>
                    <a:bodyPr/>
                    <a:lstStyle/>
                    <a:p>
                      <a:pPr algn="l" fontAlgn="ctr"/>
                      <a:endParaRPr lang="en-SG" sz="1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SG" sz="1000" u="none" strike="noStrike" dirty="0">
                          <a:effectLst/>
                        </a:rPr>
                        <a:t>Single</a:t>
                      </a:r>
                      <a:r>
                        <a:rPr lang="en-US" altLang="zh-CN" sz="1000" u="none" strike="noStrike" baseline="30000" dirty="0">
                          <a:effectLst/>
                        </a:rPr>
                        <a:t>5</a:t>
                      </a:r>
                      <a:endParaRPr lang="en-SG" sz="1000" b="1" i="0" u="none" strike="noStrike" baseline="30000" dirty="0">
                        <a:solidFill>
                          <a:srgbClr val="000000"/>
                        </a:solidFill>
                        <a:effectLst/>
                        <a:latin typeface="Calibri" panose="020F0502020204030204" pitchFamily="34" charset="0"/>
                      </a:endParaRPr>
                    </a:p>
                  </a:txBody>
                  <a:tcPr marL="0" marR="0" marT="0" marB="0" anchor="b"/>
                </a:tc>
                <a:tc>
                  <a:txBody>
                    <a:bodyPr/>
                    <a:lstStyle/>
                    <a:p>
                      <a:pPr algn="ctr" fontAlgn="b"/>
                      <a:r>
                        <a:rPr lang="en-SG" sz="1000" u="none" strike="noStrike">
                          <a:effectLst/>
                        </a:rPr>
                        <a:t>112</a:t>
                      </a: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SG" sz="1000" u="none" strike="noStrike">
                          <a:effectLst/>
                        </a:rPr>
                        <a:t>15</a:t>
                      </a: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SG" sz="1000" u="none" strike="noStrike" dirty="0">
                          <a:effectLst/>
                        </a:rPr>
                        <a:t>12</a:t>
                      </a:r>
                      <a:r>
                        <a:rPr lang="en-SG" sz="1000" u="none" strike="noStrike" baseline="30000" dirty="0">
                          <a:effectLst/>
                        </a:rPr>
                        <a:t>*</a:t>
                      </a:r>
                      <a:endParaRPr lang="en-SG" sz="1000" b="0" i="0" u="none" strike="noStrike" baseline="30000" dirty="0">
                        <a:solidFill>
                          <a:srgbClr val="000000"/>
                        </a:solidFill>
                        <a:effectLst/>
                        <a:latin typeface="Calibri" panose="020F0502020204030204" pitchFamily="34" charset="0"/>
                      </a:endParaRPr>
                    </a:p>
                  </a:txBody>
                  <a:tcPr marL="0" marR="0" marT="0" marB="0" anchor="ctr"/>
                </a:tc>
                <a:tc>
                  <a:txBody>
                    <a:bodyPr/>
                    <a:lstStyle/>
                    <a:p>
                      <a:pPr algn="l" fontAlgn="b"/>
                      <a:r>
                        <a:rPr lang="en-SG" sz="1000" u="none" strike="noStrike" dirty="0">
                          <a:effectLst/>
                        </a:rPr>
                        <a:t> </a:t>
                      </a:r>
                      <a:endParaRPr lang="en-SG"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ctr"/>
                      <a:r>
                        <a:rPr lang="en-SG" sz="1000" u="none" strike="noStrike">
                          <a:effectLst/>
                        </a:rPr>
                        <a:t>-</a:t>
                      </a: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SG" sz="1000" u="none" strike="noStrike">
                          <a:effectLst/>
                        </a:rPr>
                        <a:t>-</a:t>
                      </a:r>
                      <a:endParaRPr lang="en-SG" sz="10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199464516"/>
                  </a:ext>
                </a:extLst>
              </a:tr>
              <a:tr h="177785">
                <a:tc>
                  <a:txBody>
                    <a:bodyPr/>
                    <a:lstStyle/>
                    <a:p>
                      <a:pPr algn="r" fontAlgn="b"/>
                      <a:r>
                        <a:rPr lang="en-SG" sz="1000" b="1" u="none" strike="noStrike" dirty="0">
                          <a:effectLst/>
                        </a:rPr>
                        <a:t>Subtotal</a:t>
                      </a:r>
                      <a:endParaRPr lang="en-SG"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SG" sz="1000" u="none" strike="noStrike" dirty="0">
                          <a:effectLst/>
                        </a:rPr>
                        <a:t> </a:t>
                      </a:r>
                      <a:endParaRPr lang="en-SG"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SG" sz="1000" u="none" strike="noStrike" dirty="0">
                          <a:effectLst/>
                        </a:rPr>
                        <a:t>151</a:t>
                      </a:r>
                      <a:endParaRPr lang="en-SG" sz="10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b"/>
                      <a:r>
                        <a:rPr lang="en-SG" sz="1000" u="none" strike="noStrike" dirty="0">
                          <a:effectLst/>
                        </a:rPr>
                        <a:t>41</a:t>
                      </a:r>
                      <a:endParaRPr lang="en-SG" sz="10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b"/>
                      <a:r>
                        <a:rPr lang="en-SG" sz="1000" u="none" strike="noStrike" dirty="0">
                          <a:effectLst/>
                        </a:rPr>
                        <a:t>58</a:t>
                      </a:r>
                      <a:endParaRPr lang="en-SG" sz="10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r" fontAlgn="b"/>
                      <a:r>
                        <a:rPr lang="en-SG" sz="1000" u="none" strike="noStrike">
                          <a:effectLst/>
                        </a:rPr>
                        <a:t>250</a:t>
                      </a:r>
                      <a:endParaRPr lang="en-SG" sz="1000" b="0" i="0" u="none" strike="noStrike" dirty="0">
                        <a:solidFill>
                          <a:srgbClr val="000000"/>
                        </a:solidFill>
                        <a:effectLst/>
                        <a:latin typeface="Calibri" panose="020F0502020204030204" pitchFamily="34" charset="0"/>
                      </a:endParaRPr>
                    </a:p>
                  </a:txBody>
                  <a:tcPr marL="0" marR="0" marT="0" marB="0" anchor="b">
                    <a:solidFill>
                      <a:schemeClr val="bg1">
                        <a:lumMod val="85000"/>
                      </a:schemeClr>
                    </a:solidFill>
                  </a:tcPr>
                </a:tc>
                <a:tc>
                  <a:txBody>
                    <a:bodyPr/>
                    <a:lstStyle/>
                    <a:p>
                      <a:pPr algn="ctr" fontAlgn="ctr"/>
                      <a:r>
                        <a:rPr lang="en-SG" sz="1000" u="none" strike="noStrike" dirty="0">
                          <a:effectLst/>
                        </a:rPr>
                        <a:t>-</a:t>
                      </a:r>
                      <a:endParaRPr lang="en-SG" sz="1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SG" sz="1000" u="none" strike="noStrike" dirty="0">
                          <a:effectLst/>
                        </a:rPr>
                        <a:t>-</a:t>
                      </a:r>
                      <a:endParaRPr lang="en-SG"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522893169"/>
                  </a:ext>
                </a:extLst>
              </a:tr>
              <a:tr h="177785">
                <a:tc>
                  <a:txBody>
                    <a:bodyPr/>
                    <a:lstStyle/>
                    <a:p>
                      <a:pPr algn="l" fontAlgn="ctr"/>
                      <a:endParaRPr lang="en-SG" sz="1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SG" sz="1000" b="0" i="0" u="none" strike="noStrike" dirty="0">
                          <a:solidFill>
                            <a:srgbClr val="000000"/>
                          </a:solidFill>
                          <a:effectLst/>
                          <a:latin typeface="Calibri" panose="020F0502020204030204" pitchFamily="34" charset="0"/>
                        </a:rPr>
                        <a:t>Dropped</a:t>
                      </a:r>
                      <a:r>
                        <a:rPr lang="en-SG" sz="1000" b="0" i="0" u="none" strike="noStrike" baseline="30000" dirty="0">
                          <a:solidFill>
                            <a:srgbClr val="000000"/>
                          </a:solidFill>
                          <a:effectLst/>
                          <a:latin typeface="Calibri" panose="020F0502020204030204" pitchFamily="34" charset="0"/>
                        </a:rPr>
                        <a:t>6</a:t>
                      </a:r>
                    </a:p>
                  </a:txBody>
                  <a:tcPr marL="0" marR="0" marT="0" marB="0" anchor="ctr"/>
                </a:tc>
                <a:tc>
                  <a:txBody>
                    <a:bodyPr/>
                    <a:lstStyle/>
                    <a:p>
                      <a:pPr algn="ctr" fontAlgn="ctr"/>
                      <a:endParaRPr lang="en-SG" sz="10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endParaRPr lang="en-SG" sz="1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endParaRPr lang="en-SG" sz="1000" b="0" i="0" u="none" strike="noStrike" dirty="0">
                        <a:solidFill>
                          <a:srgbClr val="000000"/>
                        </a:solidFill>
                        <a:effectLst/>
                        <a:latin typeface="Calibri" panose="020F0502020204030204" pitchFamily="34" charset="0"/>
                      </a:endParaRPr>
                    </a:p>
                  </a:txBody>
                  <a:tcPr marL="0" marR="0" marT="0" marB="0" anchor="ctr"/>
                </a:tc>
                <a:tc>
                  <a:txBody>
                    <a:bodyPr/>
                    <a:lstStyle/>
                    <a:p>
                      <a:pPr algn="r" fontAlgn="ctr"/>
                      <a:r>
                        <a:rPr lang="en-SG" sz="1000" u="none" strike="noStrike" dirty="0">
                          <a:effectLst/>
                        </a:rPr>
                        <a:t>2</a:t>
                      </a:r>
                      <a:endParaRPr lang="en-SG" sz="10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ctr"/>
                      <a:endParaRPr lang="en-SG" sz="10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ctr"/>
                      <a:endParaRPr lang="en-SG"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860002280"/>
                  </a:ext>
                </a:extLst>
              </a:tr>
              <a:tr h="177785">
                <a:tc>
                  <a:txBody>
                    <a:bodyPr/>
                    <a:lstStyle/>
                    <a:p>
                      <a:pPr algn="l" fontAlgn="b"/>
                      <a:r>
                        <a:rPr lang="en-SG" sz="1000" b="1" u="none" strike="noStrike" dirty="0">
                          <a:effectLst/>
                        </a:rPr>
                        <a:t>Total</a:t>
                      </a:r>
                      <a:endParaRPr lang="en-SG"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l" fontAlgn="ctr"/>
                      <a:endParaRPr lang="en-SG" sz="1000" b="0" i="0" u="none" strike="noStrike">
                        <a:solidFill>
                          <a:srgbClr val="000000"/>
                        </a:solidFill>
                        <a:effectLst/>
                        <a:latin typeface="Calibri" panose="020F050202020403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ctr"/>
                      <a:endParaRPr lang="en-SG" sz="1000" b="0" i="0" u="none" strike="noStrike">
                        <a:solidFill>
                          <a:srgbClr val="000000"/>
                        </a:solidFill>
                        <a:effectLst/>
                        <a:latin typeface="Calibri" panose="020F050202020403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ctr"/>
                      <a:endParaRPr lang="en-SG" sz="1000" b="0" i="0" u="none" strike="noStrike">
                        <a:solidFill>
                          <a:srgbClr val="000000"/>
                        </a:solidFill>
                        <a:effectLst/>
                        <a:latin typeface="Calibri" panose="020F050202020403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ctr"/>
                      <a:endParaRPr lang="en-SG" sz="1000" b="0" i="0" u="none" strike="noStrike" dirty="0">
                        <a:solidFill>
                          <a:srgbClr val="000000"/>
                        </a:solidFill>
                        <a:effectLst/>
                        <a:latin typeface="Calibri" panose="020F050202020403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r" fontAlgn="ctr"/>
                      <a:r>
                        <a:rPr lang="en-SG" sz="1000" u="none" strike="noStrike" dirty="0">
                          <a:effectLst/>
                        </a:rPr>
                        <a:t>485</a:t>
                      </a:r>
                      <a:endParaRPr lang="en-SG" sz="1000" b="0" i="0" u="none" strike="noStrike" dirty="0">
                        <a:solidFill>
                          <a:srgbClr val="000000"/>
                        </a:solidFill>
                        <a:effectLst/>
                        <a:latin typeface="Calibri" panose="020F050202020403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l" fontAlgn="ctr"/>
                      <a:endParaRPr lang="en-SG" sz="1000" b="0" i="0" u="none" strike="noStrike">
                        <a:solidFill>
                          <a:srgbClr val="000000"/>
                        </a:solidFill>
                        <a:effectLst/>
                        <a:latin typeface="Calibri" panose="020F050202020403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l" fontAlgn="ctr"/>
                      <a:endParaRPr lang="en-SG" sz="1000" b="0" i="0" u="none" strike="noStrike" dirty="0">
                        <a:solidFill>
                          <a:srgbClr val="000000"/>
                        </a:solidFill>
                        <a:effectLst/>
                        <a:latin typeface="Calibri" panose="020F0502020204030204" pitchFamily="34" charset="0"/>
                      </a:endParaRPr>
                    </a:p>
                  </a:txBody>
                  <a:tcPr marL="0" marR="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0717701"/>
                  </a:ext>
                </a:extLst>
              </a:tr>
            </a:tbl>
          </a:graphicData>
        </a:graphic>
      </p:graphicFrame>
      <p:sp>
        <p:nvSpPr>
          <p:cNvPr id="5" name="TextBox 4">
            <a:extLst>
              <a:ext uri="{FF2B5EF4-FFF2-40B4-BE49-F238E27FC236}">
                <a16:creationId xmlns:a16="http://schemas.microsoft.com/office/drawing/2014/main" id="{29581D7D-EFA8-BE4B-B0B4-46E37D4158F6}"/>
              </a:ext>
            </a:extLst>
          </p:cNvPr>
          <p:cNvSpPr txBox="1"/>
          <p:nvPr/>
        </p:nvSpPr>
        <p:spPr>
          <a:xfrm>
            <a:off x="600755" y="3681510"/>
            <a:ext cx="5832475" cy="3016210"/>
          </a:xfrm>
          <a:prstGeom prst="rect">
            <a:avLst/>
          </a:prstGeom>
          <a:noFill/>
        </p:spPr>
        <p:txBody>
          <a:bodyPr wrap="square" rtlCol="0">
            <a:spAutoFit/>
          </a:bodyPr>
          <a:lstStyle/>
          <a:p>
            <a:pPr marL="228591" indent="-228591">
              <a:buAutoNum type="arabicPeriod"/>
            </a:pPr>
            <a:r>
              <a:rPr lang="en-US" altLang="zh-CN" sz="1000" dirty="0"/>
              <a:t>In this study, we enrolled patients according to their clinical diagnostic report, then regrouped into several contrasts, including AECOPD ~ COPD ~ Healthy, AECOPD ~ COPD, AECOPD ~ Healthy and COPD ~ Healthy. </a:t>
            </a:r>
          </a:p>
          <a:p>
            <a:pPr marL="228591" indent="-228591">
              <a:buAutoNum type="arabicPeriod"/>
            </a:pPr>
            <a:r>
              <a:rPr lang="en-US" sz="1000" dirty="0"/>
              <a:t>Pop is the abbreviation of ”Population”, we clustered the same medical report from different patients into same group, for example, “AECOPD~COPD” means 151 AECOPD sputum samples compared to 40 COPD samples. 151 AECOPD </a:t>
            </a:r>
            <a:r>
              <a:rPr lang="en-SG" sz="1000" dirty="0"/>
              <a:t>is the sum of 6 (AECOPD ~ COPD ~ Healthy), 6 (AECOPD ~ COPD), 27( AECOPD ~ Healthy), and 112 (Single).</a:t>
            </a:r>
            <a:r>
              <a:rPr lang="en-US" sz="1000" dirty="0"/>
              <a:t>  </a:t>
            </a:r>
          </a:p>
          <a:p>
            <a:pPr marL="228591" indent="-228591">
              <a:buAutoNum type="arabicPeriod"/>
            </a:pPr>
            <a:r>
              <a:rPr lang="en-US" sz="1000" dirty="0"/>
              <a:t>Paired means the comparison </a:t>
            </a:r>
            <a:r>
              <a:rPr lang="en-SG" sz="1000" dirty="0"/>
              <a:t>is carried out in paired samples, for example, “AECOPD ~ COPD” means 12 AECOPD sputum samples compared to 12 COPD samples. 12 AECOPD is the sum of 6 (AECOPD ~ COPD ~ Healthy) and 6 (AECOPD ~ COPD) which are from the same patients at two different disorder stage. </a:t>
            </a:r>
          </a:p>
          <a:p>
            <a:pPr marL="228591" indent="-228591">
              <a:buAutoNum type="arabicPeriod"/>
            </a:pPr>
            <a:r>
              <a:rPr lang="en-SG" sz="1000" dirty="0"/>
              <a:t>AECOPD ~ COPD ~ Healthy means the set of samples collected from the same family members, and AECOPD and COPD samples were collected from the same patient, and Healthy was collect from healthy family mender.</a:t>
            </a:r>
          </a:p>
          <a:p>
            <a:pPr marL="228591" indent="-228591">
              <a:buAutoNum type="arabicPeriod"/>
            </a:pPr>
            <a:r>
              <a:rPr lang="en-SG" sz="1000" dirty="0"/>
              <a:t>Single means the sample was collect from the patient only once in specific type and condition. For example, 112 AECOPD samples in sputum were collected from 112 patients, and some of these patients may also collected throat swab samples.</a:t>
            </a:r>
          </a:p>
          <a:p>
            <a:pPr marL="228591" indent="-228591">
              <a:buAutoNum type="arabicPeriod"/>
            </a:pPr>
            <a:r>
              <a:rPr lang="en-SG" sz="1000" dirty="0"/>
              <a:t>Dropped means excluded due to sample quality or missing clinical data.</a:t>
            </a:r>
          </a:p>
          <a:p>
            <a:r>
              <a:rPr lang="en-SG" sz="1000" dirty="0"/>
              <a:t>*</a:t>
            </a:r>
            <a:r>
              <a:rPr lang="en-US" sz="1000" dirty="0"/>
              <a:t>.     </a:t>
            </a:r>
            <a:r>
              <a:rPr lang="en-SG" sz="1000" dirty="0"/>
              <a:t>* means some patients underwent one form of sample collection, but their healthy relatives were taken another form of sample. Such as 12 healthy sputum samples.</a:t>
            </a:r>
            <a:endParaRPr lang="en-US" sz="1000" dirty="0"/>
          </a:p>
        </p:txBody>
      </p:sp>
      <p:sp>
        <p:nvSpPr>
          <p:cNvPr id="6" name="TextBox 5">
            <a:extLst>
              <a:ext uri="{FF2B5EF4-FFF2-40B4-BE49-F238E27FC236}">
                <a16:creationId xmlns:a16="http://schemas.microsoft.com/office/drawing/2014/main" id="{50084AF5-0C67-5540-B697-DA2F20D92040}"/>
              </a:ext>
            </a:extLst>
          </p:cNvPr>
          <p:cNvSpPr txBox="1"/>
          <p:nvPr/>
        </p:nvSpPr>
        <p:spPr>
          <a:xfrm>
            <a:off x="600755" y="299231"/>
            <a:ext cx="3483646" cy="261610"/>
          </a:xfrm>
          <a:prstGeom prst="rect">
            <a:avLst/>
          </a:prstGeom>
          <a:noFill/>
        </p:spPr>
        <p:txBody>
          <a:bodyPr wrap="none" rtlCol="0">
            <a:spAutoFit/>
          </a:bodyPr>
          <a:lstStyle/>
          <a:p>
            <a:r>
              <a:rPr lang="en-SG" altLang="zh-CN" sz="1100" dirty="0"/>
              <a:t>T</a:t>
            </a:r>
            <a:r>
              <a:rPr lang="en-US" altLang="zh-CN" sz="1100" dirty="0"/>
              <a:t>able 1. The detailed study design and sample enrollment</a:t>
            </a:r>
            <a:endParaRPr lang="en-SG" sz="1100" dirty="0"/>
          </a:p>
        </p:txBody>
      </p:sp>
    </p:spTree>
    <p:extLst>
      <p:ext uri="{BB962C8B-B14F-4D97-AF65-F5344CB8AC3E}">
        <p14:creationId xmlns:p14="http://schemas.microsoft.com/office/powerpoint/2010/main" val="39919541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2747</TotalTime>
  <Words>469</Words>
  <Application>Microsoft Macintosh PowerPoint</Application>
  <PresentationFormat>A4 Paper (210x297 mm)</PresentationFormat>
  <Paragraphs>115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Shiyi Zhou</dc:creator>
  <cp:lastModifiedBy>Shiyi Zhou</cp:lastModifiedBy>
  <cp:revision>8</cp:revision>
  <dcterms:created xsi:type="dcterms:W3CDTF">2020-12-19T10:56:55Z</dcterms:created>
  <dcterms:modified xsi:type="dcterms:W3CDTF">2021-06-20T14:07:29Z</dcterms:modified>
</cp:coreProperties>
</file>