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08"/>
    <p:restoredTop sz="96296"/>
  </p:normalViewPr>
  <p:slideViewPr>
    <p:cSldViewPr snapToGrid="0" snapToObjects="1" showGuides="1">
      <p:cViewPr varScale="1">
        <p:scale>
          <a:sx n="142" d="100"/>
          <a:sy n="142" d="100"/>
        </p:scale>
        <p:origin x="784" y="16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FE3DA-B67C-1846-AEB8-4D1C8575C898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90BB8-E7F8-5945-B5B2-DEC0D2123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150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FE3DA-B67C-1846-AEB8-4D1C8575C898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90BB8-E7F8-5945-B5B2-DEC0D2123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520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FE3DA-B67C-1846-AEB8-4D1C8575C898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90BB8-E7F8-5945-B5B2-DEC0D2123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527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FE3DA-B67C-1846-AEB8-4D1C8575C898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90BB8-E7F8-5945-B5B2-DEC0D2123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752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FE3DA-B67C-1846-AEB8-4D1C8575C898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90BB8-E7F8-5945-B5B2-DEC0D2123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964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FE3DA-B67C-1846-AEB8-4D1C8575C898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90BB8-E7F8-5945-B5B2-DEC0D2123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333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FE3DA-B67C-1846-AEB8-4D1C8575C898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90BB8-E7F8-5945-B5B2-DEC0D2123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35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FE3DA-B67C-1846-AEB8-4D1C8575C898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90BB8-E7F8-5945-B5B2-DEC0D2123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050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FE3DA-B67C-1846-AEB8-4D1C8575C898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90BB8-E7F8-5945-B5B2-DEC0D2123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72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FE3DA-B67C-1846-AEB8-4D1C8575C898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90BB8-E7F8-5945-B5B2-DEC0D2123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208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FE3DA-B67C-1846-AEB8-4D1C8575C898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90BB8-E7F8-5945-B5B2-DEC0D2123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865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FE3DA-B67C-1846-AEB8-4D1C8575C898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90BB8-E7F8-5945-B5B2-DEC0D2123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0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tricbrc.org/view/Taxonomy/724" TargetMode="External"/><Relationship Id="rId7" Type="http://schemas.openxmlformats.org/officeDocument/2006/relationships/hyperlink" Target="https://www.patricbrc.org/view/Taxonomy/906" TargetMode="External"/><Relationship Id="rId2" Type="http://schemas.openxmlformats.org/officeDocument/2006/relationships/hyperlink" Target="https://www.patricbrc.org/view/Taxonomy/1654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patricbrc.org/view/Taxonomy/32207" TargetMode="External"/><Relationship Id="rId5" Type="http://schemas.openxmlformats.org/officeDocument/2006/relationships/hyperlink" Target="https://www.patricbrc.org/view/Taxonomy/1016" TargetMode="External"/><Relationship Id="rId4" Type="http://schemas.openxmlformats.org/officeDocument/2006/relationships/hyperlink" Target="https://www.patricbrc.org/view/Taxonomy/2946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BAB6D9C-4458-D646-A9AD-17609B64B9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7509892"/>
              </p:ext>
            </p:extLst>
          </p:nvPr>
        </p:nvGraphicFramePr>
        <p:xfrm>
          <a:off x="236881" y="587829"/>
          <a:ext cx="9261068" cy="60567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20738">
                  <a:extLst>
                    <a:ext uri="{9D8B030D-6E8A-4147-A177-3AD203B41FA5}">
                      <a16:colId xmlns:a16="http://schemas.microsoft.com/office/drawing/2014/main" val="3658938864"/>
                    </a:ext>
                  </a:extLst>
                </a:gridCol>
                <a:gridCol w="689504">
                  <a:extLst>
                    <a:ext uri="{9D8B030D-6E8A-4147-A177-3AD203B41FA5}">
                      <a16:colId xmlns:a16="http://schemas.microsoft.com/office/drawing/2014/main" val="2150524943"/>
                    </a:ext>
                  </a:extLst>
                </a:gridCol>
                <a:gridCol w="689504">
                  <a:extLst>
                    <a:ext uri="{9D8B030D-6E8A-4147-A177-3AD203B41FA5}">
                      <a16:colId xmlns:a16="http://schemas.microsoft.com/office/drawing/2014/main" val="2163226967"/>
                    </a:ext>
                  </a:extLst>
                </a:gridCol>
                <a:gridCol w="689504">
                  <a:extLst>
                    <a:ext uri="{9D8B030D-6E8A-4147-A177-3AD203B41FA5}">
                      <a16:colId xmlns:a16="http://schemas.microsoft.com/office/drawing/2014/main" val="3235518335"/>
                    </a:ext>
                  </a:extLst>
                </a:gridCol>
                <a:gridCol w="2052638">
                  <a:extLst>
                    <a:ext uri="{9D8B030D-6E8A-4147-A177-3AD203B41FA5}">
                      <a16:colId xmlns:a16="http://schemas.microsoft.com/office/drawing/2014/main" val="3385500977"/>
                    </a:ext>
                  </a:extLst>
                </a:gridCol>
                <a:gridCol w="689504">
                  <a:extLst>
                    <a:ext uri="{9D8B030D-6E8A-4147-A177-3AD203B41FA5}">
                      <a16:colId xmlns:a16="http://schemas.microsoft.com/office/drawing/2014/main" val="82303005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3743888362"/>
                    </a:ext>
                  </a:extLst>
                </a:gridCol>
                <a:gridCol w="480635">
                  <a:extLst>
                    <a:ext uri="{9D8B030D-6E8A-4147-A177-3AD203B41FA5}">
                      <a16:colId xmlns:a16="http://schemas.microsoft.com/office/drawing/2014/main" val="1182615156"/>
                    </a:ext>
                  </a:extLst>
                </a:gridCol>
                <a:gridCol w="561642">
                  <a:extLst>
                    <a:ext uri="{9D8B030D-6E8A-4147-A177-3AD203B41FA5}">
                      <a16:colId xmlns:a16="http://schemas.microsoft.com/office/drawing/2014/main" val="1797430450"/>
                    </a:ext>
                  </a:extLst>
                </a:gridCol>
                <a:gridCol w="480635">
                  <a:extLst>
                    <a:ext uri="{9D8B030D-6E8A-4147-A177-3AD203B41FA5}">
                      <a16:colId xmlns:a16="http://schemas.microsoft.com/office/drawing/2014/main" val="1164949594"/>
                    </a:ext>
                  </a:extLst>
                </a:gridCol>
                <a:gridCol w="480635">
                  <a:extLst>
                    <a:ext uri="{9D8B030D-6E8A-4147-A177-3AD203B41FA5}">
                      <a16:colId xmlns:a16="http://schemas.microsoft.com/office/drawing/2014/main" val="1188179344"/>
                    </a:ext>
                  </a:extLst>
                </a:gridCol>
                <a:gridCol w="689504">
                  <a:extLst>
                    <a:ext uri="{9D8B030D-6E8A-4147-A177-3AD203B41FA5}">
                      <a16:colId xmlns:a16="http://schemas.microsoft.com/office/drawing/2014/main" val="46060114"/>
                    </a:ext>
                  </a:extLst>
                </a:gridCol>
              </a:tblGrid>
              <a:tr h="69778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u="none" strike="noStrike" dirty="0" err="1">
                          <a:effectLst/>
                        </a:rPr>
                        <a:t>Paired_Group</a:t>
                      </a:r>
                      <a:endParaRPr lang="en-SG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u="none" strike="noStrike" dirty="0">
                          <a:effectLst/>
                        </a:rPr>
                        <a:t>Type</a:t>
                      </a:r>
                      <a:endParaRPr lang="en-SG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u="none" strike="noStrike" dirty="0" err="1">
                          <a:effectLst/>
                        </a:rPr>
                        <a:t>Study_Type</a:t>
                      </a:r>
                      <a:endParaRPr lang="en-SG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u="none" strike="noStrike">
                          <a:effectLst/>
                        </a:rPr>
                        <a:t>Taxonomy</a:t>
                      </a:r>
                      <a:endParaRPr lang="en-SG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u="none" strike="noStrike" dirty="0">
                          <a:effectLst/>
                        </a:rPr>
                        <a:t>Genus</a:t>
                      </a:r>
                      <a:endParaRPr lang="en-SG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u="none" strike="noStrike" dirty="0" err="1">
                          <a:effectLst/>
                        </a:rPr>
                        <a:t>baseMean</a:t>
                      </a:r>
                      <a:endParaRPr lang="en-SG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u="none" strike="noStrike">
                          <a:effectLst/>
                        </a:rPr>
                        <a:t>log2FoldChange</a:t>
                      </a:r>
                      <a:endParaRPr lang="en-SG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u="none" strike="noStrike" dirty="0" err="1">
                          <a:effectLst/>
                        </a:rPr>
                        <a:t>lfcSE</a:t>
                      </a:r>
                      <a:endParaRPr lang="en-SG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u="none" strike="noStrike">
                          <a:effectLst/>
                        </a:rPr>
                        <a:t>stat</a:t>
                      </a:r>
                      <a:endParaRPr lang="en-SG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u="none" strike="noStrike" dirty="0" err="1">
                          <a:effectLst/>
                        </a:rPr>
                        <a:t>pvalue</a:t>
                      </a:r>
                      <a:endParaRPr lang="en-SG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u="none" strike="noStrike" dirty="0" err="1">
                          <a:effectLst/>
                        </a:rPr>
                        <a:t>padj</a:t>
                      </a:r>
                      <a:endParaRPr lang="en-SG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b="1" u="none" strike="noStrike" dirty="0">
                          <a:effectLst/>
                        </a:rPr>
                        <a:t>Enriched</a:t>
                      </a:r>
                      <a:endParaRPr lang="en-SG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5093297"/>
                  </a:ext>
                </a:extLst>
              </a:tr>
              <a:tr h="171263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HC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Swab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OTU-49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Actinobacteria_unclassified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6.9914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 dirty="0">
                          <a:effectLst/>
                        </a:rPr>
                        <a:t>2.0701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0.5430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3.8123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0.0001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0.0230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 dirty="0">
                          <a:effectLst/>
                        </a:rPr>
                        <a:t>COPD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79840377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HC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Swab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OTU-50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sng" strike="noStrike">
                          <a:effectLst/>
                          <a:hlinkClick r:id="rId2"/>
                        </a:rPr>
                        <a:t>Actinomyces</a:t>
                      </a:r>
                      <a:endParaRPr lang="en-SG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40.1187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2.2748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0.4819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4.7205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0.0016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COPD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91405760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Swab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OTU-1068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 dirty="0" err="1">
                          <a:effectLst/>
                        </a:rPr>
                        <a:t>Enterobacteriaceae_unclassified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90.3075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4.6202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1.2440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3.7138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0.0002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0.0407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AECOPD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41948847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Swab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OTU-1073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Raoultella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170.4903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10.2211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1.4033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7.2834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AECOPD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25857699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HC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Swab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OTU-548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Streptococcus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210.6977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2.3663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0.6142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3.8528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0.0001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0.0230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COPD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05970114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Swab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OTU-1121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Actinobacillus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26.1118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5.4973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1.0556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5.2077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0.0001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AECOPD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49321030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Swab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OTU-1124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sng" strike="noStrike">
                          <a:effectLst/>
                          <a:hlinkClick r:id="rId3"/>
                        </a:rPr>
                        <a:t>Haemophilus</a:t>
                      </a:r>
                      <a:endParaRPr lang="en-SG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18.4993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2.9040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0.7551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3.8456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0.0001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0.0319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AECOPD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58177788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HC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Swab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OTU-662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sng" strike="noStrike">
                          <a:effectLst/>
                          <a:hlinkClick r:id="rId4"/>
                        </a:rPr>
                        <a:t>Veillonella</a:t>
                      </a:r>
                      <a:endParaRPr lang="en-SG" sz="1100" b="0" i="0" u="sng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122.2021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1.7688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0.4576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3.8655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0.0001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0.0230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COPD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14565940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AH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Swab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Population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OTU-999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Alysiella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2.7272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2.2137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0.4750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4.6608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0.0031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 dirty="0">
                          <a:effectLst/>
                        </a:rPr>
                        <a:t>Healthy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78769434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AC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Swab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Population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OTU-258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sng" strike="noStrike">
                          <a:effectLst/>
                          <a:hlinkClick r:id="rId5"/>
                        </a:rPr>
                        <a:t>Capnocytophaga</a:t>
                      </a:r>
                      <a:endParaRPr lang="en-SG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25.1070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1.5513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0.5620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2.7601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0.0058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0.0472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 dirty="0">
                          <a:effectLst/>
                        </a:rPr>
                        <a:t>COPD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98394787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AC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Swab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Population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OTU-541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Lactobacillus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7.2243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1.7344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0.5807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2.9866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0.0028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0.0346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 dirty="0">
                          <a:effectLst/>
                        </a:rPr>
                        <a:t>COPD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67071744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AC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Swab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Population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OTU-108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sng" strike="noStrike">
                          <a:effectLst/>
                          <a:hlinkClick r:id="rId6"/>
                        </a:rPr>
                        <a:t>Rothia</a:t>
                      </a:r>
                      <a:endParaRPr lang="en-SG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38.5429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1.8354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0.6520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2.8150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0.0049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0.0472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 dirty="0">
                          <a:effectLst/>
                        </a:rPr>
                        <a:t>COPD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93713750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AC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Swab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Population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OTU-1121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Actinobacillus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17.5709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4.7427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1.0151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4.6720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0.0001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COPD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18079724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AC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Swab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Population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OTU-661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sng" strike="noStrike">
                          <a:effectLst/>
                          <a:hlinkClick r:id="rId7"/>
                        </a:rPr>
                        <a:t>Megasphaera</a:t>
                      </a:r>
                      <a:endParaRPr lang="en-SG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8.9167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-2.3310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0.5743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-4.0588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0.0012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AECOPD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46893337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AC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Swab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Population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OTU-663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Veillonellaceae_unclassified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5.4088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-2.2470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0.6071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-3.7009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0.0002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0.0035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AECOPD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51174980"/>
                  </a:ext>
                </a:extLst>
              </a:tr>
              <a:tr h="171263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Sputum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OTU-786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Alphaproteobacteria_unclassified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6.2442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2.6260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0.7069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3.7150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0.0002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0.0031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AECOPD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32607629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Sputum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OTU-341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Anaerolineae_unclassified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6.6133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4.4966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0.7094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6.3383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AECOPD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76101580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Sputum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OTU-344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Anaerolineaceae_unclassified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13.0673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5.6317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0.5817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9.6821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AECOPD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71269321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Sputum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OTU-350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uncultured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8.8103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4.7789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0.5696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8.3899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AECOPD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36542712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Sputum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OTU-177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  <a:hlinkClick r:id="rId7"/>
                        </a:rPr>
                        <a:t>Bacteria_unclassified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104.4581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3.1572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0.3133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10.0770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AECOPD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37344896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Sputum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OTU-209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  <a:hlinkClick r:id="rId7"/>
                        </a:rPr>
                        <a:t>Bacteroidia_unclassified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15.9308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2.0951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0.3158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6.6348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AECOPD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14659115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Sputum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OTU-13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Bryobacter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2.1317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2.5064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0.7260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3.4525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0.0006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0.0063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AECOPD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47508451"/>
                  </a:ext>
                </a:extLst>
              </a:tr>
              <a:tr h="171263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Sputum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OTU-953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Burkholderiales_unclassified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25.5903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2.1402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0.5870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3.6459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0.0003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0.0038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 dirty="0">
                          <a:effectLst/>
                        </a:rPr>
                        <a:t>AECOPD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22343017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Sputum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OTU-961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Comamonadaceae_unclassified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6.9015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1.8326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0.4359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4.2038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0.0005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 dirty="0">
                          <a:effectLst/>
                        </a:rPr>
                        <a:t>AECOPD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64736548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Sputum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OTU-239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uncultured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3.0942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1.9475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0.5879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3.3124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0.0009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0.0098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 dirty="0">
                          <a:effectLst/>
                        </a:rPr>
                        <a:t>AECOPD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078418893"/>
                  </a:ext>
                </a:extLst>
              </a:tr>
              <a:tr h="171263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Sputum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OTU-435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Desulfobacterota_unclassified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4.2099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4.8359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0.8933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5.4137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AECOPD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88031594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Sputum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OTU-649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Firmicutes_unclassified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9.0465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1.7126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0.4604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3.7199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0.0002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0.0031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AECOPD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73772501"/>
                  </a:ext>
                </a:extLst>
              </a:tr>
              <a:tr h="171263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Sputum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OTU-1092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Gammaproteobacteria_unclassified</a:t>
                      </a:r>
                      <a:endParaRPr lang="en-SG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19.5853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2.7583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0.4878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5.6549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AECOPD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82835384"/>
                  </a:ext>
                </a:extLst>
              </a:tr>
              <a:tr h="63431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Sputum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OTU-368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KD4-96_ge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1.4139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3.0792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0.8768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3.5118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0.0004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0.0054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AECOPD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91360364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Sputum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OTU-536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Enterococcaceae_unclassified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2.1134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2.5220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0.8333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3.0264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0.0025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0.0229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 dirty="0">
                          <a:effectLst/>
                        </a:rPr>
                        <a:t>AECOPD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87497749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Sputum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OTU-1196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Pedosphaeraceae_unclassified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3.1190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3.7237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0.6796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5.4791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0.0000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AECOPD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72058241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Sputum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OTU-1197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uncultured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2.2229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2.4332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0.8122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2.9960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0.0027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0.0231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 dirty="0">
                          <a:effectLst/>
                        </a:rPr>
                        <a:t>AECOPD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57174049"/>
                  </a:ext>
                </a:extLst>
              </a:tr>
              <a:tr h="171263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Sputum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OTU-1165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Proteobacteria_unclassified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1.9770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2.4939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0.7690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3.2430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0.0012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0.0118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 dirty="0">
                          <a:effectLst/>
                        </a:rPr>
                        <a:t>AECOPD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05896127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Sputum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OTU-875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Rhodobacteraceae_unclassified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2.7146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3.1139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0.8602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3.6202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0.0003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0.0038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 dirty="0">
                          <a:effectLst/>
                        </a:rPr>
                        <a:t>AECOPD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33377081"/>
                  </a:ext>
                </a:extLst>
              </a:tr>
              <a:tr h="11417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HA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Sputum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paired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none" strike="noStrike">
                          <a:effectLst/>
                        </a:rPr>
                        <a:t>OTU-662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u="sng" strike="noStrike" dirty="0">
                          <a:effectLst/>
                          <a:hlinkClick r:id="rId4"/>
                        </a:rPr>
                        <a:t>Veillonella</a:t>
                      </a:r>
                      <a:endParaRPr lang="en-SG" sz="1100" b="0" i="0" u="sng" strike="noStrike" dirty="0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87.2735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1.6663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0.5687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2.9298</a:t>
                      </a:r>
                      <a:endParaRPr lang="en-SG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0.0034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>
                          <a:effectLst/>
                        </a:rPr>
                        <a:t>0.0273</a:t>
                      </a:r>
                      <a:endParaRPr lang="en-SG" sz="1100" b="0" i="0" u="none" strike="noStrike">
                        <a:solidFill>
                          <a:srgbClr val="9C000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G" sz="1100" u="none" strike="noStrike" dirty="0">
                          <a:effectLst/>
                        </a:rPr>
                        <a:t>AECOPD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726089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0A82F67-5989-6E43-8392-1E5EB3E77B64}"/>
              </a:ext>
            </a:extLst>
          </p:cNvPr>
          <p:cNvSpPr txBox="1"/>
          <p:nvPr/>
        </p:nvSpPr>
        <p:spPr>
          <a:xfrm>
            <a:off x="120502" y="290230"/>
            <a:ext cx="75119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altLang="zh-CN" sz="1100" dirty="0"/>
              <a:t>T</a:t>
            </a:r>
            <a:r>
              <a:rPr lang="en-US" altLang="zh-CN" sz="1100" dirty="0"/>
              <a:t>able 2. </a:t>
            </a:r>
            <a:r>
              <a:rPr lang="en-US" sz="1100" dirty="0"/>
              <a:t>Population-based and Paired-based microbiome differential abundance analysis with foldchange ≥.1.5 and </a:t>
            </a:r>
            <a:r>
              <a:rPr lang="en-US" sz="1100" i="1" dirty="0" err="1"/>
              <a:t>p</a:t>
            </a:r>
            <a:r>
              <a:rPr lang="en-US" sz="1100" dirty="0" err="1"/>
              <a:t>.adj</a:t>
            </a:r>
            <a:r>
              <a:rPr lang="en-US" sz="1100" dirty="0"/>
              <a:t> ≤ 0.05.</a:t>
            </a:r>
            <a:r>
              <a:rPr lang="en-SG" sz="11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17120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</TotalTime>
  <Words>499</Words>
  <Application>Microsoft Macintosh PowerPoint</Application>
  <PresentationFormat>A4 Paper (210x297 mm)</PresentationFormat>
  <Paragraphs>433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Shiyi Zhou</dc:creator>
  <cp:lastModifiedBy>Shiyi Zhou</cp:lastModifiedBy>
  <cp:revision>4</cp:revision>
  <dcterms:created xsi:type="dcterms:W3CDTF">2020-12-19T10:56:55Z</dcterms:created>
  <dcterms:modified xsi:type="dcterms:W3CDTF">2020-12-28T07:42:49Z</dcterms:modified>
</cp:coreProperties>
</file>