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yanhui@webmail.hzau.edu.cn" initials="l" lastIdx="1" clrIdx="0">
    <p:extLst>
      <p:ext uri="{19B8F6BF-5375-455C-9EA6-DF929625EA0E}">
        <p15:presenceInfo xmlns:p15="http://schemas.microsoft.com/office/powerpoint/2012/main" userId="d272ec5b72df839a" providerId="Windows Live"/>
      </p:ext>
    </p:extLst>
  </p:cmAuthor>
  <p:cmAuthor id="2" name="Hong Wu" initials="HW" lastIdx="1" clrIdx="1">
    <p:extLst>
      <p:ext uri="{19B8F6BF-5375-455C-9EA6-DF929625EA0E}">
        <p15:presenceInfo xmlns:p15="http://schemas.microsoft.com/office/powerpoint/2012/main" userId="f87ae8837829963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6366" autoAdjust="0"/>
  </p:normalViewPr>
  <p:slideViewPr>
    <p:cSldViewPr snapToGrid="0">
      <p:cViewPr varScale="1">
        <p:scale>
          <a:sx n="77" d="100"/>
          <a:sy n="77" d="100"/>
        </p:scale>
        <p:origin x="34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liyan\Documents\WeChat%20Files\wxid_8sclfj1v3cpa21\FileStorage\File\2021-05\qPCR%20and%20TS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8723795539272"/>
          <c:y val="6.7783452006938458E-2"/>
          <c:w val="0.80633825405763737"/>
          <c:h val="0.816912383701888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74-46F3-8E57-EA451009F010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74-46F3-8E57-EA451009F010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474-46F3-8E57-EA451009F01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474-46F3-8E57-EA451009F010}"/>
              </c:ext>
            </c:extLst>
          </c:dPt>
          <c:errBars>
            <c:errBarType val="both"/>
            <c:errValType val="cust"/>
            <c:noEndCap val="0"/>
            <c:plus>
              <c:numRef>
                <c:f>FW!$F$3:$F$6</c:f>
                <c:numCache>
                  <c:formatCode>General</c:formatCode>
                  <c:ptCount val="4"/>
                  <c:pt idx="0">
                    <c:v>1.825513626352864</c:v>
                  </c:pt>
                  <c:pt idx="1">
                    <c:v>0.86642945471630839</c:v>
                  </c:pt>
                  <c:pt idx="2">
                    <c:v>4.5174587251388694</c:v>
                  </c:pt>
                  <c:pt idx="3">
                    <c:v>1.0785175010170227</c:v>
                  </c:pt>
                </c:numCache>
              </c:numRef>
            </c:plus>
            <c:minus>
              <c:numRef>
                <c:f>FW!$F$3:$F$6</c:f>
                <c:numCache>
                  <c:formatCode>General</c:formatCode>
                  <c:ptCount val="4"/>
                  <c:pt idx="0">
                    <c:v>1.825513626352864</c:v>
                  </c:pt>
                  <c:pt idx="1">
                    <c:v>0.86642945471630839</c:v>
                  </c:pt>
                  <c:pt idx="2">
                    <c:v>4.5174587251388694</c:v>
                  </c:pt>
                  <c:pt idx="3">
                    <c:v>1.0785175010170227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FW!$J$6:$J$9</c:f>
              <c:strCache>
                <c:ptCount val="4"/>
                <c:pt idx="0">
                  <c:v>Ctrl</c:v>
                </c:pt>
                <c:pt idx="1">
                  <c:v>PNC</c:v>
                </c:pt>
                <c:pt idx="2">
                  <c:v>Ctrl</c:v>
                </c:pt>
                <c:pt idx="3">
                  <c:v>PNC</c:v>
                </c:pt>
              </c:strCache>
            </c:strRef>
          </c:cat>
          <c:val>
            <c:numRef>
              <c:f>FW!$K$6:$K$9</c:f>
              <c:numCache>
                <c:formatCode>General</c:formatCode>
                <c:ptCount val="4"/>
                <c:pt idx="0">
                  <c:v>86.45</c:v>
                </c:pt>
                <c:pt idx="1">
                  <c:v>89.029999999999987</c:v>
                </c:pt>
                <c:pt idx="2">
                  <c:v>34.386666666666663</c:v>
                </c:pt>
                <c:pt idx="3">
                  <c:v>54.410000000000004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74-46F3-8E57-EA451009F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74665432"/>
        <c:axId val="174665824"/>
      </c:barChart>
      <c:catAx>
        <c:axId val="174665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824"/>
        <c:crosses val="autoZero"/>
        <c:auto val="1"/>
        <c:lblAlgn val="ctr"/>
        <c:lblOffset val="100"/>
        <c:noMultiLvlLbl val="0"/>
      </c:catAx>
      <c:valAx>
        <c:axId val="174665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7466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042D6-20D0-45C3-ACD1-EA33D7507E72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0955E-F185-409E-84B4-5374DFFB8B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03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40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2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6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27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38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89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01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96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11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40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07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68F0-2113-466D-B2B0-DBB2FD1BB9A8}" type="datetimeFigureOut">
              <a:rPr lang="zh-CN" altLang="en-US" smtClean="0"/>
              <a:t>2021/6/20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DD63A-6094-4E05-9CF6-79F79411D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28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8">
            <a:extLst>
              <a:ext uri="{FF2B5EF4-FFF2-40B4-BE49-F238E27FC236}">
                <a16:creationId xmlns:a16="http://schemas.microsoft.com/office/drawing/2014/main" id="{03E73D79-793C-4979-8707-DD5E81522157}"/>
              </a:ext>
            </a:extLst>
          </p:cNvPr>
          <p:cNvSpPr/>
          <p:nvPr/>
        </p:nvSpPr>
        <p:spPr>
          <a:xfrm>
            <a:off x="2232834" y="1741250"/>
            <a:ext cx="21836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Graphical abstract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9206C75-301F-4A3D-B72E-C4C944A3CF46}"/>
              </a:ext>
            </a:extLst>
          </p:cNvPr>
          <p:cNvGrpSpPr/>
          <p:nvPr/>
        </p:nvGrpSpPr>
        <p:grpSpPr>
          <a:xfrm>
            <a:off x="324753" y="2360092"/>
            <a:ext cx="6392268" cy="4548906"/>
            <a:chOff x="136863" y="2360092"/>
            <a:chExt cx="6392268" cy="4548906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771D79A9-D457-45EF-B919-B6215D3E294F}"/>
                </a:ext>
              </a:extLst>
            </p:cNvPr>
            <p:cNvGrpSpPr/>
            <p:nvPr/>
          </p:nvGrpSpPr>
          <p:grpSpPr>
            <a:xfrm>
              <a:off x="4442202" y="2360092"/>
              <a:ext cx="2086929" cy="2379801"/>
              <a:chOff x="6639717" y="1576471"/>
              <a:chExt cx="3000955" cy="3091180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7729D02-B15A-48FD-9778-839B437E5CC8}"/>
                  </a:ext>
                </a:extLst>
              </p:cNvPr>
              <p:cNvSpPr txBox="1"/>
              <p:nvPr/>
            </p:nvSpPr>
            <p:spPr>
              <a:xfrm rot="10800000">
                <a:off x="6639717" y="1576471"/>
                <a:ext cx="531091" cy="309118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1200" b="1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Fresh weight (mg seedling</a:t>
                </a:r>
                <a:r>
                  <a:rPr lang="en-US" altLang="zh-CN" sz="12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r>
                  <a:rPr lang="en-US" altLang="zh-CN" sz="1200" b="1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7D0B548E-2119-4576-B7A5-865CABFC2A80}"/>
                  </a:ext>
                </a:extLst>
              </p:cNvPr>
              <p:cNvGrpSpPr/>
              <p:nvPr/>
            </p:nvGrpSpPr>
            <p:grpSpPr>
              <a:xfrm>
                <a:off x="6992116" y="2207156"/>
                <a:ext cx="2648556" cy="2344700"/>
                <a:chOff x="3831085" y="4002098"/>
                <a:chExt cx="2239903" cy="2336481"/>
              </a:xfrm>
            </p:grpSpPr>
            <p:cxnSp>
              <p:nvCxnSpPr>
                <p:cNvPr id="9" name="直接连接符 8">
                  <a:extLst>
                    <a:ext uri="{FF2B5EF4-FFF2-40B4-BE49-F238E27FC236}">
                      <a16:creationId xmlns:a16="http://schemas.microsoft.com/office/drawing/2014/main" id="{143F2E5E-6C76-4FFB-9459-65873B747159}"/>
                    </a:ext>
                  </a:extLst>
                </p:cNvPr>
                <p:cNvCxnSpPr/>
                <p:nvPr/>
              </p:nvCxnSpPr>
              <p:spPr>
                <a:xfrm>
                  <a:off x="5080608" y="5996076"/>
                  <a:ext cx="66629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48BF0B15-6995-489D-9B7D-F2E90879B1A2}"/>
                    </a:ext>
                  </a:extLst>
                </p:cNvPr>
                <p:cNvSpPr txBox="1"/>
                <p:nvPr/>
              </p:nvSpPr>
              <p:spPr>
                <a:xfrm>
                  <a:off x="4697770" y="5980040"/>
                  <a:ext cx="1373218" cy="3585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 mM NaCl</a:t>
                  </a:r>
                  <a:endParaRPr lang="zh-CN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aphicFrame>
              <p:nvGraphicFramePr>
                <p:cNvPr id="11" name="图表 10">
                  <a:extLst>
                    <a:ext uri="{FF2B5EF4-FFF2-40B4-BE49-F238E27FC236}">
                      <a16:creationId xmlns:a16="http://schemas.microsoft.com/office/drawing/2014/main" id="{56C4E103-88AF-4369-8873-A749599F14A0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539354663"/>
                    </p:ext>
                  </p:extLst>
                </p:nvPr>
              </p:nvGraphicFramePr>
              <p:xfrm>
                <a:off x="3831085" y="4009253"/>
                <a:ext cx="1948510" cy="197306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929C7BEF-A00C-4F13-8093-71E7E053BEF8}"/>
                    </a:ext>
                  </a:extLst>
                </p:cNvPr>
                <p:cNvSpPr txBox="1"/>
                <p:nvPr/>
              </p:nvSpPr>
              <p:spPr>
                <a:xfrm>
                  <a:off x="4654364" y="4002098"/>
                  <a:ext cx="2284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10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1200" b="0" dirty="0"/>
                    <a:t>a</a:t>
                  </a:r>
                  <a:endParaRPr lang="zh-CN" altLang="en-US" sz="1200" b="0" dirty="0"/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3BDF4B8B-671C-4AC1-92BF-997B595181CA}"/>
                    </a:ext>
                  </a:extLst>
                </p:cNvPr>
                <p:cNvSpPr txBox="1"/>
                <p:nvPr/>
              </p:nvSpPr>
              <p:spPr>
                <a:xfrm>
                  <a:off x="4253282" y="4032250"/>
                  <a:ext cx="2284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10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1200" b="0" dirty="0"/>
                    <a:t>a</a:t>
                  </a:r>
                  <a:endParaRPr lang="zh-CN" altLang="en-US" sz="1200" b="0" dirty="0"/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403AED4-90CE-419A-A9A9-9714C7912994}"/>
                    </a:ext>
                  </a:extLst>
                </p:cNvPr>
                <p:cNvSpPr txBox="1"/>
                <p:nvPr/>
              </p:nvSpPr>
              <p:spPr>
                <a:xfrm>
                  <a:off x="5429598" y="4524137"/>
                  <a:ext cx="317301" cy="3585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10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1200" b="0" dirty="0"/>
                    <a:t>b</a:t>
                  </a:r>
                  <a:endParaRPr lang="zh-CN" altLang="en-US" sz="1200" b="0" dirty="0"/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FA59B5F9-FCD8-4356-B773-D73CD21222BC}"/>
                    </a:ext>
                  </a:extLst>
                </p:cNvPr>
                <p:cNvSpPr txBox="1"/>
                <p:nvPr/>
              </p:nvSpPr>
              <p:spPr>
                <a:xfrm>
                  <a:off x="5026306" y="4767208"/>
                  <a:ext cx="2284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10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1200" b="0" dirty="0"/>
                    <a:t>c</a:t>
                  </a:r>
                  <a:endParaRPr lang="zh-CN" altLang="en-US" sz="1200" b="0" dirty="0"/>
                </a:p>
              </p:txBody>
            </p:sp>
          </p:grp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DAFF55BD-EBF4-4986-AF87-0164F29863B0}"/>
                </a:ext>
              </a:extLst>
            </p:cNvPr>
            <p:cNvGrpSpPr/>
            <p:nvPr/>
          </p:nvGrpSpPr>
          <p:grpSpPr>
            <a:xfrm>
              <a:off x="4695613" y="4916915"/>
              <a:ext cx="1763504" cy="1992083"/>
              <a:chOff x="262914" y="2582780"/>
              <a:chExt cx="1763504" cy="1992083"/>
            </a:xfrm>
          </p:grpSpPr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76A405E1-0A9B-4FDC-B38C-6FDF1FC2012E}"/>
                  </a:ext>
                </a:extLst>
              </p:cNvPr>
              <p:cNvGrpSpPr/>
              <p:nvPr/>
            </p:nvGrpSpPr>
            <p:grpSpPr>
              <a:xfrm>
                <a:off x="262914" y="2582780"/>
                <a:ext cx="1763504" cy="1992083"/>
                <a:chOff x="2209967" y="1811314"/>
                <a:chExt cx="2640238" cy="2598151"/>
              </a:xfrm>
            </p:grpSpPr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D770067C-E661-4A8B-9D72-01CE940A7651}"/>
                    </a:ext>
                  </a:extLst>
                </p:cNvPr>
                <p:cNvSpPr txBox="1"/>
                <p:nvPr/>
              </p:nvSpPr>
              <p:spPr>
                <a:xfrm>
                  <a:off x="2520297" y="1811314"/>
                  <a:ext cx="2146414" cy="361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 mM NaCl</a:t>
                  </a:r>
                  <a:endParaRPr lang="zh-CN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1" name="直接连接符 50">
                  <a:extLst>
                    <a:ext uri="{FF2B5EF4-FFF2-40B4-BE49-F238E27FC236}">
                      <a16:creationId xmlns:a16="http://schemas.microsoft.com/office/drawing/2014/main" id="{28C51E21-17F7-4FCF-B694-C7C2B56F628A}"/>
                    </a:ext>
                  </a:extLst>
                </p:cNvPr>
                <p:cNvCxnSpPr/>
                <p:nvPr/>
              </p:nvCxnSpPr>
              <p:spPr>
                <a:xfrm>
                  <a:off x="2323013" y="2136367"/>
                  <a:ext cx="21600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402BDB58-21C4-4D40-A862-A86F2DD23E3D}"/>
                    </a:ext>
                  </a:extLst>
                </p:cNvPr>
                <p:cNvSpPr txBox="1"/>
                <p:nvPr/>
              </p:nvSpPr>
              <p:spPr>
                <a:xfrm>
                  <a:off x="2209967" y="2117468"/>
                  <a:ext cx="1266894" cy="361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Control</a:t>
                  </a:r>
                  <a:endParaRPr lang="zh-CN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BE07F1B5-AE01-41C5-913D-7518EEDFB11A}"/>
                    </a:ext>
                  </a:extLst>
                </p:cNvPr>
                <p:cNvSpPr txBox="1"/>
                <p:nvPr/>
              </p:nvSpPr>
              <p:spPr>
                <a:xfrm>
                  <a:off x="3159631" y="2110810"/>
                  <a:ext cx="1690574" cy="361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PNC priming</a:t>
                  </a:r>
                  <a:endParaRPr lang="zh-CN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54" name="图片 53">
                  <a:extLst>
                    <a:ext uri="{FF2B5EF4-FFF2-40B4-BE49-F238E27FC236}">
                      <a16:creationId xmlns:a16="http://schemas.microsoft.com/office/drawing/2014/main" id="{0CC07886-F74B-4FEE-9966-48D80632D5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03828" y="2428094"/>
                  <a:ext cx="2164268" cy="1981371"/>
                </a:xfrm>
                <a:prstGeom prst="rect">
                  <a:avLst/>
                </a:prstGeom>
              </p:spPr>
            </p:pic>
          </p:grp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2DF4F7E5-18C9-4E35-BD88-6F2DFB6C3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386" y="4440569"/>
                <a:ext cx="1908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CCA0E2D5-DF75-4DBB-A8B4-3CF73F02CBE9}"/>
                  </a:ext>
                </a:extLst>
              </p:cNvPr>
              <p:cNvSpPr txBox="1"/>
              <p:nvPr/>
            </p:nvSpPr>
            <p:spPr>
              <a:xfrm>
                <a:off x="266858" y="4218614"/>
                <a:ext cx="5819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cm</a:t>
                </a:r>
                <a:endParaRPr lang="zh-CN" alt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" name="箭头: 右 61">
              <a:extLst>
                <a:ext uri="{FF2B5EF4-FFF2-40B4-BE49-F238E27FC236}">
                  <a16:creationId xmlns:a16="http://schemas.microsoft.com/office/drawing/2014/main" id="{655BF2B7-2E68-4A2A-BF51-4720F25B7D97}"/>
                </a:ext>
              </a:extLst>
            </p:cNvPr>
            <p:cNvSpPr/>
            <p:nvPr/>
          </p:nvSpPr>
          <p:spPr>
            <a:xfrm>
              <a:off x="2007385" y="4592302"/>
              <a:ext cx="2319316" cy="243290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138EB338-9F72-4900-8DBA-8C24438A9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88" t="33957" r="42070" b="39283"/>
            <a:stretch/>
          </p:blipFill>
          <p:spPr>
            <a:xfrm>
              <a:off x="136863" y="3360897"/>
              <a:ext cx="1512380" cy="1353050"/>
            </a:xfrm>
            <a:prstGeom prst="rect">
              <a:avLst/>
            </a:prstGeom>
          </p:spPr>
        </p:pic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C5DF8E56-4652-4188-BC58-7FA47D194F4A}"/>
                </a:ext>
              </a:extLst>
            </p:cNvPr>
            <p:cNvSpPr txBox="1"/>
            <p:nvPr/>
          </p:nvSpPr>
          <p:spPr>
            <a:xfrm>
              <a:off x="1787442" y="4906021"/>
              <a:ext cx="2903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AutoNum type="arabicPeriod"/>
              </a:pPr>
              <a:r>
                <a:rPr lang="en-US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Increased </a:t>
              </a:r>
              <a:r>
                <a:rPr lang="el-GR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amylase activities</a:t>
              </a:r>
            </a:p>
            <a:p>
              <a:pPr marL="228600" indent="-228600">
                <a:buAutoNum type="arabicPeriod"/>
              </a:pPr>
              <a:r>
                <a:rPr lang="en-US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Improved ROS scavenging ability</a:t>
              </a:r>
            </a:p>
            <a:p>
              <a:pPr marL="228600" indent="-228600">
                <a:buAutoNum type="arabicPeriod"/>
              </a:pPr>
              <a:r>
                <a:rPr lang="en-US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Better maintained Na</a:t>
              </a:r>
              <a:r>
                <a:rPr lang="en-US" altLang="zh-CN" sz="1200" b="1" baseline="300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/K</a:t>
              </a:r>
              <a:r>
                <a:rPr lang="en-US" altLang="zh-CN" sz="1200" b="1" baseline="300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sz="12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ratio </a:t>
              </a:r>
              <a:endParaRPr lang="zh-CN" alt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A6071048-89CE-403A-B52E-9C54DB1DF58B}"/>
                </a:ext>
              </a:extLst>
            </p:cNvPr>
            <p:cNvGrpSpPr/>
            <p:nvPr/>
          </p:nvGrpSpPr>
          <p:grpSpPr>
            <a:xfrm>
              <a:off x="2232834" y="4007738"/>
              <a:ext cx="2115862" cy="600885"/>
              <a:chOff x="1949017" y="3995581"/>
              <a:chExt cx="2115862" cy="600885"/>
            </a:xfrm>
          </p:grpSpPr>
          <p:grpSp>
            <p:nvGrpSpPr>
              <p:cNvPr id="38" name="Group 705">
                <a:extLst>
                  <a:ext uri="{FF2B5EF4-FFF2-40B4-BE49-F238E27FC236}">
                    <a16:creationId xmlns:a16="http://schemas.microsoft.com/office/drawing/2014/main" id="{4B547C33-69E7-4885-B7A5-0A19DC1410C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317846" y="3995581"/>
                <a:ext cx="252354" cy="272474"/>
                <a:chOff x="2394010" y="6045108"/>
                <a:chExt cx="476672" cy="551280"/>
              </a:xfrm>
            </p:grpSpPr>
            <p:sp>
              <p:nvSpPr>
                <p:cNvPr id="39" name="Oval 856">
                  <a:extLst>
                    <a:ext uri="{FF2B5EF4-FFF2-40B4-BE49-F238E27FC236}">
                      <a16:creationId xmlns:a16="http://schemas.microsoft.com/office/drawing/2014/main" id="{CA0975B6-13B9-4D17-81D3-A8765C39C3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14949" y="6198795"/>
                  <a:ext cx="223568" cy="239466"/>
                </a:xfrm>
                <a:prstGeom prst="ellipse">
                  <a:avLst/>
                </a:prstGeom>
                <a:gradFill>
                  <a:gsLst>
                    <a:gs pos="0">
                      <a:srgbClr val="C00000"/>
                    </a:gs>
                    <a:gs pos="34000">
                      <a:srgbClr val="FF3300"/>
                    </a:gs>
                    <a:gs pos="71000">
                      <a:srgbClr val="FF3300"/>
                    </a:gs>
                    <a:gs pos="100000">
                      <a:srgbClr val="C00000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Freeform 857">
                  <a:extLst>
                    <a:ext uri="{FF2B5EF4-FFF2-40B4-BE49-F238E27FC236}">
                      <a16:creationId xmlns:a16="http://schemas.microsoft.com/office/drawing/2014/main" id="{0B64660B-3A21-4585-8DEF-327D6767FA3B}"/>
                    </a:ext>
                  </a:extLst>
                </p:cNvPr>
                <p:cNvSpPr/>
                <p:nvPr/>
              </p:nvSpPr>
              <p:spPr>
                <a:xfrm>
                  <a:off x="2704865" y="6075769"/>
                  <a:ext cx="45064" cy="154825"/>
                </a:xfrm>
                <a:custGeom>
                  <a:avLst/>
                  <a:gdLst>
                    <a:gd name="connsiteX0" fmla="*/ 0 w 33288"/>
                    <a:gd name="connsiteY0" fmla="*/ 95250 h 95250"/>
                    <a:gd name="connsiteX1" fmla="*/ 31750 w 33288"/>
                    <a:gd name="connsiteY1" fmla="*/ 50800 h 95250"/>
                    <a:gd name="connsiteX2" fmla="*/ 25400 w 33288"/>
                    <a:gd name="connsiteY2" fmla="*/ 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288" h="95250">
                      <a:moveTo>
                        <a:pt x="0" y="95250"/>
                      </a:moveTo>
                      <a:cubicBezTo>
                        <a:pt x="13758" y="80962"/>
                        <a:pt x="27517" y="66675"/>
                        <a:pt x="31750" y="50800"/>
                      </a:cubicBezTo>
                      <a:cubicBezTo>
                        <a:pt x="35983" y="34925"/>
                        <a:pt x="30691" y="17462"/>
                        <a:pt x="2540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 858">
                  <a:extLst>
                    <a:ext uri="{FF2B5EF4-FFF2-40B4-BE49-F238E27FC236}">
                      <a16:creationId xmlns:a16="http://schemas.microsoft.com/office/drawing/2014/main" id="{630F6C83-E630-4DED-9137-A6654CF81631}"/>
                    </a:ext>
                  </a:extLst>
                </p:cNvPr>
                <p:cNvSpPr/>
                <p:nvPr/>
              </p:nvSpPr>
              <p:spPr>
                <a:xfrm>
                  <a:off x="2538155" y="6045108"/>
                  <a:ext cx="25789" cy="175469"/>
                </a:xfrm>
                <a:custGeom>
                  <a:avLst/>
                  <a:gdLst>
                    <a:gd name="connsiteX0" fmla="*/ 19050 w 19050"/>
                    <a:gd name="connsiteY0" fmla="*/ 107950 h 107950"/>
                    <a:gd name="connsiteX1" fmla="*/ 0 w 19050"/>
                    <a:gd name="connsiteY1" fmla="*/ 57150 h 107950"/>
                    <a:gd name="connsiteX2" fmla="*/ 19050 w 19050"/>
                    <a:gd name="connsiteY2" fmla="*/ 0 h 107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50" h="107950">
                      <a:moveTo>
                        <a:pt x="19050" y="107950"/>
                      </a:moveTo>
                      <a:cubicBezTo>
                        <a:pt x="9525" y="91546"/>
                        <a:pt x="0" y="75142"/>
                        <a:pt x="0" y="57150"/>
                      </a:cubicBezTo>
                      <a:cubicBezTo>
                        <a:pt x="0" y="39158"/>
                        <a:pt x="9525" y="19579"/>
                        <a:pt x="1905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 859">
                  <a:extLst>
                    <a:ext uri="{FF2B5EF4-FFF2-40B4-BE49-F238E27FC236}">
                      <a16:creationId xmlns:a16="http://schemas.microsoft.com/office/drawing/2014/main" id="{7271DDE6-E17F-499D-A110-61F240A2B0F2}"/>
                    </a:ext>
                  </a:extLst>
                </p:cNvPr>
                <p:cNvSpPr/>
                <p:nvPr/>
              </p:nvSpPr>
              <p:spPr>
                <a:xfrm>
                  <a:off x="2394010" y="6217366"/>
                  <a:ext cx="121089" cy="96416"/>
                </a:xfrm>
                <a:custGeom>
                  <a:avLst/>
                  <a:gdLst>
                    <a:gd name="connsiteX0" fmla="*/ 89446 w 89446"/>
                    <a:gd name="connsiteY0" fmla="*/ 57150 h 58349"/>
                    <a:gd name="connsiteX1" fmla="*/ 13246 w 89446"/>
                    <a:gd name="connsiteY1" fmla="*/ 50800 h 58349"/>
                    <a:gd name="connsiteX2" fmla="*/ 546 w 89446"/>
                    <a:gd name="connsiteY2" fmla="*/ 0 h 58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9446" h="58349">
                      <a:moveTo>
                        <a:pt x="89446" y="57150"/>
                      </a:moveTo>
                      <a:cubicBezTo>
                        <a:pt x="58754" y="58737"/>
                        <a:pt x="28063" y="60325"/>
                        <a:pt x="13246" y="50800"/>
                      </a:cubicBezTo>
                      <a:cubicBezTo>
                        <a:pt x="-1571" y="41275"/>
                        <a:pt x="-513" y="20637"/>
                        <a:pt x="546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 860">
                  <a:extLst>
                    <a:ext uri="{FF2B5EF4-FFF2-40B4-BE49-F238E27FC236}">
                      <a16:creationId xmlns:a16="http://schemas.microsoft.com/office/drawing/2014/main" id="{BB817467-770E-4497-855C-C0D33F0D4BC2}"/>
                    </a:ext>
                  </a:extLst>
                </p:cNvPr>
                <p:cNvSpPr/>
                <p:nvPr/>
              </p:nvSpPr>
              <p:spPr>
                <a:xfrm>
                  <a:off x="2497209" y="6410598"/>
                  <a:ext cx="57926" cy="185790"/>
                </a:xfrm>
                <a:custGeom>
                  <a:avLst/>
                  <a:gdLst>
                    <a:gd name="connsiteX0" fmla="*/ 32466 w 32466"/>
                    <a:gd name="connsiteY0" fmla="*/ 0 h 114300"/>
                    <a:gd name="connsiteX1" fmla="*/ 716 w 32466"/>
                    <a:gd name="connsiteY1" fmla="*/ 57150 h 114300"/>
                    <a:gd name="connsiteX2" fmla="*/ 13416 w 32466"/>
                    <a:gd name="connsiteY2" fmla="*/ 114300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466" h="114300">
                      <a:moveTo>
                        <a:pt x="32466" y="0"/>
                      </a:moveTo>
                      <a:cubicBezTo>
                        <a:pt x="18178" y="19050"/>
                        <a:pt x="3891" y="38100"/>
                        <a:pt x="716" y="57150"/>
                      </a:cubicBezTo>
                      <a:cubicBezTo>
                        <a:pt x="-2459" y="76200"/>
                        <a:pt x="5478" y="95250"/>
                        <a:pt x="13416" y="11430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 861">
                  <a:extLst>
                    <a:ext uri="{FF2B5EF4-FFF2-40B4-BE49-F238E27FC236}">
                      <a16:creationId xmlns:a16="http://schemas.microsoft.com/office/drawing/2014/main" id="{5FC28D74-184E-4DA3-B225-7AB565AF6A60}"/>
                    </a:ext>
                  </a:extLst>
                </p:cNvPr>
                <p:cNvSpPr/>
                <p:nvPr/>
              </p:nvSpPr>
              <p:spPr>
                <a:xfrm>
                  <a:off x="2698673" y="6410598"/>
                  <a:ext cx="91335" cy="154825"/>
                </a:xfrm>
                <a:custGeom>
                  <a:avLst/>
                  <a:gdLst>
                    <a:gd name="connsiteX0" fmla="*/ 0 w 101600"/>
                    <a:gd name="connsiteY0" fmla="*/ 0 h 88900"/>
                    <a:gd name="connsiteX1" fmla="*/ 19050 w 101600"/>
                    <a:gd name="connsiteY1" fmla="*/ 63500 h 88900"/>
                    <a:gd name="connsiteX2" fmla="*/ 101600 w 101600"/>
                    <a:gd name="connsiteY2" fmla="*/ 88900 h 88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1600" h="88900">
                      <a:moveTo>
                        <a:pt x="0" y="0"/>
                      </a:moveTo>
                      <a:cubicBezTo>
                        <a:pt x="1058" y="24341"/>
                        <a:pt x="2117" y="48683"/>
                        <a:pt x="19050" y="63500"/>
                      </a:cubicBezTo>
                      <a:cubicBezTo>
                        <a:pt x="35983" y="78317"/>
                        <a:pt x="68791" y="83608"/>
                        <a:pt x="101600" y="8890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 862">
                  <a:extLst>
                    <a:ext uri="{FF2B5EF4-FFF2-40B4-BE49-F238E27FC236}">
                      <a16:creationId xmlns:a16="http://schemas.microsoft.com/office/drawing/2014/main" id="{C1E19A88-268B-43DD-B5BA-BE64BA2D9F0A}"/>
                    </a:ext>
                  </a:extLst>
                </p:cNvPr>
                <p:cNvSpPr/>
                <p:nvPr/>
              </p:nvSpPr>
              <p:spPr>
                <a:xfrm>
                  <a:off x="2737609" y="6246658"/>
                  <a:ext cx="133073" cy="85572"/>
                </a:xfrm>
                <a:custGeom>
                  <a:avLst/>
                  <a:gdLst>
                    <a:gd name="connsiteX0" fmla="*/ 0 w 120650"/>
                    <a:gd name="connsiteY0" fmla="*/ 31750 h 31750"/>
                    <a:gd name="connsiteX1" fmla="*/ 88900 w 120650"/>
                    <a:gd name="connsiteY1" fmla="*/ 25400 h 31750"/>
                    <a:gd name="connsiteX2" fmla="*/ 120650 w 120650"/>
                    <a:gd name="connsiteY2" fmla="*/ 0 h 31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0650" h="31750">
                      <a:moveTo>
                        <a:pt x="0" y="31750"/>
                      </a:moveTo>
                      <a:cubicBezTo>
                        <a:pt x="34396" y="31221"/>
                        <a:pt x="68792" y="30692"/>
                        <a:pt x="88900" y="25400"/>
                      </a:cubicBezTo>
                      <a:cubicBezTo>
                        <a:pt x="109008" y="20108"/>
                        <a:pt x="114829" y="10054"/>
                        <a:pt x="12065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33248091-F220-4E05-92D3-28C5B374C5BF}"/>
                  </a:ext>
                </a:extLst>
              </p:cNvPr>
              <p:cNvSpPr txBox="1"/>
              <p:nvPr/>
            </p:nvSpPr>
            <p:spPr>
              <a:xfrm>
                <a:off x="1949017" y="4257912"/>
                <a:ext cx="21158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PNC </a:t>
                </a:r>
                <a:r>
                  <a:rPr lang="en-US" altLang="zh-CN" sz="1600" b="1" dirty="0" err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nanopriming</a:t>
                </a:r>
                <a:endParaRPr lang="zh-CN" altLang="en-US" sz="16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8" name="Group 705">
                <a:extLst>
                  <a:ext uri="{FF2B5EF4-FFF2-40B4-BE49-F238E27FC236}">
                    <a16:creationId xmlns:a16="http://schemas.microsoft.com/office/drawing/2014/main" id="{2B500371-E3A8-46E7-97CB-8A0E6B0E1CF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723959" y="4001256"/>
                <a:ext cx="252354" cy="272474"/>
                <a:chOff x="2394010" y="6045108"/>
                <a:chExt cx="476672" cy="551280"/>
              </a:xfrm>
            </p:grpSpPr>
            <p:sp>
              <p:nvSpPr>
                <p:cNvPr id="69" name="Oval 856">
                  <a:extLst>
                    <a:ext uri="{FF2B5EF4-FFF2-40B4-BE49-F238E27FC236}">
                      <a16:creationId xmlns:a16="http://schemas.microsoft.com/office/drawing/2014/main" id="{F2EA909A-39E8-48B3-92B1-71CCC4247B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14949" y="6198795"/>
                  <a:ext cx="223568" cy="239466"/>
                </a:xfrm>
                <a:prstGeom prst="ellipse">
                  <a:avLst/>
                </a:prstGeom>
                <a:gradFill>
                  <a:gsLst>
                    <a:gs pos="0">
                      <a:srgbClr val="C00000"/>
                    </a:gs>
                    <a:gs pos="34000">
                      <a:srgbClr val="FF3300"/>
                    </a:gs>
                    <a:gs pos="71000">
                      <a:srgbClr val="FF3300"/>
                    </a:gs>
                    <a:gs pos="100000">
                      <a:srgbClr val="C00000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Freeform 857">
                  <a:extLst>
                    <a:ext uri="{FF2B5EF4-FFF2-40B4-BE49-F238E27FC236}">
                      <a16:creationId xmlns:a16="http://schemas.microsoft.com/office/drawing/2014/main" id="{79C69842-F85C-4F64-A228-90ECEDA4FF62}"/>
                    </a:ext>
                  </a:extLst>
                </p:cNvPr>
                <p:cNvSpPr/>
                <p:nvPr/>
              </p:nvSpPr>
              <p:spPr>
                <a:xfrm>
                  <a:off x="2704865" y="6075769"/>
                  <a:ext cx="45064" cy="154825"/>
                </a:xfrm>
                <a:custGeom>
                  <a:avLst/>
                  <a:gdLst>
                    <a:gd name="connsiteX0" fmla="*/ 0 w 33288"/>
                    <a:gd name="connsiteY0" fmla="*/ 95250 h 95250"/>
                    <a:gd name="connsiteX1" fmla="*/ 31750 w 33288"/>
                    <a:gd name="connsiteY1" fmla="*/ 50800 h 95250"/>
                    <a:gd name="connsiteX2" fmla="*/ 25400 w 33288"/>
                    <a:gd name="connsiteY2" fmla="*/ 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288" h="95250">
                      <a:moveTo>
                        <a:pt x="0" y="95250"/>
                      </a:moveTo>
                      <a:cubicBezTo>
                        <a:pt x="13758" y="80962"/>
                        <a:pt x="27517" y="66675"/>
                        <a:pt x="31750" y="50800"/>
                      </a:cubicBezTo>
                      <a:cubicBezTo>
                        <a:pt x="35983" y="34925"/>
                        <a:pt x="30691" y="17462"/>
                        <a:pt x="2540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Freeform 858">
                  <a:extLst>
                    <a:ext uri="{FF2B5EF4-FFF2-40B4-BE49-F238E27FC236}">
                      <a16:creationId xmlns:a16="http://schemas.microsoft.com/office/drawing/2014/main" id="{747FE2A2-BD94-4242-8A27-E9883A3E896B}"/>
                    </a:ext>
                  </a:extLst>
                </p:cNvPr>
                <p:cNvSpPr/>
                <p:nvPr/>
              </p:nvSpPr>
              <p:spPr>
                <a:xfrm>
                  <a:off x="2538155" y="6045108"/>
                  <a:ext cx="25789" cy="175469"/>
                </a:xfrm>
                <a:custGeom>
                  <a:avLst/>
                  <a:gdLst>
                    <a:gd name="connsiteX0" fmla="*/ 19050 w 19050"/>
                    <a:gd name="connsiteY0" fmla="*/ 107950 h 107950"/>
                    <a:gd name="connsiteX1" fmla="*/ 0 w 19050"/>
                    <a:gd name="connsiteY1" fmla="*/ 57150 h 107950"/>
                    <a:gd name="connsiteX2" fmla="*/ 19050 w 19050"/>
                    <a:gd name="connsiteY2" fmla="*/ 0 h 107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50" h="107950">
                      <a:moveTo>
                        <a:pt x="19050" y="107950"/>
                      </a:moveTo>
                      <a:cubicBezTo>
                        <a:pt x="9525" y="91546"/>
                        <a:pt x="0" y="75142"/>
                        <a:pt x="0" y="57150"/>
                      </a:cubicBezTo>
                      <a:cubicBezTo>
                        <a:pt x="0" y="39158"/>
                        <a:pt x="9525" y="19579"/>
                        <a:pt x="1905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Freeform 859">
                  <a:extLst>
                    <a:ext uri="{FF2B5EF4-FFF2-40B4-BE49-F238E27FC236}">
                      <a16:creationId xmlns:a16="http://schemas.microsoft.com/office/drawing/2014/main" id="{DE5CF4EB-AD0D-4F82-93A6-5B8AD9390280}"/>
                    </a:ext>
                  </a:extLst>
                </p:cNvPr>
                <p:cNvSpPr/>
                <p:nvPr/>
              </p:nvSpPr>
              <p:spPr>
                <a:xfrm>
                  <a:off x="2394010" y="6217366"/>
                  <a:ext cx="121089" cy="96416"/>
                </a:xfrm>
                <a:custGeom>
                  <a:avLst/>
                  <a:gdLst>
                    <a:gd name="connsiteX0" fmla="*/ 89446 w 89446"/>
                    <a:gd name="connsiteY0" fmla="*/ 57150 h 58349"/>
                    <a:gd name="connsiteX1" fmla="*/ 13246 w 89446"/>
                    <a:gd name="connsiteY1" fmla="*/ 50800 h 58349"/>
                    <a:gd name="connsiteX2" fmla="*/ 546 w 89446"/>
                    <a:gd name="connsiteY2" fmla="*/ 0 h 58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9446" h="58349">
                      <a:moveTo>
                        <a:pt x="89446" y="57150"/>
                      </a:moveTo>
                      <a:cubicBezTo>
                        <a:pt x="58754" y="58737"/>
                        <a:pt x="28063" y="60325"/>
                        <a:pt x="13246" y="50800"/>
                      </a:cubicBezTo>
                      <a:cubicBezTo>
                        <a:pt x="-1571" y="41275"/>
                        <a:pt x="-513" y="20637"/>
                        <a:pt x="546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Freeform 860">
                  <a:extLst>
                    <a:ext uri="{FF2B5EF4-FFF2-40B4-BE49-F238E27FC236}">
                      <a16:creationId xmlns:a16="http://schemas.microsoft.com/office/drawing/2014/main" id="{0712CEDE-895A-4259-9250-469C6409EDE1}"/>
                    </a:ext>
                  </a:extLst>
                </p:cNvPr>
                <p:cNvSpPr/>
                <p:nvPr/>
              </p:nvSpPr>
              <p:spPr>
                <a:xfrm>
                  <a:off x="2497209" y="6410598"/>
                  <a:ext cx="57926" cy="185790"/>
                </a:xfrm>
                <a:custGeom>
                  <a:avLst/>
                  <a:gdLst>
                    <a:gd name="connsiteX0" fmla="*/ 32466 w 32466"/>
                    <a:gd name="connsiteY0" fmla="*/ 0 h 114300"/>
                    <a:gd name="connsiteX1" fmla="*/ 716 w 32466"/>
                    <a:gd name="connsiteY1" fmla="*/ 57150 h 114300"/>
                    <a:gd name="connsiteX2" fmla="*/ 13416 w 32466"/>
                    <a:gd name="connsiteY2" fmla="*/ 114300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466" h="114300">
                      <a:moveTo>
                        <a:pt x="32466" y="0"/>
                      </a:moveTo>
                      <a:cubicBezTo>
                        <a:pt x="18178" y="19050"/>
                        <a:pt x="3891" y="38100"/>
                        <a:pt x="716" y="57150"/>
                      </a:cubicBezTo>
                      <a:cubicBezTo>
                        <a:pt x="-2459" y="76200"/>
                        <a:pt x="5478" y="95250"/>
                        <a:pt x="13416" y="11430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Freeform 861">
                  <a:extLst>
                    <a:ext uri="{FF2B5EF4-FFF2-40B4-BE49-F238E27FC236}">
                      <a16:creationId xmlns:a16="http://schemas.microsoft.com/office/drawing/2014/main" id="{5D96BEA2-9C7B-4300-9498-D3513333DDB4}"/>
                    </a:ext>
                  </a:extLst>
                </p:cNvPr>
                <p:cNvSpPr/>
                <p:nvPr/>
              </p:nvSpPr>
              <p:spPr>
                <a:xfrm>
                  <a:off x="2698673" y="6410598"/>
                  <a:ext cx="91335" cy="154825"/>
                </a:xfrm>
                <a:custGeom>
                  <a:avLst/>
                  <a:gdLst>
                    <a:gd name="connsiteX0" fmla="*/ 0 w 101600"/>
                    <a:gd name="connsiteY0" fmla="*/ 0 h 88900"/>
                    <a:gd name="connsiteX1" fmla="*/ 19050 w 101600"/>
                    <a:gd name="connsiteY1" fmla="*/ 63500 h 88900"/>
                    <a:gd name="connsiteX2" fmla="*/ 101600 w 101600"/>
                    <a:gd name="connsiteY2" fmla="*/ 88900 h 88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1600" h="88900">
                      <a:moveTo>
                        <a:pt x="0" y="0"/>
                      </a:moveTo>
                      <a:cubicBezTo>
                        <a:pt x="1058" y="24341"/>
                        <a:pt x="2117" y="48683"/>
                        <a:pt x="19050" y="63500"/>
                      </a:cubicBezTo>
                      <a:cubicBezTo>
                        <a:pt x="35983" y="78317"/>
                        <a:pt x="68791" y="83608"/>
                        <a:pt x="101600" y="8890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Freeform 862">
                  <a:extLst>
                    <a:ext uri="{FF2B5EF4-FFF2-40B4-BE49-F238E27FC236}">
                      <a16:creationId xmlns:a16="http://schemas.microsoft.com/office/drawing/2014/main" id="{91C4254E-2928-4111-A805-6F92E8C6378A}"/>
                    </a:ext>
                  </a:extLst>
                </p:cNvPr>
                <p:cNvSpPr/>
                <p:nvPr/>
              </p:nvSpPr>
              <p:spPr>
                <a:xfrm>
                  <a:off x="2737609" y="6246658"/>
                  <a:ext cx="133073" cy="85572"/>
                </a:xfrm>
                <a:custGeom>
                  <a:avLst/>
                  <a:gdLst>
                    <a:gd name="connsiteX0" fmla="*/ 0 w 120650"/>
                    <a:gd name="connsiteY0" fmla="*/ 31750 h 31750"/>
                    <a:gd name="connsiteX1" fmla="*/ 88900 w 120650"/>
                    <a:gd name="connsiteY1" fmla="*/ 25400 h 31750"/>
                    <a:gd name="connsiteX2" fmla="*/ 120650 w 120650"/>
                    <a:gd name="connsiteY2" fmla="*/ 0 h 31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0650" h="31750">
                      <a:moveTo>
                        <a:pt x="0" y="31750"/>
                      </a:moveTo>
                      <a:cubicBezTo>
                        <a:pt x="34396" y="31221"/>
                        <a:pt x="68792" y="30692"/>
                        <a:pt x="88900" y="25400"/>
                      </a:cubicBezTo>
                      <a:cubicBezTo>
                        <a:pt x="109008" y="20108"/>
                        <a:pt x="114829" y="10054"/>
                        <a:pt x="12065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" name="Group 705">
                <a:extLst>
                  <a:ext uri="{FF2B5EF4-FFF2-40B4-BE49-F238E27FC236}">
                    <a16:creationId xmlns:a16="http://schemas.microsoft.com/office/drawing/2014/main" id="{7E4EBC8E-8045-487B-9FFE-410403C0831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161890" y="4001256"/>
                <a:ext cx="252354" cy="272474"/>
                <a:chOff x="2394010" y="6045108"/>
                <a:chExt cx="476672" cy="551280"/>
              </a:xfrm>
            </p:grpSpPr>
            <p:sp>
              <p:nvSpPr>
                <p:cNvPr id="77" name="Oval 856">
                  <a:extLst>
                    <a:ext uri="{FF2B5EF4-FFF2-40B4-BE49-F238E27FC236}">
                      <a16:creationId xmlns:a16="http://schemas.microsoft.com/office/drawing/2014/main" id="{1E6F4B57-6E7A-4CFE-938C-1E00F19A2C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14949" y="6198795"/>
                  <a:ext cx="223568" cy="239466"/>
                </a:xfrm>
                <a:prstGeom prst="ellipse">
                  <a:avLst/>
                </a:prstGeom>
                <a:gradFill>
                  <a:gsLst>
                    <a:gs pos="0">
                      <a:srgbClr val="C00000"/>
                    </a:gs>
                    <a:gs pos="34000">
                      <a:srgbClr val="FF3300"/>
                    </a:gs>
                    <a:gs pos="71000">
                      <a:srgbClr val="FF3300"/>
                    </a:gs>
                    <a:gs pos="100000">
                      <a:srgbClr val="C00000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Freeform 857">
                  <a:extLst>
                    <a:ext uri="{FF2B5EF4-FFF2-40B4-BE49-F238E27FC236}">
                      <a16:creationId xmlns:a16="http://schemas.microsoft.com/office/drawing/2014/main" id="{65BA6D92-F69C-42C2-98FD-1B3529FA0520}"/>
                    </a:ext>
                  </a:extLst>
                </p:cNvPr>
                <p:cNvSpPr/>
                <p:nvPr/>
              </p:nvSpPr>
              <p:spPr>
                <a:xfrm>
                  <a:off x="2704865" y="6075769"/>
                  <a:ext cx="45064" cy="154825"/>
                </a:xfrm>
                <a:custGeom>
                  <a:avLst/>
                  <a:gdLst>
                    <a:gd name="connsiteX0" fmla="*/ 0 w 33288"/>
                    <a:gd name="connsiteY0" fmla="*/ 95250 h 95250"/>
                    <a:gd name="connsiteX1" fmla="*/ 31750 w 33288"/>
                    <a:gd name="connsiteY1" fmla="*/ 50800 h 95250"/>
                    <a:gd name="connsiteX2" fmla="*/ 25400 w 33288"/>
                    <a:gd name="connsiteY2" fmla="*/ 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288" h="95250">
                      <a:moveTo>
                        <a:pt x="0" y="95250"/>
                      </a:moveTo>
                      <a:cubicBezTo>
                        <a:pt x="13758" y="80962"/>
                        <a:pt x="27517" y="66675"/>
                        <a:pt x="31750" y="50800"/>
                      </a:cubicBezTo>
                      <a:cubicBezTo>
                        <a:pt x="35983" y="34925"/>
                        <a:pt x="30691" y="17462"/>
                        <a:pt x="2540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858">
                  <a:extLst>
                    <a:ext uri="{FF2B5EF4-FFF2-40B4-BE49-F238E27FC236}">
                      <a16:creationId xmlns:a16="http://schemas.microsoft.com/office/drawing/2014/main" id="{35FAA201-D94D-40F3-AA38-45424A1C4077}"/>
                    </a:ext>
                  </a:extLst>
                </p:cNvPr>
                <p:cNvSpPr/>
                <p:nvPr/>
              </p:nvSpPr>
              <p:spPr>
                <a:xfrm>
                  <a:off x="2538155" y="6045108"/>
                  <a:ext cx="25789" cy="175469"/>
                </a:xfrm>
                <a:custGeom>
                  <a:avLst/>
                  <a:gdLst>
                    <a:gd name="connsiteX0" fmla="*/ 19050 w 19050"/>
                    <a:gd name="connsiteY0" fmla="*/ 107950 h 107950"/>
                    <a:gd name="connsiteX1" fmla="*/ 0 w 19050"/>
                    <a:gd name="connsiteY1" fmla="*/ 57150 h 107950"/>
                    <a:gd name="connsiteX2" fmla="*/ 19050 w 19050"/>
                    <a:gd name="connsiteY2" fmla="*/ 0 h 107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50" h="107950">
                      <a:moveTo>
                        <a:pt x="19050" y="107950"/>
                      </a:moveTo>
                      <a:cubicBezTo>
                        <a:pt x="9525" y="91546"/>
                        <a:pt x="0" y="75142"/>
                        <a:pt x="0" y="57150"/>
                      </a:cubicBezTo>
                      <a:cubicBezTo>
                        <a:pt x="0" y="39158"/>
                        <a:pt x="9525" y="19579"/>
                        <a:pt x="1905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Freeform 859">
                  <a:extLst>
                    <a:ext uri="{FF2B5EF4-FFF2-40B4-BE49-F238E27FC236}">
                      <a16:creationId xmlns:a16="http://schemas.microsoft.com/office/drawing/2014/main" id="{83081AFE-C956-4517-B7E4-8E9B7780BB4A}"/>
                    </a:ext>
                  </a:extLst>
                </p:cNvPr>
                <p:cNvSpPr/>
                <p:nvPr/>
              </p:nvSpPr>
              <p:spPr>
                <a:xfrm>
                  <a:off x="2394010" y="6217366"/>
                  <a:ext cx="121089" cy="96416"/>
                </a:xfrm>
                <a:custGeom>
                  <a:avLst/>
                  <a:gdLst>
                    <a:gd name="connsiteX0" fmla="*/ 89446 w 89446"/>
                    <a:gd name="connsiteY0" fmla="*/ 57150 h 58349"/>
                    <a:gd name="connsiteX1" fmla="*/ 13246 w 89446"/>
                    <a:gd name="connsiteY1" fmla="*/ 50800 h 58349"/>
                    <a:gd name="connsiteX2" fmla="*/ 546 w 89446"/>
                    <a:gd name="connsiteY2" fmla="*/ 0 h 58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9446" h="58349">
                      <a:moveTo>
                        <a:pt x="89446" y="57150"/>
                      </a:moveTo>
                      <a:cubicBezTo>
                        <a:pt x="58754" y="58737"/>
                        <a:pt x="28063" y="60325"/>
                        <a:pt x="13246" y="50800"/>
                      </a:cubicBezTo>
                      <a:cubicBezTo>
                        <a:pt x="-1571" y="41275"/>
                        <a:pt x="-513" y="20637"/>
                        <a:pt x="546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Freeform 860">
                  <a:extLst>
                    <a:ext uri="{FF2B5EF4-FFF2-40B4-BE49-F238E27FC236}">
                      <a16:creationId xmlns:a16="http://schemas.microsoft.com/office/drawing/2014/main" id="{D8E7B4AD-61D7-4A64-A1EC-EFCC5CFF707E}"/>
                    </a:ext>
                  </a:extLst>
                </p:cNvPr>
                <p:cNvSpPr/>
                <p:nvPr/>
              </p:nvSpPr>
              <p:spPr>
                <a:xfrm>
                  <a:off x="2497209" y="6410598"/>
                  <a:ext cx="57926" cy="185790"/>
                </a:xfrm>
                <a:custGeom>
                  <a:avLst/>
                  <a:gdLst>
                    <a:gd name="connsiteX0" fmla="*/ 32466 w 32466"/>
                    <a:gd name="connsiteY0" fmla="*/ 0 h 114300"/>
                    <a:gd name="connsiteX1" fmla="*/ 716 w 32466"/>
                    <a:gd name="connsiteY1" fmla="*/ 57150 h 114300"/>
                    <a:gd name="connsiteX2" fmla="*/ 13416 w 32466"/>
                    <a:gd name="connsiteY2" fmla="*/ 114300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466" h="114300">
                      <a:moveTo>
                        <a:pt x="32466" y="0"/>
                      </a:moveTo>
                      <a:cubicBezTo>
                        <a:pt x="18178" y="19050"/>
                        <a:pt x="3891" y="38100"/>
                        <a:pt x="716" y="57150"/>
                      </a:cubicBezTo>
                      <a:cubicBezTo>
                        <a:pt x="-2459" y="76200"/>
                        <a:pt x="5478" y="95250"/>
                        <a:pt x="13416" y="11430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Freeform 861">
                  <a:extLst>
                    <a:ext uri="{FF2B5EF4-FFF2-40B4-BE49-F238E27FC236}">
                      <a16:creationId xmlns:a16="http://schemas.microsoft.com/office/drawing/2014/main" id="{3955B201-AC9B-46A0-B827-5EB80E38C69B}"/>
                    </a:ext>
                  </a:extLst>
                </p:cNvPr>
                <p:cNvSpPr/>
                <p:nvPr/>
              </p:nvSpPr>
              <p:spPr>
                <a:xfrm>
                  <a:off x="2698673" y="6410598"/>
                  <a:ext cx="91335" cy="154825"/>
                </a:xfrm>
                <a:custGeom>
                  <a:avLst/>
                  <a:gdLst>
                    <a:gd name="connsiteX0" fmla="*/ 0 w 101600"/>
                    <a:gd name="connsiteY0" fmla="*/ 0 h 88900"/>
                    <a:gd name="connsiteX1" fmla="*/ 19050 w 101600"/>
                    <a:gd name="connsiteY1" fmla="*/ 63500 h 88900"/>
                    <a:gd name="connsiteX2" fmla="*/ 101600 w 101600"/>
                    <a:gd name="connsiteY2" fmla="*/ 88900 h 88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1600" h="88900">
                      <a:moveTo>
                        <a:pt x="0" y="0"/>
                      </a:moveTo>
                      <a:cubicBezTo>
                        <a:pt x="1058" y="24341"/>
                        <a:pt x="2117" y="48683"/>
                        <a:pt x="19050" y="63500"/>
                      </a:cubicBezTo>
                      <a:cubicBezTo>
                        <a:pt x="35983" y="78317"/>
                        <a:pt x="68791" y="83608"/>
                        <a:pt x="101600" y="8890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Freeform 862">
                  <a:extLst>
                    <a:ext uri="{FF2B5EF4-FFF2-40B4-BE49-F238E27FC236}">
                      <a16:creationId xmlns:a16="http://schemas.microsoft.com/office/drawing/2014/main" id="{BA88F273-4069-496C-99FE-C7B54764F221}"/>
                    </a:ext>
                  </a:extLst>
                </p:cNvPr>
                <p:cNvSpPr/>
                <p:nvPr/>
              </p:nvSpPr>
              <p:spPr>
                <a:xfrm>
                  <a:off x="2737609" y="6246658"/>
                  <a:ext cx="133073" cy="85572"/>
                </a:xfrm>
                <a:custGeom>
                  <a:avLst/>
                  <a:gdLst>
                    <a:gd name="connsiteX0" fmla="*/ 0 w 120650"/>
                    <a:gd name="connsiteY0" fmla="*/ 31750 h 31750"/>
                    <a:gd name="connsiteX1" fmla="*/ 88900 w 120650"/>
                    <a:gd name="connsiteY1" fmla="*/ 25400 h 31750"/>
                    <a:gd name="connsiteX2" fmla="*/ 120650 w 120650"/>
                    <a:gd name="connsiteY2" fmla="*/ 0 h 31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0650" h="31750">
                      <a:moveTo>
                        <a:pt x="0" y="31750"/>
                      </a:moveTo>
                      <a:cubicBezTo>
                        <a:pt x="34396" y="31221"/>
                        <a:pt x="68792" y="30692"/>
                        <a:pt x="88900" y="25400"/>
                      </a:cubicBezTo>
                      <a:cubicBezTo>
                        <a:pt x="109008" y="20108"/>
                        <a:pt x="114829" y="10054"/>
                        <a:pt x="120650" y="0"/>
                      </a:cubicBez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97C6916A-BC4B-4572-9FB5-7879C74AB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95" r="21781"/>
            <a:stretch/>
          </p:blipFill>
          <p:spPr>
            <a:xfrm>
              <a:off x="336758" y="4983580"/>
              <a:ext cx="1112589" cy="1519179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2B0763CF-9B07-44DB-B70A-7659856E69FD}"/>
                </a:ext>
              </a:extLst>
            </p:cNvPr>
            <p:cNvSpPr txBox="1"/>
            <p:nvPr/>
          </p:nvSpPr>
          <p:spPr>
            <a:xfrm>
              <a:off x="218254" y="3057882"/>
              <a:ext cx="1430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Rapeseed seeds</a:t>
              </a:r>
              <a:endPara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424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2851</TotalTime>
  <Words>42</Words>
  <Application>Microsoft Office PowerPoint</Application>
  <PresentationFormat>A4 纸张(210x297 毫米)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liyanhui@webmail.hzau.edu.cn</dc:creator>
  <cp:lastModifiedBy>Hong Wu</cp:lastModifiedBy>
  <cp:revision>135</cp:revision>
  <dcterms:created xsi:type="dcterms:W3CDTF">2021-05-04T12:39:25Z</dcterms:created>
  <dcterms:modified xsi:type="dcterms:W3CDTF">2021-06-20T13:49:10Z</dcterms:modified>
</cp:coreProperties>
</file>