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302" r:id="rId2"/>
    <p:sldId id="298" r:id="rId3"/>
    <p:sldId id="309" r:id="rId4"/>
    <p:sldId id="312" r:id="rId5"/>
    <p:sldId id="314" r:id="rId6"/>
    <p:sldId id="318" r:id="rId7"/>
  </p:sldIdLst>
  <p:sldSz cx="6858000" cy="9144000" type="screen4x3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w user" initials="nu" lastIdx="1" clrIdx="0">
    <p:extLst>
      <p:ext uri="{19B8F6BF-5375-455C-9EA6-DF929625EA0E}">
        <p15:presenceInfo xmlns:p15="http://schemas.microsoft.com/office/powerpoint/2012/main" userId="new user" providerId="None"/>
      </p:ext>
    </p:extLst>
  </p:cmAuthor>
  <p:cmAuthor id="2" name="Niharika Duggal (Inflammation and Ageing)" initials="ND(aA" lastIdx="6" clrIdx="1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70A00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0" autoAdjust="0"/>
    <p:restoredTop sz="85743" autoAdjust="0"/>
  </p:normalViewPr>
  <p:slideViewPr>
    <p:cSldViewPr snapToGrid="0">
      <p:cViewPr varScale="1">
        <p:scale>
          <a:sx n="55" d="100"/>
          <a:sy n="55" d="100"/>
        </p:scale>
        <p:origin x="1824" y="44"/>
      </p:cViewPr>
      <p:guideLst/>
    </p:cSldViewPr>
  </p:slid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9848D-0F4C-410E-98A9-675B05326748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03688" y="849313"/>
            <a:ext cx="171926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35012-6927-43D0-8473-C7E25FBD8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051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83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04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23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46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68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005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53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93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8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92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108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A5BFB-B091-49EA-87D1-60E89C26FD2A}" type="datetimeFigureOut">
              <a:rPr lang="en-GB" smtClean="0"/>
              <a:t>01/03/2025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22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10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7.emf"/><Relationship Id="rId4" Type="http://schemas.openxmlformats.org/officeDocument/2006/relationships/image" Target="../media/image14.e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1BD9A76-F133-4111-A529-E1D9D4C024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829483"/>
              </p:ext>
            </p:extLst>
          </p:nvPr>
        </p:nvGraphicFramePr>
        <p:xfrm>
          <a:off x="250825" y="282576"/>
          <a:ext cx="178435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2" name="Prism 5" r:id="rId3" imgW="3351600" imgH="2923200" progId="Prism5.Document">
                  <p:embed/>
                </p:oleObj>
              </mc:Choice>
              <mc:Fallback>
                <p:oleObj name="Prism 5" r:id="rId3" imgW="3351600" imgH="2923200" progId="Prism5.Document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82576"/>
                        <a:ext cx="1784350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D3260E6-AB1F-4C9D-83FA-395BA97E7A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272671"/>
              </p:ext>
            </p:extLst>
          </p:nvPr>
        </p:nvGraphicFramePr>
        <p:xfrm>
          <a:off x="2351087" y="304801"/>
          <a:ext cx="1752600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3" name="Prism 5" r:id="rId5" imgW="3351600" imgH="2877480" progId="Prism5.Document">
                  <p:embed/>
                </p:oleObj>
              </mc:Choice>
              <mc:Fallback>
                <p:oleObj name="Prism 5" r:id="rId5" imgW="3351600" imgH="2877480" progId="Prism5.Document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7" y="304801"/>
                        <a:ext cx="1752600" cy="150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2AB5599-E2B9-4D54-B989-5D637AFE4E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127286"/>
              </p:ext>
            </p:extLst>
          </p:nvPr>
        </p:nvGraphicFramePr>
        <p:xfrm>
          <a:off x="4298950" y="195264"/>
          <a:ext cx="1530350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4" name="Prism 5" r:id="rId7" imgW="3479400" imgH="2639520" progId="Prism5.Document">
                  <p:embed/>
                </p:oleObj>
              </mc:Choice>
              <mc:Fallback>
                <p:oleObj name="Prism 5" r:id="rId7" imgW="3479400" imgH="2639520" progId="Prism5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950" y="195264"/>
                        <a:ext cx="1530350" cy="151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10">
            <a:extLst>
              <a:ext uri="{FF2B5EF4-FFF2-40B4-BE49-F238E27FC236}">
                <a16:creationId xmlns:a16="http://schemas.microsoft.com/office/drawing/2014/main" id="{0A30F245-3872-4576-AFDF-9914F3452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550" y="165101"/>
            <a:ext cx="5016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A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A7075637-C820-4626-846B-B5B0F4F71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25" y="655638"/>
            <a:ext cx="5016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C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8E3D4F34-2713-4611-8BC0-58D6BF929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-39686"/>
            <a:ext cx="5016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B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9E41BBF8-2F4C-4C4A-8BCC-D6CD89F2B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25" y="-82549"/>
            <a:ext cx="5016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C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DD2B58-0638-487F-9626-9ECCEA0D1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787568-5F15-43C5-9279-81651F931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8">
            <a:extLst>
              <a:ext uri="{FF2B5EF4-FFF2-40B4-BE49-F238E27FC236}">
                <a16:creationId xmlns:a16="http://schemas.microsoft.com/office/drawing/2014/main" id="{37790EE3-EF22-4C3D-99F9-3F52993A4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3A24FB2D-3A6F-4A1B-A976-D5BC3FA10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66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</a:t>
            </a:r>
          </a:p>
        </p:txBody>
      </p:sp>
      <p:sp>
        <p:nvSpPr>
          <p:cNvPr id="19" name="Rectangle 20">
            <a:extLst>
              <a:ext uri="{FF2B5EF4-FFF2-40B4-BE49-F238E27FC236}">
                <a16:creationId xmlns:a16="http://schemas.microsoft.com/office/drawing/2014/main" id="{2DE1A3F2-F761-4CF3-BFF8-F0DB7BC63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1155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</a:t>
            </a:r>
          </a:p>
        </p:txBody>
      </p:sp>
      <p:sp>
        <p:nvSpPr>
          <p:cNvPr id="20" name="Rectangle 21">
            <a:extLst>
              <a:ext uri="{FF2B5EF4-FFF2-40B4-BE49-F238E27FC236}">
                <a16:creationId xmlns:a16="http://schemas.microsoft.com/office/drawing/2014/main" id="{1D9A467E-EAA7-4D5E-B53A-C4A38C7D0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29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631FA7-D746-49FF-AE05-4F6478BF0C56}"/>
              </a:ext>
            </a:extLst>
          </p:cNvPr>
          <p:cNvSpPr txBox="1"/>
          <p:nvPr/>
        </p:nvSpPr>
        <p:spPr>
          <a:xfrm>
            <a:off x="250825" y="1928041"/>
            <a:ext cx="7356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1: Replicative senescence model 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3786493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686DF9-DB95-46BC-9315-EC0692DDAC78}"/>
              </a:ext>
            </a:extLst>
          </p:cNvPr>
          <p:cNvSpPr txBox="1"/>
          <p:nvPr/>
        </p:nvSpPr>
        <p:spPr>
          <a:xfrm>
            <a:off x="465137" y="5241747"/>
            <a:ext cx="7356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 . T cell subset distribution post 3 day cell culture with Butyrate</a:t>
            </a:r>
            <a:endParaRPr lang="en-GB" sz="1400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3E4E831-5D51-49C0-A0AD-E27DE80543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5146"/>
              </p:ext>
            </p:extLst>
          </p:nvPr>
        </p:nvGraphicFramePr>
        <p:xfrm>
          <a:off x="716280" y="982474"/>
          <a:ext cx="5054600" cy="41408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06880">
                  <a:extLst>
                    <a:ext uri="{9D8B030D-6E8A-4147-A177-3AD203B41FA5}">
                      <a16:colId xmlns:a16="http://schemas.microsoft.com/office/drawing/2014/main" val="2497038897"/>
                    </a:ext>
                  </a:extLst>
                </a:gridCol>
                <a:gridCol w="1311076">
                  <a:extLst>
                    <a:ext uri="{9D8B030D-6E8A-4147-A177-3AD203B41FA5}">
                      <a16:colId xmlns:a16="http://schemas.microsoft.com/office/drawing/2014/main" val="300203847"/>
                    </a:ext>
                  </a:extLst>
                </a:gridCol>
                <a:gridCol w="1268938">
                  <a:extLst>
                    <a:ext uri="{9D8B030D-6E8A-4147-A177-3AD203B41FA5}">
                      <a16:colId xmlns:a16="http://schemas.microsoft.com/office/drawing/2014/main" val="188715825"/>
                    </a:ext>
                  </a:extLst>
                </a:gridCol>
                <a:gridCol w="767706">
                  <a:extLst>
                    <a:ext uri="{9D8B030D-6E8A-4147-A177-3AD203B41FA5}">
                      <a16:colId xmlns:a16="http://schemas.microsoft.com/office/drawing/2014/main" val="11429680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Butyrate</a:t>
                      </a:r>
                      <a:endParaRPr lang="en-GB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</a:t>
                      </a:r>
                      <a:endParaRPr lang="en-GB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833757052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57.77 (±17.07)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62.24 (±14.82)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2211675042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Naïve CD4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47.82 (±14.55)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44.40 (± 16.33)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842575437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CD4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24.08 (±12.38)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26.32 (±18.21)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2211818596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CD4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20.64 (±16.51)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21.92 (±20.44)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1499284956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CD4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8.25 (±11.49)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6.97 (±13.94)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610656874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4.23 (±2.07)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3.35 (±2.17)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1945166224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CD8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38.74 (±16.16)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38.90 (±13.70)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3636376962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Naïve CD8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26.03 (±13.39)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27.39 (±12.34)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3210037604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CD8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19.24 (±17.35)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19.91 (±22.47)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3097744238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CD8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29.44 (±23.64)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31.37 (±11.28)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2894808277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CD8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11.09 (±8.23)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10.21 (±11.9)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3910604522"/>
                  </a:ext>
                </a:extLst>
              </a:tr>
              <a:tr h="3145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(%)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3.50 (±1.89)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4.34 (1.97)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6" marR="58986" marT="0" marB="0"/>
                </a:tc>
                <a:extLst>
                  <a:ext uri="{0D108BD9-81ED-4DB2-BD59-A6C34878D82A}">
                    <a16:rowId xmlns:a16="http://schemas.microsoft.com/office/drawing/2014/main" val="8730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578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047C9A-8EC2-455A-840F-29567526F98F}"/>
              </a:ext>
            </a:extLst>
          </p:cNvPr>
          <p:cNvGrpSpPr/>
          <p:nvPr/>
        </p:nvGrpSpPr>
        <p:grpSpPr>
          <a:xfrm>
            <a:off x="245618" y="305766"/>
            <a:ext cx="6231924" cy="5354157"/>
            <a:chOff x="1570131" y="318900"/>
            <a:chExt cx="6231924" cy="535415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06316B8-E5CE-41A9-BECA-2530D53FF900}"/>
                </a:ext>
              </a:extLst>
            </p:cNvPr>
            <p:cNvSpPr/>
            <p:nvPr/>
          </p:nvSpPr>
          <p:spPr>
            <a:xfrm>
              <a:off x="1570131" y="3672509"/>
              <a:ext cx="6231924" cy="2000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Supplementary Figure 1. A cellular model of proliferation-induced  T cell senescence.  </a:t>
              </a:r>
            </a:p>
            <a:p>
              <a:pPr algn="just"/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In-vitro culture of T cells in CD3-coated wells for 3 days representative flow cytometry images for (A) DNA damage (H2Ax) marker (B) replicative arrest mediated by upregulation of </a:t>
              </a:r>
              <a:r>
                <a:rPr lang="en-GB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tumor</a:t>
              </a: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-suppressor pathway  p53. (C) Senescent cells secrete products (SASP) that are important contributors to aging and an upregulation of SASP factor IL-6 has been observed in cell-culture supernatant at day3 indicative of three independent experiments. (D) The secretion of IL6 from CD3-treated young T cells from 6 healthy young participants in the presence of 1 M butyrate. Statistical analysis was performed by two-tailed paired student’s t-test *P &lt;0.05, **p &lt; 0.01, ***p &lt; 0.001.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66B4A4-83C6-4874-B514-C73AC41A3063}"/>
                </a:ext>
              </a:extLst>
            </p:cNvPr>
            <p:cNvSpPr txBox="1"/>
            <p:nvPr/>
          </p:nvSpPr>
          <p:spPr>
            <a:xfrm>
              <a:off x="2152133" y="4240736"/>
              <a:ext cx="45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graphicFrame>
          <p:nvGraphicFramePr>
            <p:cNvPr id="6" name="Object 5">
              <a:extLst>
                <a:ext uri="{FF2B5EF4-FFF2-40B4-BE49-F238E27FC236}">
                  <a16:creationId xmlns:a16="http://schemas.microsoft.com/office/drawing/2014/main" id="{0A037983-D893-4C1D-BE3D-BFBE78E843A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60230947"/>
                </p:ext>
              </p:extLst>
            </p:nvPr>
          </p:nvGraphicFramePr>
          <p:xfrm>
            <a:off x="4442917" y="1215066"/>
            <a:ext cx="1652243" cy="163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80" name="Prism 5" r:id="rId3" imgW="3546256" imgH="2546973" progId="Prism5.Document">
                    <p:embed/>
                  </p:oleObj>
                </mc:Choice>
                <mc:Fallback>
                  <p:oleObj name="Prism 5" r:id="rId3" imgW="3546256" imgH="2546973" progId="Prism5.Document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0A037983-D893-4C1D-BE3D-BFBE78E843A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442917" y="1215066"/>
                          <a:ext cx="1652243" cy="1631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7893" name="Group 37892">
              <a:extLst>
                <a:ext uri="{FF2B5EF4-FFF2-40B4-BE49-F238E27FC236}">
                  <a16:creationId xmlns:a16="http://schemas.microsoft.com/office/drawing/2014/main" id="{EFED8F30-F308-4BF3-B159-1FC4122F4230}"/>
                </a:ext>
              </a:extLst>
            </p:cNvPr>
            <p:cNvGrpSpPr/>
            <p:nvPr/>
          </p:nvGrpSpPr>
          <p:grpSpPr>
            <a:xfrm>
              <a:off x="1611057" y="318900"/>
              <a:ext cx="2742205" cy="3133158"/>
              <a:chOff x="1819255" y="310776"/>
              <a:chExt cx="3034754" cy="3227903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B39BAAB0-AB60-4A7A-8BBE-6FA255C0BE12}"/>
                  </a:ext>
                </a:extLst>
              </p:cNvPr>
              <p:cNvGrpSpPr/>
              <p:nvPr/>
            </p:nvGrpSpPr>
            <p:grpSpPr>
              <a:xfrm>
                <a:off x="1819255" y="518648"/>
                <a:ext cx="3034754" cy="3020031"/>
                <a:chOff x="1819255" y="518648"/>
                <a:chExt cx="3034754" cy="3020031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1552C81B-F5F8-4A1B-AFAD-0EA9BEF1DD9A}"/>
                    </a:ext>
                  </a:extLst>
                </p:cNvPr>
                <p:cNvGrpSpPr/>
                <p:nvPr/>
              </p:nvGrpSpPr>
              <p:grpSpPr>
                <a:xfrm>
                  <a:off x="1819255" y="518648"/>
                  <a:ext cx="3034754" cy="3020031"/>
                  <a:chOff x="2505055" y="582148"/>
                  <a:chExt cx="3034754" cy="3020031"/>
                </a:xfrm>
              </p:grpSpPr>
              <p:pic>
                <p:nvPicPr>
                  <p:cNvPr id="28" name="Picture 27">
                    <a:extLst>
                      <a:ext uri="{FF2B5EF4-FFF2-40B4-BE49-F238E27FC236}">
                        <a16:creationId xmlns:a16="http://schemas.microsoft.com/office/drawing/2014/main" id="{24637D33-30B5-4980-A94E-A4D26411BA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l="9422" b="6968"/>
                  <a:stretch/>
                </p:blipFill>
                <p:spPr>
                  <a:xfrm>
                    <a:off x="2703623" y="582148"/>
                    <a:ext cx="1296912" cy="1298739"/>
                  </a:xfrm>
                  <a:prstGeom prst="rect">
                    <a:avLst/>
                  </a:prstGeom>
                </p:spPr>
              </p:pic>
              <p:pic>
                <p:nvPicPr>
                  <p:cNvPr id="29" name="Picture 28">
                    <a:extLst>
                      <a:ext uri="{FF2B5EF4-FFF2-40B4-BE49-F238E27FC236}">
                        <a16:creationId xmlns:a16="http://schemas.microsoft.com/office/drawing/2014/main" id="{9327115E-610A-46A4-8E0F-C2D36135BAE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l="6405" t="1" b="4451"/>
                  <a:stretch/>
                </p:blipFill>
                <p:spPr>
                  <a:xfrm>
                    <a:off x="2635327" y="2016724"/>
                    <a:ext cx="1365208" cy="1358858"/>
                  </a:xfrm>
                  <a:prstGeom prst="rect">
                    <a:avLst/>
                  </a:prstGeom>
                </p:spPr>
              </p:pic>
              <p:pic>
                <p:nvPicPr>
                  <p:cNvPr id="37907" name="Picture 19">
                    <a:extLst>
                      <a:ext uri="{FF2B5EF4-FFF2-40B4-BE49-F238E27FC236}">
                        <a16:creationId xmlns:a16="http://schemas.microsoft.com/office/drawing/2014/main" id="{662347D4-F9F5-4D28-A1D2-20072A37009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157" b="5609"/>
                  <a:stretch/>
                </p:blipFill>
                <p:spPr bwMode="auto">
                  <a:xfrm>
                    <a:off x="4174601" y="1993076"/>
                    <a:ext cx="1365207" cy="133484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7909" name="Picture 21">
                    <a:extLst>
                      <a:ext uri="{FF2B5EF4-FFF2-40B4-BE49-F238E27FC236}">
                        <a16:creationId xmlns:a16="http://schemas.microsoft.com/office/drawing/2014/main" id="{4A963182-2C6B-4D8F-9026-08E204148FA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740" b="5609"/>
                  <a:stretch/>
                </p:blipFill>
                <p:spPr bwMode="auto">
                  <a:xfrm>
                    <a:off x="4174602" y="582148"/>
                    <a:ext cx="1365207" cy="132379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cxnSp>
                <p:nvCxnSpPr>
                  <p:cNvPr id="3" name="Straight Arrow Connector 2">
                    <a:extLst>
                      <a:ext uri="{FF2B5EF4-FFF2-40B4-BE49-F238E27FC236}">
                        <a16:creationId xmlns:a16="http://schemas.microsoft.com/office/drawing/2014/main" id="{75BCFB49-CB18-4AD3-825F-6DD7C584997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37934" y="3463679"/>
                    <a:ext cx="2019270" cy="1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6E96D2DE-DF93-453C-9965-9AC7A86F3AE1}"/>
                      </a:ext>
                    </a:extLst>
                  </p:cNvPr>
                  <p:cNvSpPr txBox="1"/>
                  <p:nvPr/>
                </p:nvSpPr>
                <p:spPr>
                  <a:xfrm>
                    <a:off x="4858296" y="3325180"/>
                    <a:ext cx="635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/>
                      <a:t>CD 4</a:t>
                    </a:r>
                  </a:p>
                </p:txBody>
              </p:sp>
              <p:cxnSp>
                <p:nvCxnSpPr>
                  <p:cNvPr id="34" name="Straight Arrow Connector 33">
                    <a:extLst>
                      <a:ext uri="{FF2B5EF4-FFF2-40B4-BE49-F238E27FC236}">
                        <a16:creationId xmlns:a16="http://schemas.microsoft.com/office/drawing/2014/main" id="{9360B37A-3E81-4CF2-ABC7-43B0E413AC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635327" y="1244044"/>
                    <a:ext cx="15240" cy="1953817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E158E8C9-5481-4215-ABB5-653B1CAE004D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326055" y="830276"/>
                    <a:ext cx="635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/>
                      <a:t>H</a:t>
                    </a:r>
                    <a:r>
                      <a:rPr lang="en-GB" sz="1200" b="1" baseline="-25000" dirty="0"/>
                      <a:t>2</a:t>
                    </a:r>
                    <a:r>
                      <a:rPr lang="en-GB" sz="1200" b="1" dirty="0"/>
                      <a:t>Ax</a:t>
                    </a:r>
                  </a:p>
                </p:txBody>
              </p:sp>
              <p:cxnSp>
                <p:nvCxnSpPr>
                  <p:cNvPr id="36" name="Straight Arrow Connector 35">
                    <a:extLst>
                      <a:ext uri="{FF2B5EF4-FFF2-40B4-BE49-F238E27FC236}">
                        <a16:creationId xmlns:a16="http://schemas.microsoft.com/office/drawing/2014/main" id="{27CDF224-C4FE-41CD-9AB6-88F8725D04F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114800" y="1244044"/>
                    <a:ext cx="6669" cy="195381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9AF01F9F-E5CE-432E-AB38-7F339B219062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800306" y="798420"/>
                    <a:ext cx="635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/>
                      <a:t>P 53</a:t>
                    </a:r>
                  </a:p>
                </p:txBody>
              </p:sp>
            </p:grp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AB17A190-BFB4-4BE7-9E43-C61D4DBBF355}"/>
                    </a:ext>
                  </a:extLst>
                </p:cNvPr>
                <p:cNvSpPr/>
                <p:nvPr/>
              </p:nvSpPr>
              <p:spPr>
                <a:xfrm>
                  <a:off x="2218352" y="850900"/>
                  <a:ext cx="448647" cy="1985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A1BC791E-350F-44F2-AA75-02E50AD63057}"/>
                    </a:ext>
                  </a:extLst>
                </p:cNvPr>
                <p:cNvSpPr txBox="1"/>
                <p:nvPr/>
              </p:nvSpPr>
              <p:spPr>
                <a:xfrm>
                  <a:off x="2736531" y="546051"/>
                  <a:ext cx="6350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b="1" dirty="0"/>
                    <a:t>0.54</a:t>
                  </a: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C1374867-ABE0-4447-A37C-E9B72EE97FC4}"/>
                    </a:ext>
                  </a:extLst>
                </p:cNvPr>
                <p:cNvSpPr/>
                <p:nvPr/>
              </p:nvSpPr>
              <p:spPr>
                <a:xfrm>
                  <a:off x="2159815" y="2223286"/>
                  <a:ext cx="448647" cy="1985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A5D8A5D6-272A-48CE-AB4A-58AFEBAE679D}"/>
                    </a:ext>
                  </a:extLst>
                </p:cNvPr>
                <p:cNvSpPr txBox="1"/>
                <p:nvPr/>
              </p:nvSpPr>
              <p:spPr>
                <a:xfrm>
                  <a:off x="2760997" y="1960665"/>
                  <a:ext cx="6350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b="1" dirty="0"/>
                    <a:t>7.32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FEDA280-6F14-4D51-A29B-263405917D1E}"/>
                    </a:ext>
                  </a:extLst>
                </p:cNvPr>
                <p:cNvSpPr txBox="1"/>
                <p:nvPr/>
              </p:nvSpPr>
              <p:spPr>
                <a:xfrm>
                  <a:off x="4096464" y="573901"/>
                  <a:ext cx="6350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b="1" dirty="0"/>
                    <a:t>3.68</a:t>
                  </a: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550AB0CA-0C6C-4A24-B6C4-36F5B12E2CD2}"/>
                    </a:ext>
                  </a:extLst>
                </p:cNvPr>
                <p:cNvSpPr/>
                <p:nvPr/>
              </p:nvSpPr>
              <p:spPr>
                <a:xfrm>
                  <a:off x="3646508" y="1371600"/>
                  <a:ext cx="485225" cy="2031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F5E6DC71-97F4-46D0-B0CF-03932723E105}"/>
                    </a:ext>
                  </a:extLst>
                </p:cNvPr>
                <p:cNvSpPr/>
                <p:nvPr/>
              </p:nvSpPr>
              <p:spPr>
                <a:xfrm>
                  <a:off x="3664797" y="2737315"/>
                  <a:ext cx="466936" cy="26764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38EA2E3-BAD8-424C-BD7D-E325A90412E6}"/>
                    </a:ext>
                  </a:extLst>
                </p:cNvPr>
                <p:cNvSpPr txBox="1"/>
                <p:nvPr/>
              </p:nvSpPr>
              <p:spPr>
                <a:xfrm>
                  <a:off x="4153392" y="1985718"/>
                  <a:ext cx="6350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b="1" dirty="0"/>
                    <a:t>13.3</a:t>
                  </a: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D22C73E-B452-4EAE-BA34-8E2CD11D1C46}"/>
                  </a:ext>
                </a:extLst>
              </p:cNvPr>
              <p:cNvSpPr txBox="1"/>
              <p:nvPr/>
            </p:nvSpPr>
            <p:spPr>
              <a:xfrm>
                <a:off x="1847853" y="315884"/>
                <a:ext cx="304281" cy="285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/>
                  <a:t>A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A6479BF-AB30-4737-A418-8CB0D677F297}"/>
                  </a:ext>
                </a:extLst>
              </p:cNvPr>
              <p:cNvSpPr txBox="1"/>
              <p:nvPr/>
            </p:nvSpPr>
            <p:spPr>
              <a:xfrm>
                <a:off x="3283928" y="310776"/>
                <a:ext cx="304281" cy="285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/>
                  <a:t>B</a:t>
                </a: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F3D4432-D4A0-44A6-B7DB-5B41E0FC4003}"/>
                </a:ext>
              </a:extLst>
            </p:cNvPr>
            <p:cNvSpPr txBox="1"/>
            <p:nvPr/>
          </p:nvSpPr>
          <p:spPr>
            <a:xfrm>
              <a:off x="4410502" y="1034710"/>
              <a:ext cx="2749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C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195F5E6-BF48-4B5C-BAF3-A9D153F40607}"/>
                </a:ext>
              </a:extLst>
            </p:cNvPr>
            <p:cNvCxnSpPr>
              <a:cxnSpLocks/>
            </p:cNvCxnSpPr>
            <p:nvPr/>
          </p:nvCxnSpPr>
          <p:spPr>
            <a:xfrm>
              <a:off x="4990737" y="1427703"/>
              <a:ext cx="7988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5826D7F-A520-4B88-A27B-A0703452E443}"/>
                </a:ext>
              </a:extLst>
            </p:cNvPr>
            <p:cNvSpPr txBox="1"/>
            <p:nvPr/>
          </p:nvSpPr>
          <p:spPr>
            <a:xfrm>
              <a:off x="5152553" y="1210087"/>
              <a:ext cx="587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***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61CC450-87BA-435C-89D1-70DDA722E353}"/>
                </a:ext>
              </a:extLst>
            </p:cNvPr>
            <p:cNvSpPr txBox="1"/>
            <p:nvPr/>
          </p:nvSpPr>
          <p:spPr>
            <a:xfrm>
              <a:off x="5081964" y="2888872"/>
              <a:ext cx="6163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SASP</a:t>
              </a:r>
            </a:p>
          </p:txBody>
        </p:sp>
      </p:grpSp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86E1F6FF-6FB9-4290-BA91-5891D5E562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6860522"/>
              </p:ext>
            </p:extLst>
          </p:nvPr>
        </p:nvGraphicFramePr>
        <p:xfrm>
          <a:off x="4840915" y="1190997"/>
          <a:ext cx="1636627" cy="1806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81" name="Prism 5" r:id="rId9" imgW="3479400" imgH="2782800" progId="Prism5.Document">
                  <p:embed/>
                </p:oleObj>
              </mc:Choice>
              <mc:Fallback>
                <p:oleObj name="Prism 5" r:id="rId9" imgW="3479400" imgH="2782800" progId="Prism5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FEB5661-4812-456C-A96B-C6CA65312D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40915" y="1190997"/>
                        <a:ext cx="1636627" cy="1806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41DF6062-E0CC-472E-8A36-16BE47C4DEBE}"/>
              </a:ext>
            </a:extLst>
          </p:cNvPr>
          <p:cNvSpPr txBox="1"/>
          <p:nvPr/>
        </p:nvSpPr>
        <p:spPr>
          <a:xfrm>
            <a:off x="4703441" y="1060943"/>
            <a:ext cx="274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D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41465F4-728D-4D62-8DFA-E7B7085EEB1A}"/>
              </a:ext>
            </a:extLst>
          </p:cNvPr>
          <p:cNvCxnSpPr>
            <a:cxnSpLocks/>
          </p:cNvCxnSpPr>
          <p:nvPr/>
        </p:nvCxnSpPr>
        <p:spPr>
          <a:xfrm>
            <a:off x="5423904" y="1421978"/>
            <a:ext cx="6873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C919FB2-41EE-4C57-AFDA-32164F2C2DAB}"/>
              </a:ext>
            </a:extLst>
          </p:cNvPr>
          <p:cNvSpPr txBox="1"/>
          <p:nvPr/>
        </p:nvSpPr>
        <p:spPr>
          <a:xfrm>
            <a:off x="5564410" y="1204362"/>
            <a:ext cx="587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371742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2B8B746-BC76-47AA-8746-C192B6B8C7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59525"/>
              </p:ext>
            </p:extLst>
          </p:nvPr>
        </p:nvGraphicFramePr>
        <p:xfrm>
          <a:off x="3407761" y="3170824"/>
          <a:ext cx="3302387" cy="2612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8" name="Prism 5" r:id="rId3" imgW="3671640" imgH="2904840" progId="Prism5.Document">
                  <p:embed/>
                </p:oleObj>
              </mc:Choice>
              <mc:Fallback>
                <p:oleObj name="Prism 5" r:id="rId3" imgW="3671640" imgH="290484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07761" y="3170824"/>
                        <a:ext cx="3302387" cy="2612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50676A4D-E5D1-4306-83A7-365D61AD5757}"/>
              </a:ext>
            </a:extLst>
          </p:cNvPr>
          <p:cNvSpPr/>
          <p:nvPr/>
        </p:nvSpPr>
        <p:spPr>
          <a:xfrm>
            <a:off x="362012" y="6136016"/>
            <a:ext cx="60075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2. Regulation of senescence phenotype by butyrate in aged CD 4 T cells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In-vitro culture of PBMCs in CD3-coated wells for 3 days in the presence/absence of SCFA butyrate for (A) frequency of phosphorylated p53 expressing CD4 T cell subsets (B) p 53 expression levels in CD 4 T cell subsets (C) frequency of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H2AX expressing CD4 T cell subsets (D)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H2AX expression levels (MFI) in CD4 T cell subsets. A two-tailed paired Student’s t-test was used to perform the statistical analysis. Data are shown as the mean ± SD ***p &lt; 0.001.  n =6 healthy old donors per experiment.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62D7CC-AE88-4B3B-B79D-46AC7E23F19E}"/>
              </a:ext>
            </a:extLst>
          </p:cNvPr>
          <p:cNvCxnSpPr>
            <a:cxnSpLocks/>
          </p:cNvCxnSpPr>
          <p:nvPr/>
        </p:nvCxnSpPr>
        <p:spPr>
          <a:xfrm>
            <a:off x="2768916" y="584374"/>
            <a:ext cx="36177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44FCA7B-CA56-492C-A6D4-613F648652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468443"/>
              </p:ext>
            </p:extLst>
          </p:nvPr>
        </p:nvGraphicFramePr>
        <p:xfrm>
          <a:off x="289970" y="379045"/>
          <a:ext cx="3012707" cy="2548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9" name="Prism 5" r:id="rId5" imgW="3397320" imgH="2872800" progId="Prism5.Document">
                  <p:embed/>
                </p:oleObj>
              </mc:Choice>
              <mc:Fallback>
                <p:oleObj name="Prism 5" r:id="rId5" imgW="3397320" imgH="28728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9970" y="379045"/>
                        <a:ext cx="3012707" cy="2548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9E7C3212-D56B-47F5-89DD-8AEE415D710A}"/>
              </a:ext>
            </a:extLst>
          </p:cNvPr>
          <p:cNvSpPr txBox="1"/>
          <p:nvPr/>
        </p:nvSpPr>
        <p:spPr>
          <a:xfrm>
            <a:off x="2803695" y="379045"/>
            <a:ext cx="281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9FF841-D756-4A75-AEED-C3F2208150F5}"/>
              </a:ext>
            </a:extLst>
          </p:cNvPr>
          <p:cNvSpPr txBox="1"/>
          <p:nvPr/>
        </p:nvSpPr>
        <p:spPr>
          <a:xfrm>
            <a:off x="139773" y="116466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A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A8C61109-8330-4E75-AD35-AE191B0476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214909"/>
              </p:ext>
            </p:extLst>
          </p:nvPr>
        </p:nvGraphicFramePr>
        <p:xfrm>
          <a:off x="3315400" y="356954"/>
          <a:ext cx="3211875" cy="2637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60" name="Prism 5" r:id="rId7" imgW="3598200" imgH="2895840" progId="Prism5.Document">
                  <p:embed/>
                </p:oleObj>
              </mc:Choice>
              <mc:Fallback>
                <p:oleObj name="Prism 5" r:id="rId7" imgW="3598200" imgH="289584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15400" y="356954"/>
                        <a:ext cx="3211875" cy="2637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D5847D0F-2949-4FD5-80A4-6E8611B52D4F}"/>
              </a:ext>
            </a:extLst>
          </p:cNvPr>
          <p:cNvSpPr txBox="1"/>
          <p:nvPr/>
        </p:nvSpPr>
        <p:spPr>
          <a:xfrm>
            <a:off x="3177926" y="116467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484C4C-CD60-47A6-B24A-B03A3FB4978C}"/>
              </a:ext>
            </a:extLst>
          </p:cNvPr>
          <p:cNvSpPr txBox="1"/>
          <p:nvPr/>
        </p:nvSpPr>
        <p:spPr>
          <a:xfrm>
            <a:off x="6046599" y="424243"/>
            <a:ext cx="281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5804B47-77A2-4441-A6C9-3B553C18E587}"/>
              </a:ext>
            </a:extLst>
          </p:cNvPr>
          <p:cNvCxnSpPr>
            <a:cxnSpLocks/>
          </p:cNvCxnSpPr>
          <p:nvPr/>
        </p:nvCxnSpPr>
        <p:spPr>
          <a:xfrm flipV="1">
            <a:off x="5995665" y="662239"/>
            <a:ext cx="332329" cy="31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8C7AC00-40A3-4575-B7E2-BDD2C67BFC06}"/>
              </a:ext>
            </a:extLst>
          </p:cNvPr>
          <p:cNvSpPr txBox="1"/>
          <p:nvPr/>
        </p:nvSpPr>
        <p:spPr>
          <a:xfrm>
            <a:off x="926258" y="3427591"/>
            <a:ext cx="281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FD9F57-1B82-437A-A55F-3FA6DDE81241}"/>
              </a:ext>
            </a:extLst>
          </p:cNvPr>
          <p:cNvCxnSpPr>
            <a:cxnSpLocks/>
          </p:cNvCxnSpPr>
          <p:nvPr/>
        </p:nvCxnSpPr>
        <p:spPr>
          <a:xfrm flipV="1">
            <a:off x="926258" y="3628750"/>
            <a:ext cx="332329" cy="31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F6F1CB9-05DD-40CB-B4A6-BE7392EFA760}"/>
              </a:ext>
            </a:extLst>
          </p:cNvPr>
          <p:cNvSpPr txBox="1"/>
          <p:nvPr/>
        </p:nvSpPr>
        <p:spPr>
          <a:xfrm>
            <a:off x="152496" y="2935167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C</a:t>
            </a:r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E2DF800C-160D-4367-9926-6601FC125D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338860"/>
              </p:ext>
            </p:extLst>
          </p:nvPr>
        </p:nvGraphicFramePr>
        <p:xfrm>
          <a:off x="203620" y="3196572"/>
          <a:ext cx="3111780" cy="2503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61" name="Prism 5" r:id="rId9" imgW="3433680" imgH="2872800" progId="Prism5.Document">
                  <p:embed/>
                </p:oleObj>
              </mc:Choice>
              <mc:Fallback>
                <p:oleObj name="Prism 5" r:id="rId9" imgW="3433680" imgH="28728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3620" y="3196572"/>
                        <a:ext cx="3111780" cy="25034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9B983A58-C6A7-4448-9D05-E00259165113}"/>
              </a:ext>
            </a:extLst>
          </p:cNvPr>
          <p:cNvSpPr txBox="1"/>
          <p:nvPr/>
        </p:nvSpPr>
        <p:spPr>
          <a:xfrm>
            <a:off x="3267654" y="2927175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46461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1D9AB8-A0CA-422E-B3AE-CEB803C23D34}"/>
              </a:ext>
            </a:extLst>
          </p:cNvPr>
          <p:cNvSpPr txBox="1"/>
          <p:nvPr/>
        </p:nvSpPr>
        <p:spPr>
          <a:xfrm>
            <a:off x="174979" y="70148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ABD69F-3917-4563-9EB1-2FC88D0AFBE8}"/>
              </a:ext>
            </a:extLst>
          </p:cNvPr>
          <p:cNvSpPr txBox="1"/>
          <p:nvPr/>
        </p:nvSpPr>
        <p:spPr>
          <a:xfrm>
            <a:off x="3077807" y="0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B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0D768EC-B239-4C7A-B37F-F1D4540758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7237228"/>
              </p:ext>
            </p:extLst>
          </p:nvPr>
        </p:nvGraphicFramePr>
        <p:xfrm>
          <a:off x="312453" y="299189"/>
          <a:ext cx="2675286" cy="2274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29" name="Prism 5" r:id="rId3" imgW="3397320" imgH="2872800" progId="Prism5.Document">
                  <p:embed/>
                </p:oleObj>
              </mc:Choice>
              <mc:Fallback>
                <p:oleObj name="Prism 5" r:id="rId3" imgW="3397320" imgH="28728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453" y="299189"/>
                        <a:ext cx="2675286" cy="2274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C977663-83F7-4084-9D63-94734E7DD8D0}"/>
              </a:ext>
            </a:extLst>
          </p:cNvPr>
          <p:cNvSpPr/>
          <p:nvPr/>
        </p:nvSpPr>
        <p:spPr>
          <a:xfrm>
            <a:off x="77002" y="7659305"/>
            <a:ext cx="67809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3. Effect of butyrate on nuclear factor kappa B (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NFκB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p-38 MAPK and m TOR signalling in aged CD4  T cells. </a:t>
            </a:r>
            <a:r>
              <a:rPr lang="en-GB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In-vitro culture of T cells in CD3-coated wells for 3 days in the presence/absence of SCFA butyrate for (A) frequency of phosphorylated NF-kB expressing CD4 T cell subsets. (B) NF-kB expression levels in CD4 T cell subsets (C) frequency of phosphorylated p38 expressing CD4 T cell subsets. (D) p-p38 expression levels in CD4 T cell subsets (E) p S6 mean fluorescence intensity (MFI) in CD4 T cell subsets (naïve, central memory, effector memory, EMRA). (F) Autophagic flux  in CD4 T cell subsets (naïve, central memory, effector memory, EMRA). A two-tailed paired Student’s t-test was used to perform the statistical analysis. Data are shown as the mean ± SD *p = 0.05,  **p &lt; 0.01. n =6 healthy old donors per experiment.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11893-CA40-4782-B166-A0234F2BABF2}"/>
              </a:ext>
            </a:extLst>
          </p:cNvPr>
          <p:cNvSpPr txBox="1"/>
          <p:nvPr/>
        </p:nvSpPr>
        <p:spPr>
          <a:xfrm>
            <a:off x="2465883" y="744563"/>
            <a:ext cx="256140" cy="28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BFDF62-F73B-47AA-BE44-C477CA69E4A2}"/>
              </a:ext>
            </a:extLst>
          </p:cNvPr>
          <p:cNvSpPr txBox="1"/>
          <p:nvPr/>
        </p:nvSpPr>
        <p:spPr>
          <a:xfrm>
            <a:off x="1953696" y="795006"/>
            <a:ext cx="256140" cy="28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428486-1D64-4DF2-9095-FC9548690305}"/>
              </a:ext>
            </a:extLst>
          </p:cNvPr>
          <p:cNvCxnSpPr>
            <a:cxnSpLocks/>
          </p:cNvCxnSpPr>
          <p:nvPr/>
        </p:nvCxnSpPr>
        <p:spPr>
          <a:xfrm flipV="1">
            <a:off x="2458397" y="998310"/>
            <a:ext cx="302503" cy="2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91BEF4-4393-48F3-A77A-55B2C5BE9F18}"/>
              </a:ext>
            </a:extLst>
          </p:cNvPr>
          <p:cNvCxnSpPr>
            <a:cxnSpLocks/>
          </p:cNvCxnSpPr>
          <p:nvPr/>
        </p:nvCxnSpPr>
        <p:spPr>
          <a:xfrm flipV="1">
            <a:off x="1953696" y="1090711"/>
            <a:ext cx="302503" cy="2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09DCA686-FC1B-4470-B448-144B3EC061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897753"/>
              </p:ext>
            </p:extLst>
          </p:nvPr>
        </p:nvGraphicFramePr>
        <p:xfrm>
          <a:off x="3167582" y="250702"/>
          <a:ext cx="2922799" cy="2371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30" name="Prism 5" r:id="rId5" imgW="3598200" imgH="2950560" progId="Prism5.Document">
                  <p:embed/>
                </p:oleObj>
              </mc:Choice>
              <mc:Fallback>
                <p:oleObj name="Prism 5" r:id="rId5" imgW="3598200" imgH="295056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67582" y="250702"/>
                        <a:ext cx="2922799" cy="23710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DA6BDCC-B110-4918-8A74-65259756A657}"/>
              </a:ext>
            </a:extLst>
          </p:cNvPr>
          <p:cNvSpPr txBox="1"/>
          <p:nvPr/>
        </p:nvSpPr>
        <p:spPr>
          <a:xfrm>
            <a:off x="5013099" y="977558"/>
            <a:ext cx="256140" cy="28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A6AF60-1C90-48DC-B7CD-E1E9EAF6C58D}"/>
              </a:ext>
            </a:extLst>
          </p:cNvPr>
          <p:cNvSpPr txBox="1"/>
          <p:nvPr/>
        </p:nvSpPr>
        <p:spPr>
          <a:xfrm>
            <a:off x="5552978" y="332839"/>
            <a:ext cx="256140" cy="28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EFCFB3-2AE8-4E1F-BF0B-367FF1217A07}"/>
              </a:ext>
            </a:extLst>
          </p:cNvPr>
          <p:cNvCxnSpPr>
            <a:cxnSpLocks/>
          </p:cNvCxnSpPr>
          <p:nvPr/>
        </p:nvCxnSpPr>
        <p:spPr>
          <a:xfrm flipV="1">
            <a:off x="5027642" y="1199419"/>
            <a:ext cx="302503" cy="2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832910B-2794-4EF4-A302-0E5542EC6613}"/>
              </a:ext>
            </a:extLst>
          </p:cNvPr>
          <p:cNvCxnSpPr>
            <a:cxnSpLocks/>
          </p:cNvCxnSpPr>
          <p:nvPr/>
        </p:nvCxnSpPr>
        <p:spPr>
          <a:xfrm flipV="1">
            <a:off x="5552978" y="586495"/>
            <a:ext cx="302503" cy="2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87128B5-540A-42C1-A1D9-B15BF161F843}"/>
              </a:ext>
            </a:extLst>
          </p:cNvPr>
          <p:cNvSpPr txBox="1"/>
          <p:nvPr/>
        </p:nvSpPr>
        <p:spPr>
          <a:xfrm>
            <a:off x="295064" y="2528355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C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884C217D-1849-447C-8752-50949427DF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717783"/>
              </p:ext>
            </p:extLst>
          </p:nvPr>
        </p:nvGraphicFramePr>
        <p:xfrm>
          <a:off x="3206357" y="2630425"/>
          <a:ext cx="2965335" cy="249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31" name="Prism 5" r:id="rId7" imgW="3552480" imgH="3051360" progId="Prism5.Document">
                  <p:embed/>
                </p:oleObj>
              </mc:Choice>
              <mc:Fallback>
                <p:oleObj name="Prism 5" r:id="rId7" imgW="3552480" imgH="305136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06357" y="2630425"/>
                        <a:ext cx="2965335" cy="249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BA220712-D910-4560-BB79-9D34D3916346}"/>
              </a:ext>
            </a:extLst>
          </p:cNvPr>
          <p:cNvSpPr txBox="1"/>
          <p:nvPr/>
        </p:nvSpPr>
        <p:spPr>
          <a:xfrm>
            <a:off x="3012719" y="2584218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D</a:t>
            </a: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01604EFF-6F61-42B6-A073-1418D04C37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424771"/>
              </p:ext>
            </p:extLst>
          </p:nvPr>
        </p:nvGraphicFramePr>
        <p:xfrm>
          <a:off x="153694" y="5206550"/>
          <a:ext cx="2996499" cy="2392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32" name="Prism 5" r:id="rId9" imgW="3598200" imgH="2872800" progId="Prism5.Document">
                  <p:embed/>
                </p:oleObj>
              </mc:Choice>
              <mc:Fallback>
                <p:oleObj name="Prism 5" r:id="rId9" imgW="3598200" imgH="28728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3694" y="5206550"/>
                        <a:ext cx="2996499" cy="2392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8A7B4CD6-B0FE-419C-9ABD-7AF6E2B2F9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003295"/>
              </p:ext>
            </p:extLst>
          </p:nvPr>
        </p:nvGraphicFramePr>
        <p:xfrm>
          <a:off x="295064" y="2724532"/>
          <a:ext cx="2703458" cy="2333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33" name="Prism 5" r:id="rId11" imgW="3369600" imgH="2872800" progId="Prism5.Document">
                  <p:embed/>
                </p:oleObj>
              </mc:Choice>
              <mc:Fallback>
                <p:oleObj name="Prism 5" r:id="rId11" imgW="3369600" imgH="28728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5064" y="2724532"/>
                        <a:ext cx="2703458" cy="2333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E4AA663D-F6F1-4AF8-96C6-BCEE62C8E171}"/>
              </a:ext>
            </a:extLst>
          </p:cNvPr>
          <p:cNvSpPr txBox="1"/>
          <p:nvPr/>
        </p:nvSpPr>
        <p:spPr>
          <a:xfrm>
            <a:off x="234160" y="5007873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E</a:t>
            </a: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21CEFBB1-C3B9-4B1F-A03B-8400735BC3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498258"/>
              </p:ext>
            </p:extLst>
          </p:nvPr>
        </p:nvGraphicFramePr>
        <p:xfrm>
          <a:off x="3287667" y="5156898"/>
          <a:ext cx="2837740" cy="2413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34" name="Prism 5" r:id="rId13" imgW="3433680" imgH="2872800" progId="Prism5.Document">
                  <p:embed/>
                </p:oleObj>
              </mc:Choice>
              <mc:Fallback>
                <p:oleObj name="Prism 5" r:id="rId13" imgW="3433680" imgH="28728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87667" y="5156898"/>
                        <a:ext cx="2837740" cy="2413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85295C03-5FE5-48F4-88F4-22762F7CB630}"/>
              </a:ext>
            </a:extLst>
          </p:cNvPr>
          <p:cNvSpPr txBox="1"/>
          <p:nvPr/>
        </p:nvSpPr>
        <p:spPr>
          <a:xfrm>
            <a:off x="3215281" y="5052661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826852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9E3CBEF-FD15-4CE8-9B59-A30C74FD3C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547486"/>
              </p:ext>
            </p:extLst>
          </p:nvPr>
        </p:nvGraphicFramePr>
        <p:xfrm>
          <a:off x="805345" y="467590"/>
          <a:ext cx="2423115" cy="2005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9" name="Prism 5" r:id="rId3" imgW="3598200" imgH="2977920" progId="Prism5.Document">
                  <p:embed/>
                </p:oleObj>
              </mc:Choice>
              <mc:Fallback>
                <p:oleObj name="Prism 5" r:id="rId3" imgW="3598200" imgH="2977920" progId="Prism5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9F9444E-38DC-4D34-9E1B-2569A0B317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5345" y="467590"/>
                        <a:ext cx="2423115" cy="20051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1">
            <a:extLst>
              <a:ext uri="{FF2B5EF4-FFF2-40B4-BE49-F238E27FC236}">
                <a16:creationId xmlns:a16="http://schemas.microsoft.com/office/drawing/2014/main" id="{4217F4F1-72DC-4EA6-AABC-8E7C2118E983}"/>
              </a:ext>
            </a:extLst>
          </p:cNvPr>
          <p:cNvSpPr txBox="1"/>
          <p:nvPr/>
        </p:nvSpPr>
        <p:spPr>
          <a:xfrm>
            <a:off x="805345" y="2513807"/>
            <a:ext cx="5531956" cy="1292662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Supplementary Figure 4. Effect of butyrate on mitochondrial mass and ROS production in CD4 T cells.</a:t>
            </a:r>
            <a:endParaRPr lang="en-GB" sz="1200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culture of T cells in CD3-coated wells for 3 days in the presence/absence of SCFA butyrate and stimulation. </a:t>
            </a:r>
            <a:r>
              <a:rPr lang="en-GB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GB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</a:t>
            </a:r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green expression levels in aged CD4 T cell subsets </a:t>
            </a:r>
            <a:r>
              <a:rPr lang="en-GB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MitoSOX</a:t>
            </a:r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</a:t>
            </a:r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red expression levels in aged CD4 T cell subsets.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Statistical analysis was performed by a two-tailed paired Student’s t-test. Data are shown as the mean ± SD *p &lt;0.05, **p &lt; 0.01.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E8EC8E-356E-426E-8895-9B12602AE4EB}"/>
              </a:ext>
            </a:extLst>
          </p:cNvPr>
          <p:cNvCxnSpPr>
            <a:cxnSpLocks/>
          </p:cNvCxnSpPr>
          <p:nvPr/>
        </p:nvCxnSpPr>
        <p:spPr>
          <a:xfrm>
            <a:off x="2797619" y="641101"/>
            <a:ext cx="331322" cy="81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F7DE8BD-3CE5-4659-AABD-34267EDA80F0}"/>
              </a:ext>
            </a:extLst>
          </p:cNvPr>
          <p:cNvSpPr txBox="1"/>
          <p:nvPr/>
        </p:nvSpPr>
        <p:spPr>
          <a:xfrm>
            <a:off x="2817316" y="426562"/>
            <a:ext cx="393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*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FE252-5DF9-44F9-8F71-29E75D84826A}"/>
              </a:ext>
            </a:extLst>
          </p:cNvPr>
          <p:cNvSpPr txBox="1"/>
          <p:nvPr/>
        </p:nvSpPr>
        <p:spPr>
          <a:xfrm>
            <a:off x="642120" y="249590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B40795-4383-4B97-B39E-30E0BD9BD819}"/>
              </a:ext>
            </a:extLst>
          </p:cNvPr>
          <p:cNvSpPr txBox="1"/>
          <p:nvPr/>
        </p:nvSpPr>
        <p:spPr>
          <a:xfrm>
            <a:off x="3334288" y="272673"/>
            <a:ext cx="274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B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E961A80-8081-4D29-99D3-8D7DB9E17D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2724640"/>
              </p:ext>
            </p:extLst>
          </p:nvPr>
        </p:nvGraphicFramePr>
        <p:xfrm>
          <a:off x="3471762" y="432274"/>
          <a:ext cx="2530306" cy="2005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70" name="Prism 5" r:id="rId5" imgW="3625920" imgH="2872800" progId="Prism5.Document">
                  <p:embed/>
                </p:oleObj>
              </mc:Choice>
              <mc:Fallback>
                <p:oleObj name="Prism 5" r:id="rId5" imgW="3625920" imgH="28728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71762" y="432274"/>
                        <a:ext cx="2530306" cy="2005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1632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140210</TotalTime>
  <Words>801</Words>
  <Application>Microsoft Office PowerPoint</Application>
  <PresentationFormat>On-screen Show (4:3)</PresentationFormat>
  <Paragraphs>107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Times New Roman</vt:lpstr>
      <vt:lpstr>Office Theme</vt:lpstr>
      <vt:lpstr>Prism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1073</cp:revision>
  <cp:lastPrinted>2023-03-13T17:22:20Z</cp:lastPrinted>
  <dcterms:created xsi:type="dcterms:W3CDTF">2019-05-11T13:55:56Z</dcterms:created>
  <dcterms:modified xsi:type="dcterms:W3CDTF">2025-03-01T15:13:39Z</dcterms:modified>
</cp:coreProperties>
</file>