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ts Berends" initials="FB" lastIdx="1" clrIdx="0">
    <p:extLst>
      <p:ext uri="{19B8F6BF-5375-455C-9EA6-DF929625EA0E}">
        <p15:presenceInfo xmlns:p15="http://schemas.microsoft.com/office/powerpoint/2012/main" userId="988ce62ec93472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2DF"/>
    <a:srgbClr val="AED6F9"/>
    <a:srgbClr val="8C97EC"/>
    <a:srgbClr val="E49991"/>
    <a:srgbClr val="FFC9C2"/>
    <a:srgbClr val="7B0101"/>
    <a:srgbClr val="950101"/>
    <a:srgbClr val="FFA9A0"/>
    <a:srgbClr val="6F7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85"/>
    <p:restoredTop sz="92947"/>
  </p:normalViewPr>
  <p:slideViewPr>
    <p:cSldViewPr snapToGrid="0">
      <p:cViewPr>
        <p:scale>
          <a:sx n="104" d="100"/>
          <a:sy n="104" d="100"/>
        </p:scale>
        <p:origin x="-3560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72DB-605E-0F4B-BEFA-F419CD777762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2445-0623-A84C-A2C0-69350AC39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LU Biter, MMA Van </a:t>
            </a:r>
            <a:r>
              <a:rPr lang="en-US" dirty="0" err="1"/>
              <a:t>Buuren</a:t>
            </a:r>
            <a:r>
              <a:rPr lang="en-US" dirty="0"/>
              <a:t>, GHH </a:t>
            </a:r>
            <a:r>
              <a:rPr lang="en-US" dirty="0" err="1"/>
              <a:t>Mannaerts</a:t>
            </a:r>
            <a:endParaRPr lang="en-US" dirty="0"/>
          </a:p>
          <a:p>
            <a:pPr algn="ctr"/>
            <a:r>
              <a:rPr lang="en-US" dirty="0"/>
              <a:t>JA </a:t>
            </a:r>
            <a:r>
              <a:rPr lang="en-US" dirty="0" err="1"/>
              <a:t>Apers</a:t>
            </a:r>
            <a:r>
              <a:rPr lang="en-US" dirty="0"/>
              <a:t>, M </a:t>
            </a:r>
            <a:r>
              <a:rPr lang="en-US" dirty="0" err="1"/>
              <a:t>Dunkelgrun</a:t>
            </a:r>
            <a:r>
              <a:rPr lang="en-US" dirty="0"/>
              <a:t>, GHEJ </a:t>
            </a:r>
            <a:r>
              <a:rPr lang="en-US" dirty="0" err="1"/>
              <a:t>Vikgen</a:t>
            </a:r>
            <a:r>
              <a:rPr lang="en-US" dirty="0"/>
              <a:t>, </a:t>
            </a:r>
            <a:r>
              <a:rPr lang="en-US" i="1" dirty="0"/>
              <a:t>May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32445-0623-A84C-A2C0-69350AC393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3EE756-DF6A-4713-89FB-98A46E28C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860C0B-2E9F-49F2-9460-46107BB63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825DCB-86FC-4DA3-AAA0-627B9BBD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987355-6512-4423-AC1B-44E24981C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233452-DDA1-4B3F-9C13-132C5DEA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95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F0807-81D0-4253-B234-B374B0C60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C57DABB-378F-4D89-A706-F66973DD9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442D99-3C3A-4B78-BE35-4A3FB925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2A6A-BA6C-49EA-8ACD-3324BB11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BB33F4-9B5D-430C-B6B8-2BF170C4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18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087BF07-E783-4E4B-8E99-782AE0353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0F25FB-97CC-44E1-A9BF-2361087D8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3D29A0-66AF-4AC9-BDD4-CCEC7853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B806D9-654B-4B39-ACBB-2178013F6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6EF732-C326-4E32-BE60-3B42041F7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30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CD913-2CE9-47F7-8DF5-B55ADD10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0A6B60-4094-4F4D-BD34-EE380470B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FD9612-5AA2-4662-A788-6D5E9D83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3694D7-CE1C-425E-97DC-4AF93B82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5BF268-142F-4DBE-BB43-8764EE7C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14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F7D608-CC5D-4254-A13D-6149D786B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3DE456-BABE-4339-B81C-0221CB9A7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6B46DD-355D-47F9-89D6-3C8FD871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32A418-F68D-40C2-B56B-EC7B0CC8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304BAF-57B9-4258-97AA-43E4FA100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1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B117F-BC84-42A5-80C3-4D888B60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478E9A-D498-424D-9EE8-2B0E59BD9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9E52A5-B8D8-487B-B656-EFCE9EB0A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FA8D9E-F1A2-4B9C-9A32-A9D0783E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82C0B3-010E-4F67-BAC5-B6226BEB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54FCA9-6502-43C3-9124-9FD23778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67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98D27-7505-46CB-B8CA-7760BED6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0B258A-83CD-4E3A-A4DC-155F400B0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E29E82-81E4-447F-9030-CF239E877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954D1AA-0AC7-4212-8332-5D5D35913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ABE488-E097-45CF-A269-E06BBEE5A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77A92D5-E2FC-4B8D-B28A-733544C12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4839BF-D838-4C3D-9567-9797435B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C683122-6F71-40F3-9FE4-0E271C1D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60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B1BDF-B62F-4DD8-8A1C-00717103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867A061-5397-43AE-857F-84831617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BDDE2E-0059-4B34-A48B-D3C8D242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0DB4436-B0AA-4133-9FCF-32D245D9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69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A02C732-CCD5-4ADA-B6AD-A92323F50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31A62A-4978-4089-8105-BDD96727D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505B86-1899-4229-8FCF-49302570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65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22F80-6FCE-432B-B81C-621EE802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38CBAF-9ED8-473F-9938-BC785CD3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2B786E-0C7B-4C02-9BF9-F64BB8017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C700F8-1C90-435C-8F29-C932B7D1E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4CDB35-1EDE-41BA-9492-286F1368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AF755-D296-4197-8C45-EDF1CDA9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93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F0283-8A56-4501-A1BC-4CFA1C971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41ADA50-9ECC-4627-8967-B457905C1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699504-8609-4515-AC65-4B9187F9A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EFFA4E-9FAB-4AB5-96AA-8E05FB8C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919DB2-E3CE-4DB6-8C6E-6DD387AB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2811A8-F934-493D-8B84-59CE2D22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373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8BE410-AACE-489A-830B-91984263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74C952-12DB-44E4-8E5F-CD7FAB1C8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FEA6A1-94CC-4E43-9EB0-CB7BA1DD8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ACE20-333B-44FF-8048-BDE66E2D3417}" type="datetimeFigureOut">
              <a:rPr lang="it-IT" smtClean="0"/>
              <a:t>10/04/25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3ACA87-6133-4DF5-A554-934070FFF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6DE944-0076-43EB-8EE2-25BA726A9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3E80D-EAF7-4F5F-BA7C-AA9D8D9D167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00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3">
            <a:extLst>
              <a:ext uri="{FF2B5EF4-FFF2-40B4-BE49-F238E27FC236}">
                <a16:creationId xmlns:a16="http://schemas.microsoft.com/office/drawing/2014/main" id="{A2B0BE80-4BAC-C9B2-B4C7-BB7E96B0F4AD}"/>
              </a:ext>
            </a:extLst>
          </p:cNvPr>
          <p:cNvSpPr/>
          <p:nvPr/>
        </p:nvSpPr>
        <p:spPr>
          <a:xfrm>
            <a:off x="8230709" y="717457"/>
            <a:ext cx="3947001" cy="5090505"/>
          </a:xfrm>
          <a:prstGeom prst="rect">
            <a:avLst/>
          </a:prstGeom>
          <a:solidFill>
            <a:srgbClr val="99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C047ED4-52E3-4A2A-948B-20CE7D7233A4}"/>
              </a:ext>
            </a:extLst>
          </p:cNvPr>
          <p:cNvSpPr/>
          <p:nvPr/>
        </p:nvSpPr>
        <p:spPr>
          <a:xfrm>
            <a:off x="28337" y="717457"/>
            <a:ext cx="3947001" cy="5090505"/>
          </a:xfrm>
          <a:prstGeom prst="rect">
            <a:avLst/>
          </a:prstGeom>
          <a:solidFill>
            <a:srgbClr val="99B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600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sz="1400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sz="1400" b="1" dirty="0">
              <a:solidFill>
                <a:srgbClr val="000000"/>
              </a:solidFill>
            </a:endParaRPr>
          </a:p>
          <a:p>
            <a:pPr algn="l"/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PT" sz="1400" b="0" i="0" u="none" strike="noStrike" dirty="0">
                <a:solidFill>
                  <a:srgbClr val="000000"/>
                </a:solidFill>
                <a:effectLst/>
              </a:rPr>
              <a:t>👥 </a:t>
            </a:r>
            <a:endParaRPr lang="pt-PT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pt-PT" sz="1400" b="1" i="0" u="none" strike="noStrike" dirty="0" err="1">
                <a:solidFill>
                  <a:srgbClr val="000000"/>
                </a:solidFill>
                <a:effectLst/>
              </a:rPr>
              <a:t>Patients</a:t>
            </a:r>
            <a:r>
              <a:rPr lang="pt-PT" sz="1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pt-PT" sz="1400" b="1" i="0" u="none" strike="noStrike" dirty="0" err="1">
                <a:solidFill>
                  <a:srgbClr val="000000"/>
                </a:solidFill>
                <a:effectLst/>
              </a:rPr>
              <a:t>with</a:t>
            </a:r>
            <a:endParaRPr lang="pt-PT" sz="1400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pt-PT" sz="1400" b="1" i="0" u="none" strike="noStrike" dirty="0" err="1">
                <a:solidFill>
                  <a:srgbClr val="000000"/>
                </a:solidFill>
                <a:effectLst/>
              </a:rPr>
              <a:t>Obesity</a:t>
            </a:r>
            <a:r>
              <a:rPr lang="pt-PT" sz="1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pt-PT" sz="1400" b="1" i="0" u="none" strike="noStrike" dirty="0" err="1">
                <a:solidFill>
                  <a:srgbClr val="000000"/>
                </a:solidFill>
                <a:effectLst/>
              </a:rPr>
              <a:t>related</a:t>
            </a:r>
            <a:r>
              <a:rPr lang="pt-PT" sz="1400" b="1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algn="l"/>
            <a:r>
              <a:rPr lang="pt-PT" sz="1400" b="1" i="0" u="none" strike="noStrike" dirty="0" err="1">
                <a:solidFill>
                  <a:srgbClr val="000000"/>
                </a:solidFill>
                <a:effectLst/>
              </a:rPr>
              <a:t>Kidney</a:t>
            </a:r>
            <a:r>
              <a:rPr lang="pt-PT" sz="14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pt-PT" sz="1400" b="1" i="0" u="none" strike="noStrike" dirty="0" err="1">
                <a:solidFill>
                  <a:srgbClr val="000000"/>
                </a:solidFill>
                <a:effectLst/>
              </a:rPr>
              <a:t>Disease</a:t>
            </a:r>
            <a:r>
              <a:rPr lang="pt-PT" sz="1400" b="1" i="0" u="none" strike="noStrike" dirty="0">
                <a:solidFill>
                  <a:srgbClr val="000000"/>
                </a:solidFill>
                <a:effectLst/>
              </a:rPr>
              <a:t> (ORKD)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400" b="1" i="0" u="none" strike="noStrike" dirty="0">
                <a:solidFill>
                  <a:srgbClr val="000000"/>
                </a:solidFill>
                <a:effectLst/>
              </a:rPr>
              <a:t>obesity + proteinuria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 (n=39)</a:t>
            </a:r>
          </a:p>
          <a:p>
            <a:pPr algn="l"/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400" b="1" i="0" u="none" strike="noStrike" dirty="0">
                <a:solidFill>
                  <a:srgbClr val="000000"/>
                </a:solidFill>
                <a:effectLst/>
              </a:rPr>
              <a:t>Methods</a:t>
            </a:r>
          </a:p>
          <a:p>
            <a:pPr algn="l"/>
            <a:endParaRPr lang="en-GB" sz="1400" b="1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sz="1400" b="1" dirty="0">
              <a:solidFill>
                <a:srgbClr val="000000"/>
              </a:solidFill>
            </a:endParaRPr>
          </a:p>
          <a:p>
            <a:pPr algn="l"/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sz="1400" dirty="0">
              <a:solidFill>
                <a:srgbClr val="000000"/>
              </a:solidFill>
            </a:endParaRPr>
          </a:p>
          <a:p>
            <a:pPr algn="l"/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r>
              <a:rPr lang="en-PT" sz="1400" b="0" i="0" u="none" strike="noStrike" dirty="0">
                <a:solidFill>
                  <a:srgbClr val="000000"/>
                </a:solidFill>
                <a:effectLst/>
              </a:rPr>
              <a:t>📉 </a:t>
            </a:r>
            <a:r>
              <a:rPr lang="pt-PT" sz="1400" dirty="0">
                <a:solidFill>
                  <a:srgbClr val="000000"/>
                </a:solidFill>
              </a:rPr>
              <a:t>B</a:t>
            </a:r>
            <a:r>
              <a:rPr lang="en-GB" sz="1400" b="0" i="0" u="none" strike="noStrike" dirty="0" err="1">
                <a:solidFill>
                  <a:schemeClr val="tx1"/>
                </a:solidFill>
                <a:effectLst/>
              </a:rPr>
              <a:t>efore</a:t>
            </a:r>
            <a:r>
              <a:rPr lang="en-GB" sz="1400" b="0" i="0" u="none" strike="noStrike" dirty="0">
                <a:solidFill>
                  <a:schemeClr val="tx1"/>
                </a:solidFill>
                <a:effectLst/>
              </a:rPr>
              <a:t> and </a:t>
            </a: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21.3± 4.6</a:t>
            </a:r>
            <a:r>
              <a:rPr lang="en-GB" sz="1400" b="0" i="0" u="none" strike="noStrike" dirty="0">
                <a:solidFill>
                  <a:schemeClr val="tx1"/>
                </a:solidFill>
                <a:effectLst/>
              </a:rPr>
              <a:t> months after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surgery</a:t>
            </a:r>
            <a:endParaRPr lang="en-GB" sz="1400" dirty="0">
              <a:solidFill>
                <a:srgbClr val="000000"/>
              </a:solidFill>
            </a:endParaRPr>
          </a:p>
          <a:p>
            <a:pPr algn="l"/>
            <a:r>
              <a:rPr lang="en-PT" sz="1400" b="0" i="0" u="none" strike="noStrike" dirty="0">
                <a:solidFill>
                  <a:srgbClr val="000000"/>
                </a:solidFill>
                <a:effectLst/>
              </a:rPr>
              <a:t>🧪 </a:t>
            </a:r>
            <a:r>
              <a:rPr lang="en-GB" sz="1400" dirty="0">
                <a:solidFill>
                  <a:srgbClr val="000000"/>
                </a:solidFill>
              </a:rPr>
              <a:t>Assessments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BMI, %EBMIL, %TWL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24h proteinuria &amp; albuminuria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CKD-EPI GFR</a:t>
            </a:r>
          </a:p>
          <a:p>
            <a:pPr lvl="1" algn="l"/>
            <a:endParaRPr lang="en-GB" sz="16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endParaRPr lang="en-GB" sz="1600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7C6657B-C862-4624-AF23-0815F276EF35}"/>
              </a:ext>
            </a:extLst>
          </p:cNvPr>
          <p:cNvSpPr/>
          <p:nvPr/>
        </p:nvSpPr>
        <p:spPr>
          <a:xfrm>
            <a:off x="3950889" y="717458"/>
            <a:ext cx="4288076" cy="5090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D7F0B6B-053D-4EF4-A94B-964FCCCAB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763" y="5986009"/>
            <a:ext cx="3425124" cy="71448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0F199E0-EF0A-4852-8CD5-FCA17ED84623}"/>
              </a:ext>
            </a:extLst>
          </p:cNvPr>
          <p:cNvSpPr txBox="1"/>
          <p:nvPr/>
        </p:nvSpPr>
        <p:spPr>
          <a:xfrm>
            <a:off x="57233" y="739631"/>
            <a:ext cx="3895804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METHODS</a:t>
            </a:r>
            <a:r>
              <a:rPr lang="it-IT" sz="2400" b="1" dirty="0"/>
              <a:t>	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89B844B-5329-4EF8-A25F-1F177F64B210}"/>
              </a:ext>
            </a:extLst>
          </p:cNvPr>
          <p:cNvSpPr txBox="1"/>
          <p:nvPr/>
        </p:nvSpPr>
        <p:spPr>
          <a:xfrm>
            <a:off x="4015144" y="739631"/>
            <a:ext cx="4175760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2FD73DB-5170-483D-8AED-73807F7EF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113" y="5959626"/>
            <a:ext cx="2422604" cy="699863"/>
          </a:xfrm>
          <a:prstGeom prst="rect">
            <a:avLst/>
          </a:prstGeom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841DD3-FD98-4EB0-9BD3-D2A17CABA7C9}"/>
              </a:ext>
            </a:extLst>
          </p:cNvPr>
          <p:cNvSpPr txBox="1"/>
          <p:nvPr/>
        </p:nvSpPr>
        <p:spPr>
          <a:xfrm>
            <a:off x="10160" y="65247"/>
            <a:ext cx="12181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Determinants of Obesity-Related Kidney Dysfunction Remission after Bariatric Surgery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PT" sz="2600" dirty="0">
                <a:effectLst/>
              </a:rPr>
              <a:t> </a:t>
            </a:r>
            <a:endParaRPr lang="en-PT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126650" y="739631"/>
            <a:ext cx="406535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5B06F1-4FC1-406F-9F3D-BE586F3167B6}"/>
              </a:ext>
            </a:extLst>
          </p:cNvPr>
          <p:cNvSpPr txBox="1"/>
          <p:nvPr/>
        </p:nvSpPr>
        <p:spPr>
          <a:xfrm>
            <a:off x="2344152" y="3993098"/>
            <a:ext cx="196620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PT" sz="1400" b="0" i="0" u="none" strike="noStrike" dirty="0">
                <a:solidFill>
                  <a:schemeClr val="bg1"/>
                </a:solidFill>
                <a:effectLst/>
              </a:rPr>
              <a:t>24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h Urine</a:t>
            </a:r>
          </a:p>
          <a:p>
            <a:pPr algn="ctr"/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 </a:t>
            </a:r>
            <a:r>
              <a:rPr lang="en-GB" sz="1400" dirty="0">
                <a:solidFill>
                  <a:schemeClr val="bg1"/>
                </a:solidFill>
              </a:rPr>
              <a:t>C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ollection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B58EB2-03CB-0A9C-7D86-9C9A879B39BB}"/>
              </a:ext>
            </a:extLst>
          </p:cNvPr>
          <p:cNvSpPr/>
          <p:nvPr/>
        </p:nvSpPr>
        <p:spPr>
          <a:xfrm>
            <a:off x="4268649" y="1328658"/>
            <a:ext cx="3658084" cy="87977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T" sz="1400" b="0" i="0" u="none" strike="noStrike" dirty="0">
                <a:solidFill>
                  <a:srgbClr val="000000"/>
                </a:solidFill>
                <a:effectLst/>
              </a:rPr>
              <a:t>✅ 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</a:rPr>
              <a:t>Weight Loss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↓BMI 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41.0 → 26.5 kg/m²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%EBMIL: 99.5%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GB" sz="1400">
                <a:solidFill>
                  <a:schemeClr val="bg1"/>
                </a:solidFill>
              </a:rPr>
              <a:t>%TWL: 38.5%</a:t>
            </a:r>
            <a:endParaRPr lang="en-GB" sz="1400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9F165D-EB53-30B7-8EF3-D4D47EBB81EE}"/>
              </a:ext>
            </a:extLst>
          </p:cNvPr>
          <p:cNvSpPr/>
          <p:nvPr/>
        </p:nvSpPr>
        <p:spPr>
          <a:xfrm>
            <a:off x="4250950" y="2302092"/>
            <a:ext cx="3668751" cy="59021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T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✅ 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</a:rPr>
              <a:t>Proteinuria </a:t>
            </a:r>
          </a:p>
          <a:p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↓ 43.0% (from 352 → 144 mg/24h)</a:t>
            </a:r>
            <a:endParaRPr lang="en-GB" sz="1400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6C4223A-F7DF-51B1-0A47-D3C801357320}"/>
              </a:ext>
            </a:extLst>
          </p:cNvPr>
          <p:cNvSpPr/>
          <p:nvPr/>
        </p:nvSpPr>
        <p:spPr>
          <a:xfrm>
            <a:off x="4250950" y="4340719"/>
            <a:ext cx="3675783" cy="130638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T" sz="1400" b="0" i="0" u="none" strike="noStrike" dirty="0">
                <a:solidFill>
                  <a:srgbClr val="000000"/>
                </a:solidFill>
                <a:effectLst/>
              </a:rPr>
              <a:t>❗ 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</a:rPr>
              <a:t>Persistent Proteinuria </a:t>
            </a:r>
            <a:r>
              <a:rPr lang="en-GB" sz="1400" b="0" i="0" u="none" strike="noStrike" dirty="0">
                <a:solidFill>
                  <a:schemeClr val="tx1"/>
                </a:solidFill>
                <a:effectLst/>
              </a:rPr>
              <a:t>&gt;150 mg/24h</a:t>
            </a:r>
            <a:endParaRPr lang="en-GB" sz="1400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25.6% (n=10)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-webkit-standard"/>
              </a:rPr>
              <a:t>Associated with: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-webkit-standard"/>
              </a:rPr>
              <a:t>Male sex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-webkit-standard"/>
              </a:rPr>
              <a:t>Higher CKD-EPI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4AC5AB0-695D-A909-4033-3721D3E04B1C}"/>
              </a:ext>
            </a:extLst>
          </p:cNvPr>
          <p:cNvSpPr/>
          <p:nvPr/>
        </p:nvSpPr>
        <p:spPr>
          <a:xfrm>
            <a:off x="4250254" y="3656849"/>
            <a:ext cx="3676479" cy="59021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PT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✅ 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Higher pre-op </a:t>
            </a:r>
            <a:r>
              <a:rPr lang="en-GB" sz="1400" b="1" i="0" u="none" strike="noStrike" dirty="0">
                <a:solidFill>
                  <a:schemeClr val="bg1"/>
                </a:solidFill>
                <a:effectLst/>
              </a:rPr>
              <a:t>%Albuminuria pre-op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 ➝ greater post-op </a:t>
            </a:r>
            <a:r>
              <a:rPr lang="en-GB" sz="1400" b="1" i="0" u="none" strike="noStrike" dirty="0">
                <a:solidFill>
                  <a:schemeClr val="bg1"/>
                </a:solidFill>
                <a:effectLst/>
              </a:rPr>
              <a:t>Albuminuria 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reduction</a:t>
            </a:r>
            <a:endParaRPr lang="en-GB" sz="1400" dirty="0">
              <a:solidFill>
                <a:schemeClr val="bg1"/>
              </a:solidFill>
              <a:latin typeface="-webkit-standar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434BF9-DF4D-28D1-998B-6F2B412580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4640" y="3764194"/>
            <a:ext cx="815197" cy="907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A61BA8-C2EA-AEC2-8718-39074D7DA6F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186" y="3698727"/>
            <a:ext cx="299709" cy="10058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0E478B-112A-5BFB-46B0-B7E68A082F2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7225" y="2388765"/>
            <a:ext cx="1105684" cy="13604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C5F5BD2-A1C0-9EE5-8D68-86CF8883BB1A}"/>
              </a:ext>
            </a:extLst>
          </p:cNvPr>
          <p:cNvSpPr txBox="1"/>
          <p:nvPr/>
        </p:nvSpPr>
        <p:spPr>
          <a:xfrm>
            <a:off x="3070" y="3005384"/>
            <a:ext cx="14306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Bariatric Surgery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98B74C-FB9B-567C-37F0-38AE7245FB71}"/>
              </a:ext>
            </a:extLst>
          </p:cNvPr>
          <p:cNvSpPr txBox="1"/>
          <p:nvPr/>
        </p:nvSpPr>
        <p:spPr>
          <a:xfrm>
            <a:off x="153929" y="4047775"/>
            <a:ext cx="1002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Blood </a:t>
            </a:r>
            <a:r>
              <a:rPr lang="en-GB" sz="1400" dirty="0">
                <a:solidFill>
                  <a:schemeClr val="bg1"/>
                </a:solidFill>
              </a:rPr>
              <a:t>T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ests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B8CF5D-C69B-7A13-08E5-5A71918E89A8}"/>
              </a:ext>
            </a:extLst>
          </p:cNvPr>
          <p:cNvSpPr txBox="1"/>
          <p:nvPr/>
        </p:nvSpPr>
        <p:spPr>
          <a:xfrm>
            <a:off x="2385306" y="1244271"/>
            <a:ext cx="16210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PT" sz="1400" b="0" i="0" u="none" strike="noStrike" dirty="0">
                <a:solidFill>
                  <a:srgbClr val="000000"/>
                </a:solidFill>
                <a:effectLst/>
              </a:rPr>
              <a:t>🚫 </a:t>
            </a:r>
            <a:endParaRPr lang="pt-PT" sz="14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Excluded: </a:t>
            </a:r>
          </a:p>
          <a:p>
            <a:pPr algn="l"/>
            <a:r>
              <a:rPr lang="en-GB" sz="1400" dirty="0">
                <a:solidFill>
                  <a:srgbClr val="000000"/>
                </a:solidFill>
              </a:rPr>
              <a:t>D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iabetes, Inflammation, Neoplasia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E5E8FBD-A595-5FEC-4983-703C9784751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786" y="1225591"/>
            <a:ext cx="530697" cy="13178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9E6F76-F48E-BA65-CB77-C0C4FC3CB58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0838" y="1338157"/>
            <a:ext cx="839437" cy="8938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2F529C-9031-59B8-5C1C-1C8F9DC5E7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0624" y="4902521"/>
            <a:ext cx="559864" cy="69401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791BA6F-19A7-C766-2D15-840B8903987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0192" y="3714035"/>
            <a:ext cx="1549400" cy="14097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EEE3B56-7723-DFEB-F122-9F3648E94420}"/>
              </a:ext>
            </a:extLst>
          </p:cNvPr>
          <p:cNvSpPr txBox="1"/>
          <p:nvPr/>
        </p:nvSpPr>
        <p:spPr>
          <a:xfrm>
            <a:off x="8304095" y="1407775"/>
            <a:ext cx="2421289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Bariatric surgery leads to significant improvement </a:t>
            </a:r>
            <a:r>
              <a:rPr lang="en-GB" sz="1400" dirty="0"/>
              <a:t>of ORKD-associated</a:t>
            </a:r>
            <a:r>
              <a:rPr lang="en-GB" sz="1400" dirty="0">
                <a:solidFill>
                  <a:schemeClr val="tx1"/>
                </a:solidFill>
              </a:rPr>
              <a:t> proteinuria and albuminuria.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Persistent proteinuria occurs </a:t>
            </a:r>
            <a:r>
              <a:rPr lang="en-GB" sz="1400" b="1" dirty="0"/>
              <a:t>in ~25% 2 years after surgery</a:t>
            </a:r>
            <a:r>
              <a:rPr lang="en-GB" sz="1400" dirty="0"/>
              <a:t>, </a:t>
            </a:r>
            <a:r>
              <a:rPr lang="en-US" sz="1400" dirty="0"/>
              <a:t>occurring predominantly in males and patients with higher pre-surgery eGFR.</a:t>
            </a:r>
            <a:r>
              <a:rPr lang="en-PT" sz="1400" dirty="0"/>
              <a:t>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This suggests </a:t>
            </a:r>
            <a:r>
              <a:rPr lang="en-GB" sz="1400" b="1" dirty="0">
                <a:solidFill>
                  <a:schemeClr val="tx1"/>
                </a:solidFill>
              </a:rPr>
              <a:t>non-weight related factors</a:t>
            </a:r>
            <a:r>
              <a:rPr lang="en-GB" sz="1400" b="1" dirty="0"/>
              <a:t> or structural kidney damage.</a:t>
            </a: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ABBF245-5BCE-B64C-8B9C-2EBB951C871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3220" y="2358148"/>
            <a:ext cx="1549401" cy="1266863"/>
          </a:xfrm>
          <a:prstGeom prst="rect">
            <a:avLst/>
          </a:prstGeom>
        </p:spPr>
      </p:pic>
      <p:sp>
        <p:nvSpPr>
          <p:cNvPr id="31" name="TextBox 23">
            <a:extLst>
              <a:ext uri="{FF2B5EF4-FFF2-40B4-BE49-F238E27FC236}">
                <a16:creationId xmlns:a16="http://schemas.microsoft.com/office/drawing/2014/main" id="{0864C6AC-3192-41E8-8F4C-5D6AC3303421}"/>
              </a:ext>
            </a:extLst>
          </p:cNvPr>
          <p:cNvSpPr txBox="1"/>
          <p:nvPr/>
        </p:nvSpPr>
        <p:spPr>
          <a:xfrm>
            <a:off x="2385306" y="2672699"/>
            <a:ext cx="15345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Type of Surgery:</a:t>
            </a:r>
          </a:p>
          <a:p>
            <a:r>
              <a:rPr lang="en-GB" sz="1000" dirty="0">
                <a:solidFill>
                  <a:schemeClr val="bg1"/>
                </a:solidFill>
              </a:rPr>
              <a:t>RYGB: 26 (66.7%)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SADI-S: 10 (25.6%)</a:t>
            </a:r>
            <a:br>
              <a:rPr lang="en-GB" sz="1000" dirty="0">
                <a:solidFill>
                  <a:schemeClr val="bg1"/>
                </a:solidFill>
              </a:rPr>
            </a:br>
            <a:r>
              <a:rPr lang="en-GB" sz="1000" dirty="0">
                <a:solidFill>
                  <a:schemeClr val="bg1"/>
                </a:solidFill>
              </a:rPr>
              <a:t>Gastric Sleeve: 2 (5.1%)</a:t>
            </a:r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 </a:t>
            </a:r>
          </a:p>
          <a:p>
            <a:r>
              <a:rPr lang="en-GB" sz="1000" b="0" i="0" u="none" strike="noStrike" dirty="0">
                <a:solidFill>
                  <a:schemeClr val="bg1"/>
                </a:solidFill>
                <a:effectLst/>
              </a:rPr>
              <a:t>Duodenal Switch</a:t>
            </a:r>
            <a:r>
              <a:rPr lang="en-GB" sz="1000" dirty="0">
                <a:solidFill>
                  <a:schemeClr val="bg1"/>
                </a:solidFill>
              </a:rPr>
              <a:t>: 1 (2.6%)</a:t>
            </a:r>
            <a:endParaRPr lang="en-GB" sz="1000" b="0" i="0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34" name="Rounded Rectangle 18">
            <a:extLst>
              <a:ext uri="{FF2B5EF4-FFF2-40B4-BE49-F238E27FC236}">
                <a16:creationId xmlns:a16="http://schemas.microsoft.com/office/drawing/2014/main" id="{E8A35041-3970-4793-991E-BB8EB791BEC5}"/>
              </a:ext>
            </a:extLst>
          </p:cNvPr>
          <p:cNvSpPr/>
          <p:nvPr/>
        </p:nvSpPr>
        <p:spPr>
          <a:xfrm>
            <a:off x="4250951" y="2972980"/>
            <a:ext cx="3668751" cy="59021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T" sz="1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✅ </a:t>
            </a:r>
            <a:r>
              <a:rPr lang="en-GB" sz="1400" b="1" i="0" u="none" strike="noStrike" dirty="0">
                <a:solidFill>
                  <a:srgbClr val="000000"/>
                </a:solidFill>
                <a:effectLst/>
              </a:rPr>
              <a:t>Albuminuria</a:t>
            </a:r>
          </a:p>
          <a:p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↓ </a:t>
            </a:r>
            <a:r>
              <a:rPr lang="en-GB" sz="1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14.3 ± 81.8</a:t>
            </a:r>
            <a:r>
              <a:rPr lang="en-PT" sz="1400" dirty="0">
                <a:effectLst/>
              </a:rPr>
              <a:t> 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</a:rPr>
              <a:t>% </a:t>
            </a:r>
            <a:r>
              <a:rPr lang="en-GB" sz="14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(from 137 → 43 mg/24h)</a:t>
            </a:r>
            <a:endParaRPr lang="en-GB" sz="1400" b="0" i="0" u="none" strike="noStrike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9068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3058</TotalTime>
  <Words>259</Words>
  <Application>Microsoft Macintosh PowerPoint</Application>
  <PresentationFormat>Widescreen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-webkit-standard</vt:lpstr>
      <vt:lpstr>Arial</vt:lpstr>
      <vt:lpstr>Calibri</vt:lpstr>
      <vt:lpstr>Calibri Light</vt:lpstr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M.mazzarella</dc:creator>
  <cp:lastModifiedBy>Pedro Reis Pereira</cp:lastModifiedBy>
  <cp:revision>107</cp:revision>
  <dcterms:created xsi:type="dcterms:W3CDTF">2017-10-03T08:27:08Z</dcterms:created>
  <dcterms:modified xsi:type="dcterms:W3CDTF">2025-04-10T00:43:07Z</dcterms:modified>
</cp:coreProperties>
</file>