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6918" autoAdjust="0"/>
    <p:restoredTop sz="94660"/>
  </p:normalViewPr>
  <p:slideViewPr>
    <p:cSldViewPr snapToGrid="0">
      <p:cViewPr varScale="1">
        <p:scale>
          <a:sx n="78" d="100"/>
          <a:sy n="78" d="100"/>
        </p:scale>
        <p:origin x="126" y="87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2912639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03092285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18242598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540532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498027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2094305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3658096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056956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866966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1866936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8301684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11DCEFD-29EF-41D7-8D7A-06778B5A6363}" type="datetimeFigureOut">
              <a:rPr lang="en-GB" smtClean="0"/>
              <a:t>17/04/2021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2EC3EB-825D-4A2B-8446-E97500E98197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90368701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ubtitle 2"/>
          <p:cNvSpPr txBox="1">
            <a:spLocks/>
          </p:cNvSpPr>
          <p:nvPr/>
        </p:nvSpPr>
        <p:spPr>
          <a:xfrm>
            <a:off x="418407" y="152256"/>
            <a:ext cx="2305743" cy="91454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GB" sz="1400" dirty="0"/>
              <a:t>Supplemental Table 3.</a:t>
            </a:r>
          </a:p>
          <a:p>
            <a:pPr marL="0" indent="0">
              <a:buNone/>
            </a:pPr>
            <a:r>
              <a:rPr lang="en-GB" sz="1400" dirty="0"/>
              <a:t>Candidate primers</a:t>
            </a:r>
          </a:p>
        </p:txBody>
      </p:sp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474243"/>
              </p:ext>
            </p:extLst>
          </p:nvPr>
        </p:nvGraphicFramePr>
        <p:xfrm>
          <a:off x="619124" y="2010886"/>
          <a:ext cx="10991850" cy="2124000"/>
        </p:xfrm>
        <a:graphic>
          <a:graphicData uri="http://schemas.openxmlformats.org/drawingml/2006/table">
            <a:tbl>
              <a:tblPr firstRow="1" firstCol="1" bandRow="1" bandCol="1"/>
              <a:tblGrid>
                <a:gridCol w="1057276">
                  <a:extLst>
                    <a:ext uri="{9D8B030D-6E8A-4147-A177-3AD203B41FA5}">
                      <a16:colId xmlns:a16="http://schemas.microsoft.com/office/drawing/2014/main" val="1333117604"/>
                    </a:ext>
                  </a:extLst>
                </a:gridCol>
                <a:gridCol w="3343275">
                  <a:extLst>
                    <a:ext uri="{9D8B030D-6E8A-4147-A177-3AD203B41FA5}">
                      <a16:colId xmlns:a16="http://schemas.microsoft.com/office/drawing/2014/main" val="1363549793"/>
                    </a:ext>
                  </a:extLst>
                </a:gridCol>
                <a:gridCol w="3362325">
                  <a:extLst>
                    <a:ext uri="{9D8B030D-6E8A-4147-A177-3AD203B41FA5}">
                      <a16:colId xmlns:a16="http://schemas.microsoft.com/office/drawing/2014/main" val="641943386"/>
                    </a:ext>
                  </a:extLst>
                </a:gridCol>
                <a:gridCol w="2313347">
                  <a:extLst>
                    <a:ext uri="{9D8B030D-6E8A-4147-A177-3AD203B41FA5}">
                      <a16:colId xmlns:a16="http://schemas.microsoft.com/office/drawing/2014/main" val="622899683"/>
                    </a:ext>
                  </a:extLst>
                </a:gridCol>
                <a:gridCol w="915627">
                  <a:extLst>
                    <a:ext uri="{9D8B030D-6E8A-4147-A177-3AD203B41FA5}">
                      <a16:colId xmlns:a16="http://schemas.microsoft.com/office/drawing/2014/main" val="1387143380"/>
                    </a:ext>
                  </a:extLst>
                </a:gridCol>
              </a:tblGrid>
              <a:tr h="703319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CG ID</a:t>
                      </a:r>
                      <a:endParaRPr lang="en-GB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310" marR="6731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Forward Primer 5'         3'</a:t>
                      </a:r>
                      <a:endParaRPr lang="en-GB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310" marR="6731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Reverse Primer 3'         5'</a:t>
                      </a:r>
                      <a:endParaRPr lang="en-GB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310" marR="6731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 b="1" kern="120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Sequencing Primer</a:t>
                      </a:r>
                      <a:endParaRPr lang="en-GB" sz="100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310" marR="6731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GB" sz="1000" b="1" kern="12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Amplicon Size (bases)</a:t>
                      </a:r>
                      <a:endParaRPr lang="en-GB" sz="1000" dirty="0">
                        <a:solidFill>
                          <a:srgbClr val="000000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310" marR="6731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773519551"/>
                  </a:ext>
                </a:extLst>
              </a:tr>
              <a:tr h="433828"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cg11897887</a:t>
                      </a:r>
                    </a:p>
                  </a:txBody>
                  <a:tcPr marL="67310" marR="6731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GAGGTTGTAGTAGTGAGTTAAGATTATA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(biotinylated)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310" marR="6731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CTACTACCCAAAAACCATATACATCTTAAT</a:t>
                      </a:r>
                    </a:p>
                  </a:txBody>
                  <a:tcPr marL="67310" marR="6731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ACAAATAAAATCTAACCCAT</a:t>
                      </a:r>
                    </a:p>
                  </a:txBody>
                  <a:tcPr marL="67310" marR="6731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219</a:t>
                      </a:r>
                    </a:p>
                  </a:txBody>
                  <a:tcPr marL="67310" marR="6731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169383355"/>
                  </a:ext>
                </a:extLst>
              </a:tr>
              <a:tr h="505777"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cg02819655 </a:t>
                      </a:r>
                    </a:p>
                  </a:txBody>
                  <a:tcPr marL="67310" marR="6731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AGAGTTAGATAATTTAGATATTTTGGTAGG</a:t>
                      </a:r>
                    </a:p>
                  </a:txBody>
                  <a:tcPr marL="67310" marR="6731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TTAAACAAAAATCCCAACCTTTTCA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(biotinylated)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310" marR="6731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GATAATTTAGATATTTTGGTAGGA</a:t>
                      </a:r>
                    </a:p>
                  </a:txBody>
                  <a:tcPr marL="67310" marR="6731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89</a:t>
                      </a:r>
                    </a:p>
                  </a:txBody>
                  <a:tcPr marL="67310" marR="6731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781594097"/>
                  </a:ext>
                </a:extLst>
              </a:tr>
              <a:tr h="481076"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rgbClr val="000000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cg25542007</a:t>
                      </a:r>
                    </a:p>
                  </a:txBody>
                  <a:tcPr marL="67310" marR="6731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ts val="167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TTTGAATAGGGGATGGGTAAAATAGG </a:t>
                      </a: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Times New Roman" panose="02020603050405020304" pitchFamily="18" charset="0"/>
                          <a:cs typeface="Arial" panose="020B0604020202020204" pitchFamily="34" charset="0"/>
                        </a:rPr>
                        <a:t>(biotinylated)</a:t>
                      </a:r>
                      <a:endParaRPr lang="en-GB" sz="100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7310" marR="6731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CAACCAAAAATCACATTTATTACCCTC</a:t>
                      </a:r>
                    </a:p>
                  </a:txBody>
                  <a:tcPr marL="67310" marR="6731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CATCAACAAAATCTTTATACTCT</a:t>
                      </a:r>
                    </a:p>
                  </a:txBody>
                  <a:tcPr marL="67310" marR="6731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1670"/>
                        </a:lnSpc>
                        <a:spcAft>
                          <a:spcPts val="0"/>
                        </a:spcAft>
                      </a:pPr>
                      <a:r>
                        <a:rPr lang="en-GB" sz="100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196</a:t>
                      </a:r>
                    </a:p>
                  </a:txBody>
                  <a:tcPr marL="67310" marR="67310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52892327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647787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10623</TotalTime>
  <Words>52</Words>
  <Application>Microsoft Office PowerPoint</Application>
  <PresentationFormat>Widescreen</PresentationFormat>
  <Paragraphs>22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Mark Kitchen</dc:creator>
  <cp:lastModifiedBy>Mark Kitchen</cp:lastModifiedBy>
  <cp:revision>83</cp:revision>
  <dcterms:created xsi:type="dcterms:W3CDTF">2020-04-03T11:14:29Z</dcterms:created>
  <dcterms:modified xsi:type="dcterms:W3CDTF">2021-04-17T14:47:23Z</dcterms:modified>
</cp:coreProperties>
</file>