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4" r:id="rId2"/>
    <p:sldMasterId id="2147483660" r:id="rId3"/>
    <p:sldMasterId id="2147483672" r:id="rId4"/>
  </p:sldMasterIdLst>
  <p:notesMasterIdLst>
    <p:notesMasterId r:id="rId7"/>
  </p:notesMasterIdLst>
  <p:sldIdLst>
    <p:sldId id="419" r:id="rId5"/>
    <p:sldId id="417" r:id="rId6"/>
  </p:sldIdLst>
  <p:sldSz cx="6858000" cy="9906000" type="A4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97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D8D8D8"/>
    <a:srgbClr val="CECFCD"/>
    <a:srgbClr val="D7D7D7"/>
    <a:srgbClr val="CECECF"/>
    <a:srgbClr val="CED1D0"/>
    <a:srgbClr val="CDCDCD"/>
    <a:srgbClr val="F300FF"/>
    <a:srgbClr val="9C5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間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486" autoAdjust="0"/>
    <p:restoredTop sz="94658" autoAdjust="0"/>
  </p:normalViewPr>
  <p:slideViewPr>
    <p:cSldViewPr snapToGrid="0" snapToObjects="1">
      <p:cViewPr>
        <p:scale>
          <a:sx n="147" d="100"/>
          <a:sy n="147" d="100"/>
        </p:scale>
        <p:origin x="-1720" y="64"/>
      </p:cViewPr>
      <p:guideLst>
        <p:guide orient="horz" pos="3097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378B9-9234-3943-8A24-4F254656FF27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47CC1-EBEB-8346-8D8A-EB22D2BB9D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264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531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885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205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7" y="3338690"/>
            <a:ext cx="2257425" cy="94428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2" y="3338690"/>
            <a:ext cx="2257425" cy="94428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42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6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1" y="2217386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46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923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38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2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9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2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745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342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694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73264"/>
            <a:ext cx="3357563" cy="1220822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655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6576"/>
            <a:ext cx="5829300" cy="212407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1"/>
            <a:ext cx="4800600" cy="2532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893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383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338" y="6365876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12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154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664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4565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4565" y="3141664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800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516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61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3701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3274"/>
            <a:ext cx="2255838" cy="67754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976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613" y="7753349"/>
            <a:ext cx="4114800" cy="11620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46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9513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130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6576"/>
            <a:ext cx="5829300" cy="212407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1"/>
            <a:ext cx="4800600" cy="2532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6545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3945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338" y="6365876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873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7035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664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4565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4565" y="3141664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7706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2009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6590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3701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3274"/>
            <a:ext cx="2255838" cy="67754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4480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613" y="7753349"/>
            <a:ext cx="4114800" cy="11620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23522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18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90768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6576"/>
            <a:ext cx="5829300" cy="212407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1"/>
            <a:ext cx="4800600" cy="2532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5737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46959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338" y="6365876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0425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6861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664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4565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4565" y="3141664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228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6726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1918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3701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3274"/>
            <a:ext cx="2255838" cy="67754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5964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613" y="7753349"/>
            <a:ext cx="4114800" cy="11620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4973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1178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30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6D096-0784-6044-B910-FFE92C1867AC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8A7B2-3081-1344-89BC-DCF52A43E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928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 dirty="0" err="1"/>
              <a:t>arial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94F52-1087-A74A-9EAD-38B6E2CC98B0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449A6-5DA1-FC47-937A-7E2EF6EAC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2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2FD00-8C7D-9948-A756-B63BB1E4F566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6CAAB-04D7-E249-B982-A93CB69B9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29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4927C-CE79-624E-92B5-4676006BA77A}" type="datetimeFigureOut">
              <a:rPr kumimoji="1" lang="ja-JP" altLang="en-US" smtClean="0"/>
              <a:t>20/08/21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37235-A984-9A46-8F5E-CB7C84310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9671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eg"/><Relationship Id="rId12" Type="http://schemas.openxmlformats.org/officeDocument/2006/relationships/image" Target="../media/image11.jpeg"/><Relationship Id="rId13" Type="http://schemas.openxmlformats.org/officeDocument/2006/relationships/image" Target="../media/image12.emf"/><Relationship Id="rId14" Type="http://schemas.openxmlformats.org/officeDocument/2006/relationships/image" Target="../media/image13.emf"/><Relationship Id="rId15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0" Type="http://schemas.openxmlformats.org/officeDocument/2006/relationships/image" Target="../media/image25.jpeg"/><Relationship Id="rId21" Type="http://schemas.microsoft.com/office/2007/relationships/hdphoto" Target="../media/hdphoto9.wdp"/><Relationship Id="rId22" Type="http://schemas.openxmlformats.org/officeDocument/2006/relationships/image" Target="../media/image26.jpeg"/><Relationship Id="rId23" Type="http://schemas.microsoft.com/office/2007/relationships/hdphoto" Target="../media/hdphoto10.wdp"/><Relationship Id="rId24" Type="http://schemas.openxmlformats.org/officeDocument/2006/relationships/image" Target="../media/image27.jpeg"/><Relationship Id="rId25" Type="http://schemas.microsoft.com/office/2007/relationships/hdphoto" Target="../media/hdphoto11.wdp"/><Relationship Id="rId26" Type="http://schemas.openxmlformats.org/officeDocument/2006/relationships/image" Target="../media/image28.jpeg"/><Relationship Id="rId27" Type="http://schemas.microsoft.com/office/2007/relationships/hdphoto" Target="../media/hdphoto12.wdp"/><Relationship Id="rId28" Type="http://schemas.openxmlformats.org/officeDocument/2006/relationships/image" Target="../media/image29.jpeg"/><Relationship Id="rId29" Type="http://schemas.microsoft.com/office/2007/relationships/hdphoto" Target="../media/hdphoto1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Relationship Id="rId4" Type="http://schemas.openxmlformats.org/officeDocument/2006/relationships/image" Target="../media/image17.jpeg"/><Relationship Id="rId5" Type="http://schemas.microsoft.com/office/2007/relationships/hdphoto" Target="../media/hdphoto1.wdp"/><Relationship Id="rId30" Type="http://schemas.openxmlformats.org/officeDocument/2006/relationships/image" Target="../media/image30.jpeg"/><Relationship Id="rId31" Type="http://schemas.microsoft.com/office/2007/relationships/hdphoto" Target="../media/hdphoto14.wdp"/><Relationship Id="rId32" Type="http://schemas.openxmlformats.org/officeDocument/2006/relationships/image" Target="../media/image31.jpeg"/><Relationship Id="rId9" Type="http://schemas.microsoft.com/office/2007/relationships/hdphoto" Target="../media/hdphoto3.wdp"/><Relationship Id="rId6" Type="http://schemas.openxmlformats.org/officeDocument/2006/relationships/image" Target="../media/image18.jpeg"/><Relationship Id="rId7" Type="http://schemas.microsoft.com/office/2007/relationships/hdphoto" Target="../media/hdphoto2.wdp"/><Relationship Id="rId8" Type="http://schemas.openxmlformats.org/officeDocument/2006/relationships/image" Target="../media/image19.jpeg"/><Relationship Id="rId33" Type="http://schemas.microsoft.com/office/2007/relationships/hdphoto" Target="../media/hdphoto15.wdp"/><Relationship Id="rId34" Type="http://schemas.openxmlformats.org/officeDocument/2006/relationships/image" Target="../media/image32.jpeg"/><Relationship Id="rId35" Type="http://schemas.microsoft.com/office/2007/relationships/hdphoto" Target="../media/hdphoto16.wdp"/><Relationship Id="rId36" Type="http://schemas.openxmlformats.org/officeDocument/2006/relationships/image" Target="../media/image33.emf"/><Relationship Id="rId10" Type="http://schemas.openxmlformats.org/officeDocument/2006/relationships/image" Target="../media/image20.jpeg"/><Relationship Id="rId11" Type="http://schemas.microsoft.com/office/2007/relationships/hdphoto" Target="../media/hdphoto4.wdp"/><Relationship Id="rId12" Type="http://schemas.openxmlformats.org/officeDocument/2006/relationships/image" Target="../media/image21.jpeg"/><Relationship Id="rId13" Type="http://schemas.microsoft.com/office/2007/relationships/hdphoto" Target="../media/hdphoto5.wdp"/><Relationship Id="rId14" Type="http://schemas.openxmlformats.org/officeDocument/2006/relationships/image" Target="../media/image22.jpeg"/><Relationship Id="rId15" Type="http://schemas.microsoft.com/office/2007/relationships/hdphoto" Target="../media/hdphoto6.wdp"/><Relationship Id="rId16" Type="http://schemas.openxmlformats.org/officeDocument/2006/relationships/image" Target="../media/image23.jpeg"/><Relationship Id="rId17" Type="http://schemas.microsoft.com/office/2007/relationships/hdphoto" Target="../media/hdphoto7.wdp"/><Relationship Id="rId18" Type="http://schemas.openxmlformats.org/officeDocument/2006/relationships/image" Target="../media/image24.jpeg"/><Relationship Id="rId19" Type="http://schemas.microsoft.com/office/2007/relationships/hdphoto" Target="../media/hdphoto8.wdp"/><Relationship Id="rId37" Type="http://schemas.openxmlformats.org/officeDocument/2006/relationships/image" Target="../media/image3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図 298"/>
          <p:cNvPicPr>
            <a:picLocks noChangeAspect="1"/>
          </p:cNvPicPr>
          <p:nvPr/>
        </p:nvPicPr>
        <p:blipFill rotWithShape="1">
          <a:blip r:embed="rId2"/>
          <a:srcRect l="29285" t="51462" r="25693" b="25743"/>
          <a:stretch/>
        </p:blipFill>
        <p:spPr>
          <a:xfrm>
            <a:off x="5375721" y="2011303"/>
            <a:ext cx="1082848" cy="414686"/>
          </a:xfrm>
          <a:prstGeom prst="rect">
            <a:avLst/>
          </a:prstGeom>
        </p:spPr>
      </p:pic>
      <p:pic>
        <p:nvPicPr>
          <p:cNvPr id="300" name="図 299"/>
          <p:cNvPicPr>
            <a:picLocks noChangeAspect="1"/>
          </p:cNvPicPr>
          <p:nvPr/>
        </p:nvPicPr>
        <p:blipFill rotWithShape="1">
          <a:blip r:embed="rId3"/>
          <a:srcRect l="23312" t="32007" r="26874" b="12835"/>
          <a:stretch/>
        </p:blipFill>
        <p:spPr>
          <a:xfrm>
            <a:off x="5357534" y="1638895"/>
            <a:ext cx="1143495" cy="976899"/>
          </a:xfrm>
          <a:prstGeom prst="rect">
            <a:avLst/>
          </a:prstGeom>
        </p:spPr>
      </p:pic>
      <p:pic>
        <p:nvPicPr>
          <p:cNvPr id="301" name="図 300"/>
          <p:cNvPicPr>
            <a:picLocks noChangeAspect="1"/>
          </p:cNvPicPr>
          <p:nvPr/>
        </p:nvPicPr>
        <p:blipFill rotWithShape="1">
          <a:blip r:embed="rId2"/>
          <a:srcRect l="29285" t="51462" r="25693" b="25743"/>
          <a:stretch/>
        </p:blipFill>
        <p:spPr>
          <a:xfrm>
            <a:off x="5468361" y="2005160"/>
            <a:ext cx="1082848" cy="414686"/>
          </a:xfrm>
          <a:prstGeom prst="rect">
            <a:avLst/>
          </a:prstGeom>
        </p:spPr>
      </p:pic>
      <p:pic>
        <p:nvPicPr>
          <p:cNvPr id="96" name="図 95"/>
          <p:cNvPicPr>
            <a:picLocks noChangeAspect="1"/>
          </p:cNvPicPr>
          <p:nvPr/>
        </p:nvPicPr>
        <p:blipFill rotWithShape="1">
          <a:blip r:embed="rId4"/>
          <a:srcRect l="30833" t="52401" r="28267" b="34551"/>
          <a:stretch/>
        </p:blipFill>
        <p:spPr>
          <a:xfrm>
            <a:off x="3908611" y="2406777"/>
            <a:ext cx="1009250" cy="246156"/>
          </a:xfrm>
          <a:prstGeom prst="rect">
            <a:avLst/>
          </a:prstGeom>
        </p:spPr>
      </p:pic>
      <p:pic>
        <p:nvPicPr>
          <p:cNvPr id="99" name="図プレースホルダー 45" descr="rat 564-min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208"/>
          <a:stretch/>
        </p:blipFill>
        <p:spPr>
          <a:xfrm flipH="1">
            <a:off x="978796" y="4469727"/>
            <a:ext cx="771478" cy="1121138"/>
          </a:xfrm>
          <a:prstGeom prst="rect">
            <a:avLst/>
          </a:prstGeom>
        </p:spPr>
      </p:pic>
      <p:pic>
        <p:nvPicPr>
          <p:cNvPr id="98" name="図プレースホルダー 44" descr="rat 556PBS-min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208"/>
          <a:stretch/>
        </p:blipFill>
        <p:spPr>
          <a:xfrm>
            <a:off x="978796" y="3327767"/>
            <a:ext cx="771478" cy="1121138"/>
          </a:xfrm>
          <a:prstGeom prst="rect">
            <a:avLst/>
          </a:prstGeom>
        </p:spPr>
      </p:pic>
      <p:pic>
        <p:nvPicPr>
          <p:cNvPr id="115" name="図プレースホルダー 98" descr="rat 625-min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208"/>
          <a:stretch/>
        </p:blipFill>
        <p:spPr>
          <a:xfrm flipH="1">
            <a:off x="2134624" y="4464488"/>
            <a:ext cx="771478" cy="1121138"/>
          </a:xfrm>
          <a:prstGeom prst="rect">
            <a:avLst/>
          </a:prstGeom>
        </p:spPr>
      </p:pic>
      <p:pic>
        <p:nvPicPr>
          <p:cNvPr id="114" name="図プレースホルダー 97" descr="rat 618DMSO-min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701" r="2507"/>
          <a:stretch/>
        </p:blipFill>
        <p:spPr>
          <a:xfrm>
            <a:off x="2137560" y="3313640"/>
            <a:ext cx="771478" cy="1121138"/>
          </a:xfrm>
          <a:prstGeom prst="rect">
            <a:avLst/>
          </a:prstGeom>
        </p:spPr>
      </p:pic>
      <p:pic>
        <p:nvPicPr>
          <p:cNvPr id="111" name="図プレースホルダー 81" descr="rat 615-min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" t="-46" r="43542" b="46"/>
          <a:stretch/>
        </p:blipFill>
        <p:spPr>
          <a:xfrm flipH="1">
            <a:off x="2135723" y="1802874"/>
            <a:ext cx="771478" cy="1121138"/>
          </a:xfrm>
          <a:prstGeom prst="rect">
            <a:avLst/>
          </a:prstGeom>
        </p:spPr>
      </p:pic>
      <p:pic>
        <p:nvPicPr>
          <p:cNvPr id="110" name="図プレースホルダー 79" descr="rat 606-min.JP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208"/>
          <a:stretch/>
        </p:blipFill>
        <p:spPr>
          <a:xfrm>
            <a:off x="2134624" y="663723"/>
            <a:ext cx="771478" cy="1121138"/>
          </a:xfrm>
          <a:prstGeom prst="rect">
            <a:avLst/>
          </a:prstGeom>
        </p:spPr>
      </p:pic>
      <p:pic>
        <p:nvPicPr>
          <p:cNvPr id="109" name="図プレースホルダー 75" descr="rat 539-min.JP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208"/>
          <a:stretch/>
        </p:blipFill>
        <p:spPr>
          <a:xfrm flipH="1">
            <a:off x="978796" y="1802874"/>
            <a:ext cx="771478" cy="1121138"/>
          </a:xfrm>
          <a:prstGeom prst="rect">
            <a:avLst/>
          </a:prstGeom>
        </p:spPr>
      </p:pic>
      <p:pic>
        <p:nvPicPr>
          <p:cNvPr id="108" name="図プレースホルダー 73" descr="rat 529-min.JP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208"/>
          <a:stretch/>
        </p:blipFill>
        <p:spPr>
          <a:xfrm>
            <a:off x="986852" y="651489"/>
            <a:ext cx="771525" cy="1120775"/>
          </a:xfrm>
          <a:prstGeom prst="rect">
            <a:avLst/>
          </a:prstGeom>
        </p:spPr>
      </p:pic>
      <p:pic>
        <p:nvPicPr>
          <p:cNvPr id="305" name="図 304"/>
          <p:cNvPicPr>
            <a:picLocks noChangeAspect="1"/>
          </p:cNvPicPr>
          <p:nvPr/>
        </p:nvPicPr>
        <p:blipFill rotWithShape="1">
          <a:blip r:embed="rId13"/>
          <a:srcRect l="24328" t="35123" r="24159" b="12517"/>
          <a:stretch/>
        </p:blipFill>
        <p:spPr>
          <a:xfrm>
            <a:off x="5386004" y="4391003"/>
            <a:ext cx="1169940" cy="927329"/>
          </a:xfrm>
          <a:prstGeom prst="rect">
            <a:avLst/>
          </a:prstGeom>
        </p:spPr>
      </p:pic>
      <p:sp>
        <p:nvSpPr>
          <p:cNvPr id="498" name="テキスト ボックス 497"/>
          <p:cNvSpPr txBox="1"/>
          <p:nvPr/>
        </p:nvSpPr>
        <p:spPr>
          <a:xfrm rot="16200000">
            <a:off x="374915" y="2227132"/>
            <a:ext cx="976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/>
                <a:cs typeface="Arial"/>
              </a:rPr>
              <a:t>Cultured</a:t>
            </a:r>
          </a:p>
        </p:txBody>
      </p:sp>
      <p:sp>
        <p:nvSpPr>
          <p:cNvPr id="499" name="テキスト ボックス 498"/>
          <p:cNvSpPr txBox="1"/>
          <p:nvPr/>
        </p:nvSpPr>
        <p:spPr>
          <a:xfrm rot="16200000">
            <a:off x="558909" y="1013201"/>
            <a:ext cx="608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PBS</a:t>
            </a:r>
          </a:p>
        </p:txBody>
      </p:sp>
      <p:sp>
        <p:nvSpPr>
          <p:cNvPr id="294" name="テキスト ボックス 293"/>
          <p:cNvSpPr txBox="1"/>
          <p:nvPr/>
        </p:nvSpPr>
        <p:spPr>
          <a:xfrm rot="16200000">
            <a:off x="1349516" y="2261593"/>
            <a:ext cx="1357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/>
                <a:cs typeface="Arial"/>
              </a:rPr>
              <a:t>Thawed</a:t>
            </a:r>
          </a:p>
        </p:txBody>
      </p:sp>
      <p:sp>
        <p:nvSpPr>
          <p:cNvPr id="295" name="テキスト ボックス 294"/>
          <p:cNvSpPr txBox="1"/>
          <p:nvPr/>
        </p:nvSpPr>
        <p:spPr>
          <a:xfrm rot="16200000">
            <a:off x="1388397" y="1041824"/>
            <a:ext cx="1304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1200" dirty="0">
                <a:latin typeface="Arial"/>
                <a:cs typeface="Arial"/>
              </a:rPr>
              <a:t>95%FBS</a:t>
            </a:r>
          </a:p>
        </p:txBody>
      </p:sp>
      <p:sp>
        <p:nvSpPr>
          <p:cNvPr id="456" name="テキスト ボックス 455"/>
          <p:cNvSpPr txBox="1"/>
          <p:nvPr/>
        </p:nvSpPr>
        <p:spPr>
          <a:xfrm>
            <a:off x="509267" y="259173"/>
            <a:ext cx="320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Arial"/>
                <a:cs typeface="Arial"/>
              </a:rPr>
              <a:t>A</a:t>
            </a:r>
          </a:p>
        </p:txBody>
      </p:sp>
      <p:sp>
        <p:nvSpPr>
          <p:cNvPr id="495" name="テキスト ボックス 494"/>
          <p:cNvSpPr txBox="1"/>
          <p:nvPr/>
        </p:nvSpPr>
        <p:spPr>
          <a:xfrm>
            <a:off x="1364535" y="539339"/>
            <a:ext cx="493120" cy="406653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algn="ctr"/>
            <a:r>
              <a:rPr lang="en-US" altLang="ja-JP" sz="800" dirty="0">
                <a:solidFill>
                  <a:schemeClr val="bg1"/>
                </a:solidFill>
                <a:latin typeface="Arial"/>
                <a:cs typeface="Arial"/>
              </a:rPr>
              <a:t>PM</a:t>
            </a:r>
            <a:endParaRPr kumimoji="1" lang="ja-JP" altLang="en-US" sz="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54" name="テキスト ボックス 753"/>
          <p:cNvSpPr txBox="1"/>
          <p:nvPr/>
        </p:nvSpPr>
        <p:spPr>
          <a:xfrm>
            <a:off x="1681924" y="373139"/>
            <a:ext cx="611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Tibia</a:t>
            </a:r>
          </a:p>
        </p:txBody>
      </p:sp>
      <p:cxnSp>
        <p:nvCxnSpPr>
          <p:cNvPr id="759" name="直線コネクタ 758"/>
          <p:cNvCxnSpPr/>
          <p:nvPr/>
        </p:nvCxnSpPr>
        <p:spPr>
          <a:xfrm>
            <a:off x="3639521" y="2551995"/>
            <a:ext cx="291864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0" name="直線コネクタ 759"/>
          <p:cNvCxnSpPr/>
          <p:nvPr/>
        </p:nvCxnSpPr>
        <p:spPr>
          <a:xfrm flipH="1" flipV="1">
            <a:off x="3691325" y="1374271"/>
            <a:ext cx="0" cy="1178699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2" name="直線コネクタ 761"/>
          <p:cNvCxnSpPr/>
          <p:nvPr/>
        </p:nvCxnSpPr>
        <p:spPr>
          <a:xfrm>
            <a:off x="3656568" y="2162330"/>
            <a:ext cx="360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3" name="直線コネクタ 762"/>
          <p:cNvCxnSpPr/>
          <p:nvPr/>
        </p:nvCxnSpPr>
        <p:spPr>
          <a:xfrm>
            <a:off x="3656568" y="1763770"/>
            <a:ext cx="360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4" name="直線コネクタ 763"/>
          <p:cNvCxnSpPr/>
          <p:nvPr/>
        </p:nvCxnSpPr>
        <p:spPr>
          <a:xfrm>
            <a:off x="3656568" y="1374271"/>
            <a:ext cx="360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5" name="直線コネクタ 764"/>
          <p:cNvCxnSpPr/>
          <p:nvPr/>
        </p:nvCxnSpPr>
        <p:spPr>
          <a:xfrm flipH="1" flipV="1">
            <a:off x="3978639" y="2549240"/>
            <a:ext cx="0" cy="3600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6" name="直線コネクタ 765"/>
          <p:cNvCxnSpPr/>
          <p:nvPr/>
        </p:nvCxnSpPr>
        <p:spPr>
          <a:xfrm flipH="1" flipV="1">
            <a:off x="4876774" y="2552645"/>
            <a:ext cx="0" cy="3600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9" name="テキスト ボックス 768"/>
          <p:cNvSpPr txBox="1"/>
          <p:nvPr/>
        </p:nvSpPr>
        <p:spPr>
          <a:xfrm>
            <a:off x="3739477" y="2542454"/>
            <a:ext cx="556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PBS</a:t>
            </a:r>
          </a:p>
        </p:txBody>
      </p:sp>
      <p:sp>
        <p:nvSpPr>
          <p:cNvPr id="770" name="テキスト ボックス 769"/>
          <p:cNvSpPr txBox="1"/>
          <p:nvPr/>
        </p:nvSpPr>
        <p:spPr>
          <a:xfrm>
            <a:off x="4384853" y="2542454"/>
            <a:ext cx="91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/>
                <a:cs typeface="Arial"/>
              </a:rPr>
              <a:t>Cultured</a:t>
            </a:r>
          </a:p>
        </p:txBody>
      </p:sp>
      <p:sp>
        <p:nvSpPr>
          <p:cNvPr id="771" name="テキスト ボックス 770"/>
          <p:cNvSpPr txBox="1"/>
          <p:nvPr/>
        </p:nvSpPr>
        <p:spPr>
          <a:xfrm>
            <a:off x="5104094" y="2542454"/>
            <a:ext cx="9271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1200" dirty="0">
                <a:latin typeface="Arial"/>
                <a:cs typeface="Arial"/>
              </a:rPr>
              <a:t>95%FBS</a:t>
            </a:r>
          </a:p>
        </p:txBody>
      </p:sp>
      <p:sp>
        <p:nvSpPr>
          <p:cNvPr id="772" name="テキスト ボックス 771"/>
          <p:cNvSpPr txBox="1"/>
          <p:nvPr/>
        </p:nvSpPr>
        <p:spPr>
          <a:xfrm>
            <a:off x="5936433" y="2542454"/>
            <a:ext cx="954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/>
                <a:cs typeface="Arial"/>
              </a:rPr>
              <a:t>Thawed</a:t>
            </a:r>
            <a:endParaRPr lang="ja-JP" altLang="en-US" sz="1200" dirty="0">
              <a:latin typeface="Arial"/>
              <a:cs typeface="Arial"/>
            </a:endParaRPr>
          </a:p>
        </p:txBody>
      </p:sp>
      <p:sp>
        <p:nvSpPr>
          <p:cNvPr id="773" name="テキスト ボックス 772"/>
          <p:cNvSpPr txBox="1"/>
          <p:nvPr/>
        </p:nvSpPr>
        <p:spPr>
          <a:xfrm rot="16200000">
            <a:off x="2414472" y="1579537"/>
            <a:ext cx="1956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/>
                <a:cs typeface="Arial"/>
              </a:rPr>
              <a:t>Gross finding </a:t>
            </a:r>
            <a:r>
              <a:rPr kumimoji="1" lang="en-US" altLang="ja-JP" sz="1200" dirty="0">
                <a:latin typeface="Arial"/>
                <a:cs typeface="Arial"/>
              </a:rPr>
              <a:t>score (0-6)</a:t>
            </a:r>
            <a:endParaRPr kumimoji="1" lang="ja-JP" altLang="en-US" sz="1200" dirty="0">
              <a:latin typeface="Arial"/>
              <a:cs typeface="Arial"/>
            </a:endParaRPr>
          </a:p>
        </p:txBody>
      </p:sp>
      <p:grpSp>
        <p:nvGrpSpPr>
          <p:cNvPr id="774" name="図形グループ 773"/>
          <p:cNvGrpSpPr>
            <a:grpSpLocks noChangeAspect="1"/>
          </p:cNvGrpSpPr>
          <p:nvPr/>
        </p:nvGrpSpPr>
        <p:grpSpPr>
          <a:xfrm>
            <a:off x="3431588" y="1091807"/>
            <a:ext cx="311462" cy="1980021"/>
            <a:chOff x="440606" y="1470888"/>
            <a:chExt cx="534315" cy="2214302"/>
          </a:xfrm>
        </p:grpSpPr>
        <p:sp>
          <p:nvSpPr>
            <p:cNvPr id="775" name="テキスト ボックス 774"/>
            <p:cNvSpPr txBox="1"/>
            <p:nvPr/>
          </p:nvSpPr>
          <p:spPr>
            <a:xfrm>
              <a:off x="440606" y="2819903"/>
              <a:ext cx="534315" cy="8652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algn="ctr"/>
              <a:r>
                <a:rPr kumimoji="1" lang="en-US" altLang="ja-JP" sz="1400" dirty="0">
                  <a:latin typeface="Arial"/>
                  <a:cs typeface="Arial"/>
                </a:rPr>
                <a:t>0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776" name="テキスト ボックス 775"/>
            <p:cNvSpPr txBox="1"/>
            <p:nvPr/>
          </p:nvSpPr>
          <p:spPr>
            <a:xfrm>
              <a:off x="440606" y="2370229"/>
              <a:ext cx="534315" cy="8652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algn="ctr"/>
              <a:r>
                <a:rPr lang="en-US" altLang="ja-JP" sz="1400" dirty="0">
                  <a:latin typeface="Arial"/>
                  <a:cs typeface="Arial"/>
                </a:rPr>
                <a:t>2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777" name="テキスト ボックス 776"/>
            <p:cNvSpPr txBox="1"/>
            <p:nvPr/>
          </p:nvSpPr>
          <p:spPr>
            <a:xfrm>
              <a:off x="440606" y="1920559"/>
              <a:ext cx="534315" cy="8652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algn="ctr"/>
              <a:r>
                <a:rPr lang="en-US" altLang="ja-JP" sz="1400" dirty="0">
                  <a:latin typeface="Arial"/>
                  <a:cs typeface="Arial"/>
                </a:rPr>
                <a:t>4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778" name="テキスト ボックス 777"/>
            <p:cNvSpPr txBox="1"/>
            <p:nvPr/>
          </p:nvSpPr>
          <p:spPr>
            <a:xfrm>
              <a:off x="440606" y="1470888"/>
              <a:ext cx="534315" cy="8652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algn="ctr"/>
              <a:r>
                <a:rPr lang="en-US" altLang="ja-JP" sz="1400" dirty="0">
                  <a:latin typeface="Arial"/>
                  <a:cs typeface="Arial"/>
                </a:rPr>
                <a:t>6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</p:grpSp>
      <p:sp>
        <p:nvSpPr>
          <p:cNvPr id="780" name="テキスト ボックス 779"/>
          <p:cNvSpPr txBox="1"/>
          <p:nvPr/>
        </p:nvSpPr>
        <p:spPr>
          <a:xfrm>
            <a:off x="4876773" y="650138"/>
            <a:ext cx="545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Tibia</a:t>
            </a:r>
          </a:p>
        </p:txBody>
      </p:sp>
      <p:sp>
        <p:nvSpPr>
          <p:cNvPr id="781" name="テキスト ボックス 780"/>
          <p:cNvSpPr txBox="1"/>
          <p:nvPr/>
        </p:nvSpPr>
        <p:spPr>
          <a:xfrm>
            <a:off x="1377899" y="3216470"/>
            <a:ext cx="493120" cy="406653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algn="ctr"/>
            <a:r>
              <a:rPr lang="en-US" altLang="ja-JP" sz="800" dirty="0">
                <a:solidFill>
                  <a:srgbClr val="FFFFFF"/>
                </a:solidFill>
                <a:latin typeface="Arial"/>
                <a:cs typeface="Arial"/>
              </a:rPr>
              <a:t>AM</a:t>
            </a:r>
            <a:endParaRPr kumimoji="1" lang="ja-JP" altLang="en-US" sz="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82" name="テキスト ボックス 781"/>
          <p:cNvSpPr txBox="1"/>
          <p:nvPr/>
        </p:nvSpPr>
        <p:spPr>
          <a:xfrm>
            <a:off x="1575063" y="3071828"/>
            <a:ext cx="708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Femur</a:t>
            </a:r>
          </a:p>
        </p:txBody>
      </p:sp>
      <p:sp>
        <p:nvSpPr>
          <p:cNvPr id="371" name="テキスト ボックス 370"/>
          <p:cNvSpPr txBox="1"/>
          <p:nvPr/>
        </p:nvSpPr>
        <p:spPr>
          <a:xfrm>
            <a:off x="1412054" y="4126144"/>
            <a:ext cx="415169" cy="406653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r>
              <a:rPr lang="en-US" altLang="ja-JP" sz="800" dirty="0">
                <a:solidFill>
                  <a:srgbClr val="FFFFFF"/>
                </a:solidFill>
                <a:latin typeface="Arial"/>
                <a:cs typeface="Arial"/>
              </a:rPr>
              <a:t>1mm</a:t>
            </a:r>
            <a:endParaRPr kumimoji="1" lang="ja-JP" altLang="en-US" sz="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396" name="直線コネクタ 395"/>
          <p:cNvCxnSpPr/>
          <p:nvPr/>
        </p:nvCxnSpPr>
        <p:spPr>
          <a:xfrm>
            <a:off x="3639437" y="5252713"/>
            <a:ext cx="2918635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7" name="直線コネクタ 396"/>
          <p:cNvCxnSpPr/>
          <p:nvPr/>
        </p:nvCxnSpPr>
        <p:spPr>
          <a:xfrm flipH="1" flipV="1">
            <a:off x="3691238" y="4074989"/>
            <a:ext cx="0" cy="1178699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8" name="直線コネクタ 397"/>
          <p:cNvCxnSpPr/>
          <p:nvPr/>
        </p:nvCxnSpPr>
        <p:spPr>
          <a:xfrm>
            <a:off x="3656481" y="4863048"/>
            <a:ext cx="360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9" name="直線コネクタ 398"/>
          <p:cNvCxnSpPr/>
          <p:nvPr/>
        </p:nvCxnSpPr>
        <p:spPr>
          <a:xfrm>
            <a:off x="3656481" y="4464488"/>
            <a:ext cx="360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0" name="直線コネクタ 399"/>
          <p:cNvCxnSpPr/>
          <p:nvPr/>
        </p:nvCxnSpPr>
        <p:spPr>
          <a:xfrm>
            <a:off x="3656481" y="4074989"/>
            <a:ext cx="360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5" name="テキスト ボックス 404"/>
          <p:cNvSpPr txBox="1"/>
          <p:nvPr/>
        </p:nvSpPr>
        <p:spPr>
          <a:xfrm>
            <a:off x="3739390" y="5243172"/>
            <a:ext cx="4948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PBS</a:t>
            </a:r>
          </a:p>
        </p:txBody>
      </p:sp>
      <p:sp>
        <p:nvSpPr>
          <p:cNvPr id="406" name="テキスト ボックス 405"/>
          <p:cNvSpPr txBox="1"/>
          <p:nvPr/>
        </p:nvSpPr>
        <p:spPr>
          <a:xfrm>
            <a:off x="4373489" y="5242552"/>
            <a:ext cx="912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/>
                <a:cs typeface="Arial"/>
              </a:rPr>
              <a:t>Cultured</a:t>
            </a:r>
          </a:p>
        </p:txBody>
      </p:sp>
      <p:sp>
        <p:nvSpPr>
          <p:cNvPr id="407" name="テキスト ボックス 406"/>
          <p:cNvSpPr txBox="1"/>
          <p:nvPr/>
        </p:nvSpPr>
        <p:spPr>
          <a:xfrm>
            <a:off x="5159444" y="5244147"/>
            <a:ext cx="9271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1200" dirty="0">
                <a:latin typeface="Arial"/>
                <a:cs typeface="Arial"/>
              </a:rPr>
              <a:t>95%FBS</a:t>
            </a:r>
          </a:p>
        </p:txBody>
      </p:sp>
      <p:sp>
        <p:nvSpPr>
          <p:cNvPr id="408" name="テキスト ボックス 407"/>
          <p:cNvSpPr txBox="1"/>
          <p:nvPr/>
        </p:nvSpPr>
        <p:spPr>
          <a:xfrm>
            <a:off x="5943925" y="5244147"/>
            <a:ext cx="954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/>
                <a:cs typeface="Arial"/>
              </a:rPr>
              <a:t>Thawed</a:t>
            </a:r>
            <a:endParaRPr lang="ja-JP" altLang="en-US" sz="1200" dirty="0">
              <a:latin typeface="Arial"/>
              <a:cs typeface="Arial"/>
            </a:endParaRPr>
          </a:p>
        </p:txBody>
      </p:sp>
      <p:sp>
        <p:nvSpPr>
          <p:cNvPr id="409" name="テキスト ボックス 408"/>
          <p:cNvSpPr txBox="1"/>
          <p:nvPr/>
        </p:nvSpPr>
        <p:spPr>
          <a:xfrm rot="16200000">
            <a:off x="2414385" y="4280255"/>
            <a:ext cx="1956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/>
                <a:cs typeface="Arial"/>
              </a:rPr>
              <a:t>Gross finding </a:t>
            </a:r>
            <a:r>
              <a:rPr kumimoji="1" lang="en-US" altLang="ja-JP" sz="1200" dirty="0">
                <a:latin typeface="Arial"/>
                <a:cs typeface="Arial"/>
              </a:rPr>
              <a:t>score (0-6)</a:t>
            </a:r>
            <a:endParaRPr kumimoji="1" lang="ja-JP" altLang="en-US" sz="1200" dirty="0">
              <a:latin typeface="Arial"/>
              <a:cs typeface="Arial"/>
            </a:endParaRPr>
          </a:p>
        </p:txBody>
      </p:sp>
      <p:grpSp>
        <p:nvGrpSpPr>
          <p:cNvPr id="414" name="図形グループ 413"/>
          <p:cNvGrpSpPr>
            <a:grpSpLocks noChangeAspect="1"/>
          </p:cNvGrpSpPr>
          <p:nvPr/>
        </p:nvGrpSpPr>
        <p:grpSpPr>
          <a:xfrm>
            <a:off x="3431715" y="3792525"/>
            <a:ext cx="311462" cy="1980021"/>
            <a:chOff x="440606" y="1470888"/>
            <a:chExt cx="534315" cy="2214302"/>
          </a:xfrm>
        </p:grpSpPr>
        <p:sp>
          <p:nvSpPr>
            <p:cNvPr id="422" name="テキスト ボックス 421"/>
            <p:cNvSpPr txBox="1"/>
            <p:nvPr/>
          </p:nvSpPr>
          <p:spPr>
            <a:xfrm>
              <a:off x="440606" y="2819903"/>
              <a:ext cx="534315" cy="8652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algn="ctr"/>
              <a:r>
                <a:rPr kumimoji="1" lang="en-US" altLang="ja-JP" sz="1400" dirty="0">
                  <a:latin typeface="Arial"/>
                  <a:cs typeface="Arial"/>
                </a:rPr>
                <a:t>0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432" name="テキスト ボックス 431"/>
            <p:cNvSpPr txBox="1"/>
            <p:nvPr/>
          </p:nvSpPr>
          <p:spPr>
            <a:xfrm>
              <a:off x="440606" y="2370229"/>
              <a:ext cx="534315" cy="8652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algn="ctr"/>
              <a:r>
                <a:rPr lang="en-US" altLang="ja-JP" sz="1400" dirty="0">
                  <a:latin typeface="Arial"/>
                  <a:cs typeface="Arial"/>
                </a:rPr>
                <a:t>2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437" name="テキスト ボックス 436"/>
            <p:cNvSpPr txBox="1"/>
            <p:nvPr/>
          </p:nvSpPr>
          <p:spPr>
            <a:xfrm>
              <a:off x="440606" y="1920559"/>
              <a:ext cx="534315" cy="8652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algn="ctr"/>
              <a:r>
                <a:rPr lang="en-US" altLang="ja-JP" sz="1400" dirty="0">
                  <a:latin typeface="Arial"/>
                  <a:cs typeface="Arial"/>
                </a:rPr>
                <a:t>4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457" name="テキスト ボックス 456"/>
            <p:cNvSpPr txBox="1"/>
            <p:nvPr/>
          </p:nvSpPr>
          <p:spPr>
            <a:xfrm>
              <a:off x="440606" y="1470888"/>
              <a:ext cx="534315" cy="8652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algn="ctr"/>
              <a:r>
                <a:rPr lang="en-US" altLang="ja-JP" sz="1400" dirty="0">
                  <a:latin typeface="Arial"/>
                  <a:cs typeface="Arial"/>
                </a:rPr>
                <a:t>6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</p:grpSp>
      <p:sp>
        <p:nvSpPr>
          <p:cNvPr id="458" name="テキスト ボックス 457"/>
          <p:cNvSpPr txBox="1"/>
          <p:nvPr/>
        </p:nvSpPr>
        <p:spPr>
          <a:xfrm>
            <a:off x="4876686" y="3350856"/>
            <a:ext cx="726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/>
                <a:cs typeface="Arial"/>
              </a:rPr>
              <a:t>Femur</a:t>
            </a:r>
            <a:endParaRPr kumimoji="1" lang="en-US" altLang="ja-JP" sz="1200" dirty="0">
              <a:latin typeface="Arial"/>
              <a:cs typeface="Arial"/>
            </a:endParaRPr>
          </a:p>
        </p:txBody>
      </p:sp>
      <p:cxnSp>
        <p:nvCxnSpPr>
          <p:cNvPr id="328" name="直線コネクタ 327"/>
          <p:cNvCxnSpPr>
            <a:cxnSpLocks noChangeAspect="1"/>
          </p:cNvCxnSpPr>
          <p:nvPr/>
        </p:nvCxnSpPr>
        <p:spPr>
          <a:xfrm>
            <a:off x="1483481" y="1648553"/>
            <a:ext cx="249540" cy="1"/>
          </a:xfrm>
          <a:prstGeom prst="line">
            <a:avLst/>
          </a:prstGeom>
          <a:ln w="190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5" name="直線コネクタ 334"/>
          <p:cNvCxnSpPr>
            <a:cxnSpLocks noChangeAspect="1"/>
          </p:cNvCxnSpPr>
          <p:nvPr/>
        </p:nvCxnSpPr>
        <p:spPr>
          <a:xfrm>
            <a:off x="1485646" y="4412800"/>
            <a:ext cx="240014" cy="0"/>
          </a:xfrm>
          <a:prstGeom prst="line">
            <a:avLst/>
          </a:prstGeom>
          <a:ln w="190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0" name="テキスト ボックス 339"/>
          <p:cNvSpPr txBox="1"/>
          <p:nvPr/>
        </p:nvSpPr>
        <p:spPr>
          <a:xfrm rot="16200000">
            <a:off x="364316" y="4814416"/>
            <a:ext cx="976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/>
                <a:cs typeface="Arial"/>
              </a:rPr>
              <a:t>Cultured</a:t>
            </a:r>
          </a:p>
        </p:txBody>
      </p:sp>
      <p:sp>
        <p:nvSpPr>
          <p:cNvPr id="341" name="テキスト ボックス 340"/>
          <p:cNvSpPr txBox="1"/>
          <p:nvPr/>
        </p:nvSpPr>
        <p:spPr>
          <a:xfrm rot="16200000">
            <a:off x="548311" y="3615528"/>
            <a:ext cx="608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PBS</a:t>
            </a:r>
          </a:p>
        </p:txBody>
      </p:sp>
      <p:sp>
        <p:nvSpPr>
          <p:cNvPr id="342" name="テキスト ボックス 341"/>
          <p:cNvSpPr txBox="1"/>
          <p:nvPr/>
        </p:nvSpPr>
        <p:spPr>
          <a:xfrm rot="16200000">
            <a:off x="1338917" y="4848877"/>
            <a:ext cx="1357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/>
                <a:cs typeface="Arial"/>
              </a:rPr>
              <a:t>Thawed</a:t>
            </a:r>
          </a:p>
        </p:txBody>
      </p:sp>
      <p:sp>
        <p:nvSpPr>
          <p:cNvPr id="343" name="テキスト ボックス 342"/>
          <p:cNvSpPr txBox="1"/>
          <p:nvPr/>
        </p:nvSpPr>
        <p:spPr>
          <a:xfrm rot="16200000">
            <a:off x="1376347" y="3720794"/>
            <a:ext cx="1304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1200" dirty="0">
                <a:latin typeface="Arial"/>
                <a:cs typeface="Arial"/>
              </a:rPr>
              <a:t>95%FBS</a:t>
            </a:r>
          </a:p>
        </p:txBody>
      </p:sp>
      <p:sp>
        <p:nvSpPr>
          <p:cNvPr id="313" name="テキスト ボックス 312"/>
          <p:cNvSpPr txBox="1"/>
          <p:nvPr/>
        </p:nvSpPr>
        <p:spPr>
          <a:xfrm>
            <a:off x="1381493" y="1365611"/>
            <a:ext cx="415169" cy="406653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r>
              <a:rPr lang="en-US" altLang="ja-JP" sz="800" dirty="0">
                <a:solidFill>
                  <a:srgbClr val="FFFFFF"/>
                </a:solidFill>
                <a:latin typeface="Arial"/>
                <a:cs typeface="Arial"/>
              </a:rPr>
              <a:t>1mm</a:t>
            </a:r>
            <a:endParaRPr kumimoji="1" lang="ja-JP" altLang="en-US" sz="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14" name="テキスト ボックス 313"/>
          <p:cNvSpPr txBox="1"/>
          <p:nvPr/>
        </p:nvSpPr>
        <p:spPr>
          <a:xfrm>
            <a:off x="3091895" y="259173"/>
            <a:ext cx="320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Arial"/>
                <a:cs typeface="Arial"/>
              </a:rPr>
              <a:t>B</a:t>
            </a:r>
          </a:p>
        </p:txBody>
      </p:sp>
      <p:sp>
        <p:nvSpPr>
          <p:cNvPr id="315" name="テキスト ボックス 314"/>
          <p:cNvSpPr txBox="1"/>
          <p:nvPr/>
        </p:nvSpPr>
        <p:spPr>
          <a:xfrm>
            <a:off x="2536442" y="3221202"/>
            <a:ext cx="493120" cy="406653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algn="ctr"/>
            <a:r>
              <a:rPr lang="en-US" altLang="ja-JP" sz="800" dirty="0">
                <a:solidFill>
                  <a:srgbClr val="FFFFFF"/>
                </a:solidFill>
                <a:latin typeface="Arial"/>
                <a:cs typeface="Arial"/>
              </a:rPr>
              <a:t>AM</a:t>
            </a:r>
            <a:endParaRPr kumimoji="1" lang="ja-JP" altLang="en-US" sz="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16" name="テキスト ボックス 315"/>
          <p:cNvSpPr txBox="1"/>
          <p:nvPr/>
        </p:nvSpPr>
        <p:spPr>
          <a:xfrm>
            <a:off x="2539658" y="539339"/>
            <a:ext cx="493120" cy="406653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algn="ctr"/>
            <a:r>
              <a:rPr lang="en-US" altLang="ja-JP" sz="800" dirty="0">
                <a:solidFill>
                  <a:schemeClr val="bg1"/>
                </a:solidFill>
                <a:latin typeface="Arial"/>
                <a:cs typeface="Arial"/>
              </a:rPr>
              <a:t>PM</a:t>
            </a:r>
            <a:endParaRPr kumimoji="1" lang="ja-JP" altLang="en-US" sz="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86" name="直線コネクタ 285">
            <a:extLst>
              <a:ext uri="{FF2B5EF4-FFF2-40B4-BE49-F238E27FC236}">
                <a16:creationId xmlns="" xmlns:a16="http://schemas.microsoft.com/office/drawing/2014/main" id="{133CE24F-1F21-45B5-86D5-7ACF5E4540BA}"/>
              </a:ext>
            </a:extLst>
          </p:cNvPr>
          <p:cNvCxnSpPr/>
          <p:nvPr/>
        </p:nvCxnSpPr>
        <p:spPr>
          <a:xfrm>
            <a:off x="1902025" y="668882"/>
            <a:ext cx="0" cy="2267983"/>
          </a:xfrm>
          <a:prstGeom prst="line">
            <a:avLst/>
          </a:prstGeom>
          <a:ln w="19050" cmpd="sng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直線コネクタ 286">
            <a:extLst>
              <a:ext uri="{FF2B5EF4-FFF2-40B4-BE49-F238E27FC236}">
                <a16:creationId xmlns="" xmlns:a16="http://schemas.microsoft.com/office/drawing/2014/main" id="{133CE24F-1F21-45B5-86D5-7ACF5E4540BA}"/>
              </a:ext>
            </a:extLst>
          </p:cNvPr>
          <p:cNvCxnSpPr/>
          <p:nvPr/>
        </p:nvCxnSpPr>
        <p:spPr>
          <a:xfrm>
            <a:off x="1902025" y="3343763"/>
            <a:ext cx="0" cy="2267983"/>
          </a:xfrm>
          <a:prstGeom prst="line">
            <a:avLst/>
          </a:prstGeom>
          <a:ln w="19050" cmpd="sng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8" name="テキスト ボックス 287"/>
          <p:cNvSpPr txBox="1"/>
          <p:nvPr/>
        </p:nvSpPr>
        <p:spPr>
          <a:xfrm rot="16200000">
            <a:off x="2686968" y="4168606"/>
            <a:ext cx="1134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/>
                <a:cs typeface="Arial"/>
              </a:rPr>
              <a:t>Worse→</a:t>
            </a:r>
            <a:endParaRPr kumimoji="1" lang="ja-JP" altLang="en-US" sz="1200" dirty="0">
              <a:latin typeface="Arial"/>
              <a:cs typeface="Arial"/>
            </a:endParaRPr>
          </a:p>
        </p:txBody>
      </p:sp>
      <p:sp>
        <p:nvSpPr>
          <p:cNvPr id="289" name="テキスト ボックス 288"/>
          <p:cNvSpPr txBox="1"/>
          <p:nvPr/>
        </p:nvSpPr>
        <p:spPr>
          <a:xfrm rot="16200000">
            <a:off x="2686969" y="1445978"/>
            <a:ext cx="1134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/>
                <a:cs typeface="Arial"/>
              </a:rPr>
              <a:t>Worse→</a:t>
            </a:r>
            <a:endParaRPr kumimoji="1" lang="ja-JP" altLang="en-US" sz="1200" dirty="0">
              <a:latin typeface="Arial"/>
              <a:cs typeface="Arial"/>
            </a:endParaRPr>
          </a:p>
        </p:txBody>
      </p:sp>
      <p:sp>
        <p:nvSpPr>
          <p:cNvPr id="291" name="タイトル 1">
            <a:extLst>
              <a:ext uri="{FF2B5EF4-FFF2-40B4-BE49-F238E27FC236}">
                <a16:creationId xmlns="" xmlns:a16="http://schemas.microsoft.com/office/drawing/2014/main" id="{AEDB8615-6A24-49AA-9163-8A7AD991C001}"/>
              </a:ext>
            </a:extLst>
          </p:cNvPr>
          <p:cNvSpPr txBox="1">
            <a:spLocks/>
          </p:cNvSpPr>
          <p:nvPr/>
        </p:nvSpPr>
        <p:spPr>
          <a:xfrm>
            <a:off x="-36873" y="-85074"/>
            <a:ext cx="2172596" cy="3693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dirty="0">
                <a:latin typeface="Arial"/>
                <a:ea typeface="ＭＳ Ｐゴシック" panose="020B0600070205080204" pitchFamily="50" charset="-128"/>
                <a:cs typeface="Arial"/>
              </a:rPr>
              <a:t>Supplementary Figure 1 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pic>
        <p:nvPicPr>
          <p:cNvPr id="293" name="図 292"/>
          <p:cNvPicPr>
            <a:picLocks noChangeAspect="1"/>
          </p:cNvPicPr>
          <p:nvPr/>
        </p:nvPicPr>
        <p:blipFill rotWithShape="1">
          <a:blip r:embed="rId14"/>
          <a:srcRect l="23893" t="13616" r="26647" b="13128"/>
          <a:stretch/>
        </p:blipFill>
        <p:spPr>
          <a:xfrm>
            <a:off x="3813182" y="1308801"/>
            <a:ext cx="1161727" cy="1288574"/>
          </a:xfrm>
          <a:prstGeom prst="rect">
            <a:avLst/>
          </a:prstGeom>
        </p:spPr>
      </p:pic>
      <p:pic>
        <p:nvPicPr>
          <p:cNvPr id="296" name="図 295"/>
          <p:cNvPicPr>
            <a:picLocks noChangeAspect="1"/>
          </p:cNvPicPr>
          <p:nvPr/>
        </p:nvPicPr>
        <p:blipFill rotWithShape="1">
          <a:blip r:embed="rId2"/>
          <a:srcRect l="29285" t="51462" r="25693" b="25743"/>
          <a:stretch/>
        </p:blipFill>
        <p:spPr>
          <a:xfrm>
            <a:off x="3916938" y="2198743"/>
            <a:ext cx="1116000" cy="417691"/>
          </a:xfrm>
          <a:prstGeom prst="rect">
            <a:avLst/>
          </a:prstGeom>
        </p:spPr>
      </p:pic>
      <p:cxnSp>
        <p:nvCxnSpPr>
          <p:cNvPr id="767" name="直線コネクタ 766"/>
          <p:cNvCxnSpPr/>
          <p:nvPr/>
        </p:nvCxnSpPr>
        <p:spPr>
          <a:xfrm flipH="1" flipV="1">
            <a:off x="5532332" y="2552970"/>
            <a:ext cx="0" cy="3600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8" name="直線コネクタ 767"/>
          <p:cNvCxnSpPr/>
          <p:nvPr/>
        </p:nvCxnSpPr>
        <p:spPr>
          <a:xfrm flipH="1" flipV="1">
            <a:off x="6410041" y="2552970"/>
            <a:ext cx="0" cy="3600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6" name="図 305"/>
          <p:cNvPicPr>
            <a:picLocks noChangeAspect="1"/>
          </p:cNvPicPr>
          <p:nvPr/>
        </p:nvPicPr>
        <p:blipFill rotWithShape="1">
          <a:blip r:embed="rId4"/>
          <a:srcRect l="30833" t="52401" r="28267" b="34551"/>
          <a:stretch/>
        </p:blipFill>
        <p:spPr>
          <a:xfrm>
            <a:off x="5508437" y="4721943"/>
            <a:ext cx="973251" cy="237376"/>
          </a:xfrm>
          <a:prstGeom prst="rect">
            <a:avLst/>
          </a:prstGeom>
        </p:spPr>
      </p:pic>
      <p:grpSp>
        <p:nvGrpSpPr>
          <p:cNvPr id="7" name="図形グループ 6"/>
          <p:cNvGrpSpPr/>
          <p:nvPr/>
        </p:nvGrpSpPr>
        <p:grpSpPr>
          <a:xfrm>
            <a:off x="3790309" y="4391003"/>
            <a:ext cx="1151999" cy="927329"/>
            <a:chOff x="3790309" y="4391003"/>
            <a:chExt cx="1151999" cy="927329"/>
          </a:xfrm>
        </p:grpSpPr>
        <p:pic>
          <p:nvPicPr>
            <p:cNvPr id="304" name="図 303"/>
            <p:cNvPicPr>
              <a:picLocks noChangeAspect="1"/>
            </p:cNvPicPr>
            <p:nvPr/>
          </p:nvPicPr>
          <p:blipFill rotWithShape="1">
            <a:blip r:embed="rId15"/>
            <a:srcRect l="23471" t="34886" r="26963" b="13107"/>
            <a:stretch/>
          </p:blipFill>
          <p:spPr>
            <a:xfrm>
              <a:off x="3807651" y="4391003"/>
              <a:ext cx="1125732" cy="927329"/>
            </a:xfrm>
            <a:prstGeom prst="rect">
              <a:avLst/>
            </a:prstGeom>
          </p:spPr>
        </p:pic>
        <p:pic>
          <p:nvPicPr>
            <p:cNvPr id="307" name="図 306"/>
            <p:cNvPicPr>
              <a:picLocks noChangeAspect="1"/>
            </p:cNvPicPr>
            <p:nvPr/>
          </p:nvPicPr>
          <p:blipFill rotWithShape="1">
            <a:blip r:embed="rId2"/>
            <a:srcRect l="29285" t="51462" r="25693" b="25743"/>
            <a:stretch/>
          </p:blipFill>
          <p:spPr>
            <a:xfrm rot="689076">
              <a:off x="3790309" y="4787927"/>
              <a:ext cx="1151999" cy="436512"/>
            </a:xfrm>
            <a:prstGeom prst="rect">
              <a:avLst/>
            </a:prstGeom>
          </p:spPr>
        </p:pic>
        <p:cxnSp>
          <p:nvCxnSpPr>
            <p:cNvPr id="401" name="直線コネクタ 400"/>
            <p:cNvCxnSpPr/>
            <p:nvPr/>
          </p:nvCxnSpPr>
          <p:spPr>
            <a:xfrm flipH="1" flipV="1">
              <a:off x="3978552" y="5249958"/>
              <a:ext cx="0" cy="3600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9" name="図 308"/>
          <p:cNvPicPr>
            <a:picLocks noChangeAspect="1"/>
          </p:cNvPicPr>
          <p:nvPr/>
        </p:nvPicPr>
        <p:blipFill rotWithShape="1">
          <a:blip r:embed="rId4"/>
          <a:srcRect l="30833" t="52401" r="28267" b="34551"/>
          <a:stretch/>
        </p:blipFill>
        <p:spPr>
          <a:xfrm>
            <a:off x="5508437" y="4914118"/>
            <a:ext cx="973251" cy="237376"/>
          </a:xfrm>
          <a:prstGeom prst="rect">
            <a:avLst/>
          </a:prstGeom>
        </p:spPr>
      </p:pic>
      <p:sp>
        <p:nvSpPr>
          <p:cNvPr id="312" name="テキスト ボックス 311"/>
          <p:cNvSpPr txBox="1"/>
          <p:nvPr/>
        </p:nvSpPr>
        <p:spPr>
          <a:xfrm>
            <a:off x="4138161" y="1233800"/>
            <a:ext cx="618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sz="1000" dirty="0">
                <a:solidFill>
                  <a:prstClr val="black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N</a:t>
            </a:r>
            <a:r>
              <a:rPr lang="en-US" altLang="ja-JP" sz="1000" dirty="0">
                <a:solidFill>
                  <a:prstClr val="black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S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318" name="テキスト ボックス 317"/>
          <p:cNvSpPr txBox="1"/>
          <p:nvPr/>
        </p:nvSpPr>
        <p:spPr>
          <a:xfrm>
            <a:off x="5669098" y="1232935"/>
            <a:ext cx="618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NS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319" name="テキスト ボックス 318"/>
          <p:cNvSpPr txBox="1"/>
          <p:nvPr/>
        </p:nvSpPr>
        <p:spPr>
          <a:xfrm>
            <a:off x="4064464" y="4090694"/>
            <a:ext cx="618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sz="1000" dirty="0">
                <a:solidFill>
                  <a:prstClr val="black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N</a:t>
            </a:r>
            <a:r>
              <a:rPr lang="en-US" altLang="ja-JP" sz="1000" dirty="0">
                <a:solidFill>
                  <a:prstClr val="black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S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320" name="テキスト ボックス 319"/>
          <p:cNvSpPr txBox="1"/>
          <p:nvPr/>
        </p:nvSpPr>
        <p:spPr>
          <a:xfrm>
            <a:off x="5669098" y="4090694"/>
            <a:ext cx="618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NS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pic>
        <p:nvPicPr>
          <p:cNvPr id="95" name="図 94"/>
          <p:cNvPicPr>
            <a:picLocks noChangeAspect="1"/>
          </p:cNvPicPr>
          <p:nvPr/>
        </p:nvPicPr>
        <p:blipFill rotWithShape="1">
          <a:blip r:embed="rId4"/>
          <a:srcRect l="30833" t="52401" r="28267" b="34551"/>
          <a:stretch/>
        </p:blipFill>
        <p:spPr>
          <a:xfrm>
            <a:off x="3954421" y="2406608"/>
            <a:ext cx="1009250" cy="246156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2940538" y="7053385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08776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図形グループ 175"/>
          <p:cNvGrpSpPr>
            <a:grpSpLocks/>
          </p:cNvGrpSpPr>
          <p:nvPr/>
        </p:nvGrpSpPr>
        <p:grpSpPr>
          <a:xfrm>
            <a:off x="3648866" y="6372109"/>
            <a:ext cx="395618" cy="1559055"/>
            <a:chOff x="440606" y="1021218"/>
            <a:chExt cx="534315" cy="2516990"/>
          </a:xfrm>
        </p:grpSpPr>
        <p:sp>
          <p:nvSpPr>
            <p:cNvPr id="177" name="テキスト ボックス 176"/>
            <p:cNvSpPr txBox="1"/>
            <p:nvPr/>
          </p:nvSpPr>
          <p:spPr>
            <a:xfrm>
              <a:off x="440606" y="2819902"/>
              <a:ext cx="534315" cy="7183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ＭＳ Ｐゴシック" panose="020B0600070205080204" pitchFamily="50" charset="-128"/>
                  <a:cs typeface="Arial"/>
                </a:rPr>
                <a:t>0</a:t>
              </a:r>
              <a:endPara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endParaRPr>
            </a:p>
          </p:txBody>
        </p:sp>
        <p:sp>
          <p:nvSpPr>
            <p:cNvPr id="178" name="テキスト ボックス 177"/>
            <p:cNvSpPr txBox="1"/>
            <p:nvPr/>
          </p:nvSpPr>
          <p:spPr>
            <a:xfrm>
              <a:off x="440606" y="2370232"/>
              <a:ext cx="534315" cy="7558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200" dirty="0">
                  <a:solidFill>
                    <a:prstClr val="black"/>
                  </a:solidFill>
                  <a:latin typeface="Arial"/>
                  <a:ea typeface="ＭＳ Ｐゴシック" panose="020B0600070205080204" pitchFamily="50" charset="-128"/>
                  <a:cs typeface="Arial"/>
                </a:rPr>
                <a:t>2</a:t>
              </a:r>
              <a:endPara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endParaRPr>
            </a:p>
          </p:txBody>
        </p:sp>
        <p:sp>
          <p:nvSpPr>
            <p:cNvPr id="179" name="テキスト ボックス 178"/>
            <p:cNvSpPr txBox="1"/>
            <p:nvPr/>
          </p:nvSpPr>
          <p:spPr>
            <a:xfrm>
              <a:off x="440606" y="1920559"/>
              <a:ext cx="534315" cy="7558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200" dirty="0">
                  <a:solidFill>
                    <a:prstClr val="black"/>
                  </a:solidFill>
                  <a:latin typeface="Arial"/>
                  <a:ea typeface="ＭＳ Ｐゴシック" panose="020B0600070205080204" pitchFamily="50" charset="-128"/>
                  <a:cs typeface="Arial"/>
                </a:rPr>
                <a:t>4</a:t>
              </a:r>
              <a:endPara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endParaRPr>
            </a:p>
          </p:txBody>
        </p:sp>
        <p:sp>
          <p:nvSpPr>
            <p:cNvPr id="180" name="テキスト ボックス 179"/>
            <p:cNvSpPr txBox="1"/>
            <p:nvPr/>
          </p:nvSpPr>
          <p:spPr>
            <a:xfrm>
              <a:off x="440606" y="1470889"/>
              <a:ext cx="534315" cy="7558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200" dirty="0">
                  <a:solidFill>
                    <a:prstClr val="black"/>
                  </a:solidFill>
                  <a:latin typeface="Arial"/>
                  <a:ea typeface="ＭＳ Ｐゴシック" panose="020B0600070205080204" pitchFamily="50" charset="-128"/>
                  <a:cs typeface="Arial"/>
                </a:rPr>
                <a:t>6</a:t>
              </a:r>
              <a:endPara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endParaRPr>
            </a:p>
          </p:txBody>
        </p:sp>
        <p:sp>
          <p:nvSpPr>
            <p:cNvPr id="181" name="テキスト ボックス 180"/>
            <p:cNvSpPr txBox="1"/>
            <p:nvPr/>
          </p:nvSpPr>
          <p:spPr>
            <a:xfrm>
              <a:off x="440606" y="1021218"/>
              <a:ext cx="534315" cy="7558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200" dirty="0">
                  <a:solidFill>
                    <a:prstClr val="black"/>
                  </a:solidFill>
                  <a:latin typeface="Arial"/>
                  <a:ea typeface="ＭＳ Ｐゴシック" panose="020B0600070205080204" pitchFamily="50" charset="-128"/>
                  <a:cs typeface="Arial"/>
                </a:rPr>
                <a:t>8</a:t>
              </a:r>
              <a:endPara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endParaRPr>
            </a:p>
          </p:txBody>
        </p:sp>
      </p:grpSp>
      <p:pic>
        <p:nvPicPr>
          <p:cNvPr id="120" name="図 119"/>
          <p:cNvPicPr>
            <a:picLocks noChangeAspect="1"/>
          </p:cNvPicPr>
          <p:nvPr/>
        </p:nvPicPr>
        <p:blipFill rotWithShape="1">
          <a:blip r:embed="rId2"/>
          <a:srcRect l="7612" t="16833" r="29525" b="12065"/>
          <a:stretch/>
        </p:blipFill>
        <p:spPr>
          <a:xfrm>
            <a:off x="3883416" y="6602390"/>
            <a:ext cx="1364861" cy="1175141"/>
          </a:xfrm>
          <a:prstGeom prst="rect">
            <a:avLst/>
          </a:prstGeom>
        </p:spPr>
      </p:pic>
      <p:pic>
        <p:nvPicPr>
          <p:cNvPr id="118" name="図 117"/>
          <p:cNvPicPr>
            <a:picLocks noChangeAspect="1"/>
          </p:cNvPicPr>
          <p:nvPr/>
        </p:nvPicPr>
        <p:blipFill rotWithShape="1">
          <a:blip r:embed="rId3"/>
          <a:srcRect l="7611" t="17604" r="21744" b="12174"/>
          <a:stretch/>
        </p:blipFill>
        <p:spPr>
          <a:xfrm>
            <a:off x="599247" y="6612889"/>
            <a:ext cx="1533770" cy="1164642"/>
          </a:xfrm>
          <a:prstGeom prst="rect">
            <a:avLst/>
          </a:prstGeom>
        </p:spPr>
      </p:pic>
      <p:pic>
        <p:nvPicPr>
          <p:cNvPr id="6" name="図 5" descr="画像_02.tif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4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77" y="2071935"/>
            <a:ext cx="1377600" cy="1033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図 4" descr="画像_02.tif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4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48834" y="975111"/>
            <a:ext cx="1377600" cy="1033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図 25" descr="画像_06.tif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73" y="4622180"/>
            <a:ext cx="1392000" cy="104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図 24" descr="画像_03.tif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611" y="4622180"/>
            <a:ext cx="1392000" cy="104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図 27" descr="画像_07.tif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53473" y="3524814"/>
            <a:ext cx="1392000" cy="104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図 26" descr="画像_06.tif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07611" y="3524814"/>
            <a:ext cx="1392000" cy="104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図 23" descr="画像_05.tif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512" y="4627185"/>
            <a:ext cx="1392000" cy="104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図 22" descr="画像_04.tif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23" y="4627185"/>
            <a:ext cx="1392000" cy="104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図 16" descr="画像_06.tif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6512" y="3533872"/>
            <a:ext cx="1392000" cy="104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図 15" descr="画像_05.tif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647" y="3533872"/>
            <a:ext cx="1392000" cy="104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 descr="画像_02.tif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-9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76" y="2071935"/>
            <a:ext cx="1377600" cy="10332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1" name="図 10" descr="画像_02.tif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-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588" y="980834"/>
            <a:ext cx="1377600" cy="1033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 descr="画像1.tif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-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991" y="2071935"/>
            <a:ext cx="1377600" cy="10332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図 2" descr="画像_01.tif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-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27924" y="975111"/>
            <a:ext cx="1377600" cy="10332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9" name="図 98" descr="画像_06_1-min.jpg"/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-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46668" y="2069621"/>
            <a:ext cx="1377600" cy="10332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6" name="図 95" descr="画像_03_1-min.jpg"/>
          <p:cNvPicPr>
            <a:picLocks noChangeAspect="1"/>
          </p:cNvPicPr>
          <p:nvPr/>
        </p:nvPicPr>
        <p:blipFill>
          <a:blip r:embed="rId34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rightnessContrast bright="-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46668" y="980834"/>
            <a:ext cx="1377600" cy="10332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86" name="タイトル 1">
            <a:extLst>
              <a:ext uri="{FF2B5EF4-FFF2-40B4-BE49-F238E27FC236}">
                <a16:creationId xmlns="" xmlns:a16="http://schemas.microsoft.com/office/drawing/2014/main" id="{AEDB8615-6A24-49AA-9163-8A7AD991C001}"/>
              </a:ext>
            </a:extLst>
          </p:cNvPr>
          <p:cNvSpPr txBox="1">
            <a:spLocks/>
          </p:cNvSpPr>
          <p:nvPr/>
        </p:nvSpPr>
        <p:spPr>
          <a:xfrm>
            <a:off x="-36873" y="-85074"/>
            <a:ext cx="2172596" cy="3693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dirty="0">
                <a:solidFill>
                  <a:srgbClr val="000000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Supplementary Figure 2 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239" name="テキスト ボックス 238"/>
          <p:cNvSpPr txBox="1"/>
          <p:nvPr/>
        </p:nvSpPr>
        <p:spPr>
          <a:xfrm rot="16200000">
            <a:off x="3036157" y="2433539"/>
            <a:ext cx="1357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sz="1200" dirty="0">
                <a:solidFill>
                  <a:prstClr val="black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T</a:t>
            </a:r>
            <a:r>
              <a:rPr lang="en-US" altLang="ja-JP" sz="1200" dirty="0">
                <a:solidFill>
                  <a:prstClr val="black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hawed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240" name="テキスト ボックス 239"/>
          <p:cNvSpPr txBox="1"/>
          <p:nvPr/>
        </p:nvSpPr>
        <p:spPr>
          <a:xfrm rot="16200000">
            <a:off x="3062987" y="1331580"/>
            <a:ext cx="1304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95%FBS</a:t>
            </a:r>
          </a:p>
        </p:txBody>
      </p:sp>
      <p:sp>
        <p:nvSpPr>
          <p:cNvPr id="133" name="テキスト ボックス 132"/>
          <p:cNvSpPr txBox="1"/>
          <p:nvPr/>
        </p:nvSpPr>
        <p:spPr>
          <a:xfrm rot="16200000">
            <a:off x="-64245" y="2453542"/>
            <a:ext cx="1023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Cultured</a:t>
            </a:r>
          </a:p>
        </p:txBody>
      </p:sp>
      <p:sp>
        <p:nvSpPr>
          <p:cNvPr id="143" name="正方形/長方形 142"/>
          <p:cNvSpPr/>
          <p:nvPr/>
        </p:nvSpPr>
        <p:spPr>
          <a:xfrm rot="1002778" flipH="1">
            <a:off x="1227276" y="977727"/>
            <a:ext cx="252000" cy="180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5" name="正方形/長方形 44"/>
          <p:cNvSpPr/>
          <p:nvPr/>
        </p:nvSpPr>
        <p:spPr>
          <a:xfrm rot="1610190" flipH="1">
            <a:off x="4658814" y="1002010"/>
            <a:ext cx="232893" cy="14897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6" name="正方形/長方形 45"/>
          <p:cNvSpPr/>
          <p:nvPr/>
        </p:nvSpPr>
        <p:spPr>
          <a:xfrm rot="579037" flipH="1">
            <a:off x="4587643" y="2160673"/>
            <a:ext cx="232893" cy="14897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 rot="16200000">
            <a:off x="3177369" y="5007862"/>
            <a:ext cx="10754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dirty="0">
                <a:solidFill>
                  <a:prstClr val="black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Thawed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 rot="16200000">
            <a:off x="3062988" y="3883395"/>
            <a:ext cx="1304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95%FBS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 rot="16200000">
            <a:off x="-64245" y="5020990"/>
            <a:ext cx="1023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Cultured</a:t>
            </a:r>
          </a:p>
        </p:txBody>
      </p:sp>
      <p:sp>
        <p:nvSpPr>
          <p:cNvPr id="55" name="テキスト ボックス 54"/>
          <p:cNvSpPr txBox="1"/>
          <p:nvPr/>
        </p:nvSpPr>
        <p:spPr>
          <a:xfrm rot="16200000">
            <a:off x="-64245" y="3940492"/>
            <a:ext cx="1023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PBS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 rot="16200000">
            <a:off x="-61629" y="1366495"/>
            <a:ext cx="1018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PBS</a:t>
            </a:r>
          </a:p>
        </p:txBody>
      </p:sp>
      <p:sp>
        <p:nvSpPr>
          <p:cNvPr id="73" name="正方形/長方形 72"/>
          <p:cNvSpPr/>
          <p:nvPr/>
        </p:nvSpPr>
        <p:spPr>
          <a:xfrm rot="20432590">
            <a:off x="1174892" y="4426277"/>
            <a:ext cx="234933" cy="15027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4" name="正方形/長方形 73"/>
          <p:cNvSpPr/>
          <p:nvPr/>
        </p:nvSpPr>
        <p:spPr>
          <a:xfrm rot="20698600">
            <a:off x="1349653" y="5511590"/>
            <a:ext cx="234933" cy="15027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8" name="正方形/長方形 77"/>
          <p:cNvSpPr/>
          <p:nvPr/>
        </p:nvSpPr>
        <p:spPr>
          <a:xfrm rot="20187080">
            <a:off x="4519784" y="4406020"/>
            <a:ext cx="235889" cy="15089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9" name="正方形/長方形 78"/>
          <p:cNvSpPr/>
          <p:nvPr/>
        </p:nvSpPr>
        <p:spPr>
          <a:xfrm rot="20426727">
            <a:off x="4507455" y="5507921"/>
            <a:ext cx="235889" cy="15089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128" name="直線コネクタ 127"/>
          <p:cNvCxnSpPr>
            <a:cxnSpLocks noChangeAspect="1"/>
          </p:cNvCxnSpPr>
          <p:nvPr/>
        </p:nvCxnSpPr>
        <p:spPr>
          <a:xfrm>
            <a:off x="1784643" y="1944515"/>
            <a:ext cx="122545" cy="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直線コネクタ 129"/>
          <p:cNvCxnSpPr>
            <a:cxnSpLocks noChangeAspect="1"/>
          </p:cNvCxnSpPr>
          <p:nvPr/>
        </p:nvCxnSpPr>
        <p:spPr>
          <a:xfrm>
            <a:off x="1728020" y="3736178"/>
            <a:ext cx="122545" cy="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直線コネクタ 130"/>
          <p:cNvCxnSpPr>
            <a:cxnSpLocks noChangeAspect="1"/>
          </p:cNvCxnSpPr>
          <p:nvPr/>
        </p:nvCxnSpPr>
        <p:spPr>
          <a:xfrm>
            <a:off x="3124741" y="3736177"/>
            <a:ext cx="114079" cy="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正方形/長方形 139">
            <a:extLst>
              <a:ext uri="{FF2B5EF4-FFF2-40B4-BE49-F238E27FC236}">
                <a16:creationId xmlns="" xmlns:a16="http://schemas.microsoft.com/office/drawing/2014/main" id="{724F5FFA-2F16-47C9-8336-ABF80EB8364A}"/>
              </a:ext>
            </a:extLst>
          </p:cNvPr>
          <p:cNvSpPr/>
          <p:nvPr/>
        </p:nvSpPr>
        <p:spPr>
          <a:xfrm>
            <a:off x="3274552" y="571875"/>
            <a:ext cx="6088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kern="0" dirty="0">
                <a:latin typeface="Arial"/>
                <a:cs typeface="Arial"/>
              </a:rPr>
              <a:t>Tibia</a:t>
            </a:r>
          </a:p>
        </p:txBody>
      </p:sp>
      <p:sp>
        <p:nvSpPr>
          <p:cNvPr id="147" name="正方形/長方形 146">
            <a:extLst>
              <a:ext uri="{FF2B5EF4-FFF2-40B4-BE49-F238E27FC236}">
                <a16:creationId xmlns="" xmlns:a16="http://schemas.microsoft.com/office/drawing/2014/main" id="{EC80A671-246C-40CF-AB7E-6D3BA7FF39B5}"/>
              </a:ext>
            </a:extLst>
          </p:cNvPr>
          <p:cNvSpPr/>
          <p:nvPr/>
        </p:nvSpPr>
        <p:spPr>
          <a:xfrm>
            <a:off x="3274552" y="3122159"/>
            <a:ext cx="6361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kern="0" dirty="0">
                <a:solidFill>
                  <a:srgbClr val="000000"/>
                </a:solidFill>
                <a:latin typeface="Arial"/>
                <a:cs typeface="Arial"/>
              </a:rPr>
              <a:t>Femur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="" xmlns:a16="http://schemas.microsoft.com/office/drawing/2014/main" id="{B05517E4-6E23-41C3-B5D3-3A2149EA0E25}"/>
              </a:ext>
            </a:extLst>
          </p:cNvPr>
          <p:cNvCxnSpPr/>
          <p:nvPr/>
        </p:nvCxnSpPr>
        <p:spPr>
          <a:xfrm>
            <a:off x="547076" y="841617"/>
            <a:ext cx="608399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直線コネクタ 147">
            <a:extLst>
              <a:ext uri="{FF2B5EF4-FFF2-40B4-BE49-F238E27FC236}">
                <a16:creationId xmlns="" xmlns:a16="http://schemas.microsoft.com/office/drawing/2014/main" id="{0CE8F545-E0A3-42BD-9906-26D355A545D2}"/>
              </a:ext>
            </a:extLst>
          </p:cNvPr>
          <p:cNvCxnSpPr/>
          <p:nvPr/>
        </p:nvCxnSpPr>
        <p:spPr>
          <a:xfrm>
            <a:off x="547076" y="3395435"/>
            <a:ext cx="6119998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テキスト ボックス 149">
            <a:extLst>
              <a:ext uri="{FF2B5EF4-FFF2-40B4-BE49-F238E27FC236}">
                <a16:creationId xmlns="" xmlns:a16="http://schemas.microsoft.com/office/drawing/2014/main" id="{8628CD49-8D73-4334-9786-3C917EA9581C}"/>
              </a:ext>
            </a:extLst>
          </p:cNvPr>
          <p:cNvSpPr txBox="1"/>
          <p:nvPr/>
        </p:nvSpPr>
        <p:spPr>
          <a:xfrm>
            <a:off x="433599" y="877225"/>
            <a:ext cx="384571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A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151" name="テキスト ボックス 150">
            <a:extLst>
              <a:ext uri="{FF2B5EF4-FFF2-40B4-BE49-F238E27FC236}">
                <a16:creationId xmlns="" xmlns:a16="http://schemas.microsoft.com/office/drawing/2014/main" id="{501AAF63-C629-4B17-AC5C-EE3BA1658220}"/>
              </a:ext>
            </a:extLst>
          </p:cNvPr>
          <p:cNvSpPr txBox="1"/>
          <p:nvPr/>
        </p:nvSpPr>
        <p:spPr>
          <a:xfrm>
            <a:off x="1659037" y="877225"/>
            <a:ext cx="383503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P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152" name="テキスト ボックス 151">
            <a:extLst>
              <a:ext uri="{FF2B5EF4-FFF2-40B4-BE49-F238E27FC236}">
                <a16:creationId xmlns="" xmlns:a16="http://schemas.microsoft.com/office/drawing/2014/main" id="{C15C3CDD-829A-44A5-A5D6-2DE5FC8B5A22}"/>
              </a:ext>
            </a:extLst>
          </p:cNvPr>
          <p:cNvSpPr txBox="1"/>
          <p:nvPr/>
        </p:nvSpPr>
        <p:spPr>
          <a:xfrm>
            <a:off x="1817581" y="877225"/>
            <a:ext cx="384571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A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153" name="テキスト ボックス 152">
            <a:extLst>
              <a:ext uri="{FF2B5EF4-FFF2-40B4-BE49-F238E27FC236}">
                <a16:creationId xmlns="" xmlns:a16="http://schemas.microsoft.com/office/drawing/2014/main" id="{8B2AE28E-8C7A-4F99-A743-4CF25CE0D6D5}"/>
              </a:ext>
            </a:extLst>
          </p:cNvPr>
          <p:cNvSpPr txBox="1"/>
          <p:nvPr/>
        </p:nvSpPr>
        <p:spPr>
          <a:xfrm>
            <a:off x="3043019" y="877225"/>
            <a:ext cx="383503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P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grpSp>
        <p:nvGrpSpPr>
          <p:cNvPr id="64" name="図形グループ 63"/>
          <p:cNvGrpSpPr>
            <a:grpSpLocks/>
          </p:cNvGrpSpPr>
          <p:nvPr/>
        </p:nvGrpSpPr>
        <p:grpSpPr>
          <a:xfrm>
            <a:off x="354385" y="6382985"/>
            <a:ext cx="395618" cy="1559055"/>
            <a:chOff x="440606" y="1021218"/>
            <a:chExt cx="534315" cy="2516990"/>
          </a:xfrm>
        </p:grpSpPr>
        <p:sp>
          <p:nvSpPr>
            <p:cNvPr id="65" name="テキスト ボックス 64"/>
            <p:cNvSpPr txBox="1"/>
            <p:nvPr/>
          </p:nvSpPr>
          <p:spPr>
            <a:xfrm>
              <a:off x="440606" y="2819902"/>
              <a:ext cx="534315" cy="7183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ＭＳ Ｐゴシック" panose="020B0600070205080204" pitchFamily="50" charset="-128"/>
                  <a:cs typeface="Arial"/>
                </a:rPr>
                <a:t>0</a:t>
              </a:r>
              <a:endPara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endParaRPr>
            </a:p>
          </p:txBody>
        </p:sp>
        <p:sp>
          <p:nvSpPr>
            <p:cNvPr id="66" name="テキスト ボックス 65"/>
            <p:cNvSpPr txBox="1"/>
            <p:nvPr/>
          </p:nvSpPr>
          <p:spPr>
            <a:xfrm>
              <a:off x="440606" y="2370232"/>
              <a:ext cx="534315" cy="7558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200" dirty="0">
                  <a:solidFill>
                    <a:prstClr val="black"/>
                  </a:solidFill>
                  <a:latin typeface="Arial"/>
                  <a:ea typeface="ＭＳ Ｐゴシック" panose="020B0600070205080204" pitchFamily="50" charset="-128"/>
                  <a:cs typeface="Arial"/>
                </a:rPr>
                <a:t>2</a:t>
              </a:r>
              <a:endPara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endParaRPr>
            </a:p>
          </p:txBody>
        </p:sp>
        <p:sp>
          <p:nvSpPr>
            <p:cNvPr id="75" name="テキスト ボックス 74"/>
            <p:cNvSpPr txBox="1"/>
            <p:nvPr/>
          </p:nvSpPr>
          <p:spPr>
            <a:xfrm>
              <a:off x="440606" y="1920559"/>
              <a:ext cx="534315" cy="7558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200" dirty="0">
                  <a:solidFill>
                    <a:prstClr val="black"/>
                  </a:solidFill>
                  <a:latin typeface="Arial"/>
                  <a:ea typeface="ＭＳ Ｐゴシック" panose="020B0600070205080204" pitchFamily="50" charset="-128"/>
                  <a:cs typeface="Arial"/>
                </a:rPr>
                <a:t>4</a:t>
              </a:r>
              <a:endPara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endParaRPr>
            </a:p>
          </p:txBody>
        </p:sp>
        <p:sp>
          <p:nvSpPr>
            <p:cNvPr id="82" name="テキスト ボックス 81"/>
            <p:cNvSpPr txBox="1"/>
            <p:nvPr/>
          </p:nvSpPr>
          <p:spPr>
            <a:xfrm>
              <a:off x="440606" y="1470889"/>
              <a:ext cx="534315" cy="7558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200" dirty="0">
                  <a:solidFill>
                    <a:prstClr val="black"/>
                  </a:solidFill>
                  <a:latin typeface="Arial"/>
                  <a:ea typeface="ＭＳ Ｐゴシック" panose="020B0600070205080204" pitchFamily="50" charset="-128"/>
                  <a:cs typeface="Arial"/>
                </a:rPr>
                <a:t>6</a:t>
              </a:r>
              <a:endPara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endParaRPr>
            </a:p>
          </p:txBody>
        </p:sp>
        <p:sp>
          <p:nvSpPr>
            <p:cNvPr id="83" name="テキスト ボックス 82"/>
            <p:cNvSpPr txBox="1"/>
            <p:nvPr/>
          </p:nvSpPr>
          <p:spPr>
            <a:xfrm>
              <a:off x="440606" y="1021218"/>
              <a:ext cx="534315" cy="7558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140400" bIns="140400" rtlCol="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1200" dirty="0">
                  <a:solidFill>
                    <a:prstClr val="black"/>
                  </a:solidFill>
                  <a:latin typeface="Arial"/>
                  <a:ea typeface="ＭＳ Ｐゴシック" panose="020B0600070205080204" pitchFamily="50" charset="-128"/>
                  <a:cs typeface="Arial"/>
                </a:rPr>
                <a:t>8</a:t>
              </a:r>
              <a:endPara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endParaRPr>
            </a:p>
          </p:txBody>
        </p:sp>
      </p:grpSp>
      <p:sp>
        <p:nvSpPr>
          <p:cNvPr id="84" name="テキスト ボックス 83"/>
          <p:cNvSpPr txBox="1"/>
          <p:nvPr/>
        </p:nvSpPr>
        <p:spPr>
          <a:xfrm rot="16200000">
            <a:off x="-529303" y="6892640"/>
            <a:ext cx="1828829" cy="26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OARSI  score (0-24)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grpSp>
        <p:nvGrpSpPr>
          <p:cNvPr id="4" name="図形グループ 3"/>
          <p:cNvGrpSpPr/>
          <p:nvPr/>
        </p:nvGrpSpPr>
        <p:grpSpPr>
          <a:xfrm>
            <a:off x="875530" y="7777531"/>
            <a:ext cx="2863498" cy="263226"/>
            <a:chOff x="3840681" y="5179119"/>
            <a:chExt cx="3013328" cy="276999"/>
          </a:xfrm>
        </p:grpSpPr>
        <p:sp>
          <p:nvSpPr>
            <p:cNvPr id="160" name="テキスト ボックス 159"/>
            <p:cNvSpPr txBox="1"/>
            <p:nvPr/>
          </p:nvSpPr>
          <p:spPr>
            <a:xfrm>
              <a:off x="3840681" y="5179119"/>
              <a:ext cx="556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Arial"/>
                  <a:cs typeface="Arial"/>
                </a:rPr>
                <a:t>PBS</a:t>
              </a:r>
            </a:p>
          </p:txBody>
        </p:sp>
        <p:sp>
          <p:nvSpPr>
            <p:cNvPr id="161" name="テキスト ボックス 160"/>
            <p:cNvSpPr txBox="1"/>
            <p:nvPr/>
          </p:nvSpPr>
          <p:spPr>
            <a:xfrm>
              <a:off x="4432178" y="5179119"/>
              <a:ext cx="9125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/>
                  <a:cs typeface="Arial"/>
                </a:rPr>
                <a:t>Cultured</a:t>
              </a:r>
            </a:p>
          </p:txBody>
        </p:sp>
        <p:sp>
          <p:nvSpPr>
            <p:cNvPr id="162" name="テキスト ボックス 161"/>
            <p:cNvSpPr txBox="1"/>
            <p:nvPr/>
          </p:nvSpPr>
          <p:spPr>
            <a:xfrm>
              <a:off x="5166813" y="5179119"/>
              <a:ext cx="9271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ja-JP" sz="1200" dirty="0">
                  <a:latin typeface="Arial"/>
                  <a:cs typeface="Arial"/>
                </a:rPr>
                <a:t>95%FBS</a:t>
              </a:r>
            </a:p>
          </p:txBody>
        </p:sp>
        <p:sp>
          <p:nvSpPr>
            <p:cNvPr id="163" name="テキスト ボックス 162"/>
            <p:cNvSpPr txBox="1"/>
            <p:nvPr/>
          </p:nvSpPr>
          <p:spPr>
            <a:xfrm>
              <a:off x="5899091" y="5179119"/>
              <a:ext cx="9549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/>
                  <a:cs typeface="Arial"/>
                </a:rPr>
                <a:t>Thawed</a:t>
              </a:r>
              <a:endParaRPr lang="ja-JP" altLang="en-US" sz="1200" dirty="0">
                <a:latin typeface="Arial"/>
                <a:cs typeface="Arial"/>
              </a:endParaRPr>
            </a:p>
          </p:txBody>
        </p:sp>
      </p:grpSp>
      <p:sp>
        <p:nvSpPr>
          <p:cNvPr id="182" name="テキスト ボックス 181"/>
          <p:cNvSpPr txBox="1"/>
          <p:nvPr/>
        </p:nvSpPr>
        <p:spPr>
          <a:xfrm rot="16200000">
            <a:off x="2765178" y="6881764"/>
            <a:ext cx="1828829" cy="26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OARSI  score (0-24)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grpSp>
        <p:nvGrpSpPr>
          <p:cNvPr id="189" name="図形グループ 188"/>
          <p:cNvGrpSpPr/>
          <p:nvPr/>
        </p:nvGrpSpPr>
        <p:grpSpPr>
          <a:xfrm>
            <a:off x="4103108" y="7767676"/>
            <a:ext cx="2863498" cy="263226"/>
            <a:chOff x="3840681" y="5179119"/>
            <a:chExt cx="3013328" cy="276999"/>
          </a:xfrm>
        </p:grpSpPr>
        <p:sp>
          <p:nvSpPr>
            <p:cNvPr id="190" name="テキスト ボックス 189"/>
            <p:cNvSpPr txBox="1"/>
            <p:nvPr/>
          </p:nvSpPr>
          <p:spPr>
            <a:xfrm>
              <a:off x="3840681" y="5179119"/>
              <a:ext cx="556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Arial"/>
                  <a:cs typeface="Arial"/>
                </a:rPr>
                <a:t>PBS</a:t>
              </a:r>
            </a:p>
          </p:txBody>
        </p:sp>
        <p:sp>
          <p:nvSpPr>
            <p:cNvPr id="191" name="テキスト ボックス 190"/>
            <p:cNvSpPr txBox="1"/>
            <p:nvPr/>
          </p:nvSpPr>
          <p:spPr>
            <a:xfrm>
              <a:off x="4432178" y="5179119"/>
              <a:ext cx="9125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/>
                  <a:cs typeface="Arial"/>
                </a:rPr>
                <a:t>Cultured</a:t>
              </a:r>
            </a:p>
          </p:txBody>
        </p:sp>
        <p:sp>
          <p:nvSpPr>
            <p:cNvPr id="192" name="テキスト ボックス 191"/>
            <p:cNvSpPr txBox="1"/>
            <p:nvPr/>
          </p:nvSpPr>
          <p:spPr>
            <a:xfrm>
              <a:off x="5166813" y="5179119"/>
              <a:ext cx="9271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ja-JP" sz="1200" dirty="0">
                  <a:latin typeface="Arial"/>
                  <a:cs typeface="Arial"/>
                </a:rPr>
                <a:t>95%FBS</a:t>
              </a:r>
            </a:p>
          </p:txBody>
        </p:sp>
        <p:sp>
          <p:nvSpPr>
            <p:cNvPr id="193" name="テキスト ボックス 192"/>
            <p:cNvSpPr txBox="1"/>
            <p:nvPr/>
          </p:nvSpPr>
          <p:spPr>
            <a:xfrm>
              <a:off x="5899091" y="5179119"/>
              <a:ext cx="9549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/>
                  <a:cs typeface="Arial"/>
                </a:rPr>
                <a:t>Thawed</a:t>
              </a:r>
              <a:endParaRPr lang="ja-JP" altLang="en-US" sz="1200" dirty="0">
                <a:latin typeface="Arial"/>
                <a:cs typeface="Arial"/>
              </a:endParaRPr>
            </a:p>
          </p:txBody>
        </p:sp>
      </p:grpSp>
      <p:sp>
        <p:nvSpPr>
          <p:cNvPr id="194" name="テキスト ボックス 193"/>
          <p:cNvSpPr txBox="1"/>
          <p:nvPr/>
        </p:nvSpPr>
        <p:spPr>
          <a:xfrm>
            <a:off x="4491026" y="6299714"/>
            <a:ext cx="618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sz="1000" dirty="0">
                <a:solidFill>
                  <a:prstClr val="black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N</a:t>
            </a:r>
            <a:r>
              <a:rPr lang="en-US" altLang="ja-JP" sz="1000" dirty="0">
                <a:solidFill>
                  <a:prstClr val="black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S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195" name="テキスト ボックス 194"/>
          <p:cNvSpPr txBox="1"/>
          <p:nvPr/>
        </p:nvSpPr>
        <p:spPr>
          <a:xfrm>
            <a:off x="5885197" y="6298849"/>
            <a:ext cx="618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NS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198" name="正方形/長方形 197">
            <a:extLst>
              <a:ext uri="{FF2B5EF4-FFF2-40B4-BE49-F238E27FC236}">
                <a16:creationId xmlns="" xmlns:a16="http://schemas.microsoft.com/office/drawing/2014/main" id="{724F5FFA-2F16-47C9-8336-ABF80EB8364A}"/>
              </a:ext>
            </a:extLst>
          </p:cNvPr>
          <p:cNvSpPr/>
          <p:nvPr/>
        </p:nvSpPr>
        <p:spPr>
          <a:xfrm>
            <a:off x="1946647" y="5907677"/>
            <a:ext cx="6088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kern="0" dirty="0">
                <a:latin typeface="Arial"/>
                <a:cs typeface="Arial"/>
              </a:rPr>
              <a:t>Tibia</a:t>
            </a:r>
          </a:p>
        </p:txBody>
      </p:sp>
      <p:sp>
        <p:nvSpPr>
          <p:cNvPr id="199" name="正方形/長方形 198">
            <a:extLst>
              <a:ext uri="{FF2B5EF4-FFF2-40B4-BE49-F238E27FC236}">
                <a16:creationId xmlns="" xmlns:a16="http://schemas.microsoft.com/office/drawing/2014/main" id="{EC80A671-246C-40CF-AB7E-6D3BA7FF39B5}"/>
              </a:ext>
            </a:extLst>
          </p:cNvPr>
          <p:cNvSpPr/>
          <p:nvPr/>
        </p:nvSpPr>
        <p:spPr>
          <a:xfrm>
            <a:off x="5125016" y="5931677"/>
            <a:ext cx="6361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kern="0" dirty="0">
                <a:solidFill>
                  <a:srgbClr val="000000"/>
                </a:solidFill>
                <a:latin typeface="Arial"/>
                <a:cs typeface="Arial"/>
              </a:rPr>
              <a:t>Femur</a:t>
            </a:r>
          </a:p>
        </p:txBody>
      </p:sp>
      <p:cxnSp>
        <p:nvCxnSpPr>
          <p:cNvPr id="200" name="直線コネクタ 199"/>
          <p:cNvCxnSpPr>
            <a:cxnSpLocks noChangeAspect="1"/>
          </p:cNvCxnSpPr>
          <p:nvPr/>
        </p:nvCxnSpPr>
        <p:spPr>
          <a:xfrm>
            <a:off x="3181781" y="1944516"/>
            <a:ext cx="114079" cy="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1" name="テキスト ボックス 200"/>
          <p:cNvSpPr txBox="1"/>
          <p:nvPr/>
        </p:nvSpPr>
        <p:spPr>
          <a:xfrm>
            <a:off x="1430654" y="1633923"/>
            <a:ext cx="742970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r>
              <a:rPr lang="en-US" altLang="ja-JP" sz="1000" dirty="0">
                <a:solidFill>
                  <a:srgbClr val="000000"/>
                </a:solidFill>
                <a:latin typeface="Arial"/>
                <a:cs typeface="Arial"/>
              </a:rPr>
              <a:t>500μm</a:t>
            </a:r>
            <a:endParaRPr kumimoji="1" lang="ja-JP" altLang="en-US" sz="1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2" name="テキスト ボックス 201"/>
          <p:cNvSpPr txBox="1"/>
          <p:nvPr/>
        </p:nvSpPr>
        <p:spPr>
          <a:xfrm>
            <a:off x="2828817" y="1633923"/>
            <a:ext cx="742970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r>
              <a:rPr lang="en-US" altLang="ja-JP" sz="1000" dirty="0">
                <a:solidFill>
                  <a:srgbClr val="000000"/>
                </a:solidFill>
                <a:latin typeface="Arial"/>
                <a:cs typeface="Arial"/>
              </a:rPr>
              <a:t>100μm</a:t>
            </a:r>
            <a:endParaRPr kumimoji="1" lang="ja-JP" altLang="en-US" sz="1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253498" y="5709728"/>
            <a:ext cx="320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Arial"/>
                <a:cs typeface="Arial"/>
              </a:rPr>
              <a:t>B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="" xmlns:a16="http://schemas.microsoft.com/office/drawing/2014/main" id="{B5BC1A6F-8603-46C2-8477-09A5DBEB53CD}"/>
              </a:ext>
            </a:extLst>
          </p:cNvPr>
          <p:cNvSpPr txBox="1"/>
          <p:nvPr/>
        </p:nvSpPr>
        <p:spPr>
          <a:xfrm>
            <a:off x="253606" y="248059"/>
            <a:ext cx="320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A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1475799" y="3399158"/>
            <a:ext cx="742970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r>
              <a:rPr lang="en-US" altLang="ja-JP" sz="1000" dirty="0">
                <a:solidFill>
                  <a:srgbClr val="000000"/>
                </a:solidFill>
                <a:latin typeface="Arial"/>
                <a:cs typeface="Arial"/>
              </a:rPr>
              <a:t>500μm</a:t>
            </a:r>
            <a:endParaRPr kumimoji="1" lang="ja-JP" altLang="en-US" sz="1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2" name="テキスト ボックス 111"/>
          <p:cNvSpPr txBox="1"/>
          <p:nvPr/>
        </p:nvSpPr>
        <p:spPr>
          <a:xfrm>
            <a:off x="2858295" y="3400234"/>
            <a:ext cx="742970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r>
              <a:rPr lang="en-US" altLang="ja-JP" sz="1000" dirty="0">
                <a:solidFill>
                  <a:srgbClr val="000000"/>
                </a:solidFill>
                <a:latin typeface="Arial"/>
                <a:cs typeface="Arial"/>
              </a:rPr>
              <a:t>100μm</a:t>
            </a:r>
            <a:endParaRPr kumimoji="1" lang="ja-JP" altLang="en-US" sz="1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="" xmlns:a16="http://schemas.microsoft.com/office/drawing/2014/main" id="{8628CD49-8D73-4334-9786-3C917EA9581C}"/>
              </a:ext>
            </a:extLst>
          </p:cNvPr>
          <p:cNvSpPr txBox="1"/>
          <p:nvPr/>
        </p:nvSpPr>
        <p:spPr>
          <a:xfrm>
            <a:off x="433599" y="4226653"/>
            <a:ext cx="384571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A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="" xmlns:a16="http://schemas.microsoft.com/office/drawing/2014/main" id="{501AAF63-C629-4B17-AC5C-EE3BA1658220}"/>
              </a:ext>
            </a:extLst>
          </p:cNvPr>
          <p:cNvSpPr txBox="1"/>
          <p:nvPr/>
        </p:nvSpPr>
        <p:spPr>
          <a:xfrm>
            <a:off x="1659037" y="4226653"/>
            <a:ext cx="383503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P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="" xmlns:a16="http://schemas.microsoft.com/office/drawing/2014/main" id="{8628CD49-8D73-4334-9786-3C917EA9581C}"/>
              </a:ext>
            </a:extLst>
          </p:cNvPr>
          <p:cNvSpPr txBox="1"/>
          <p:nvPr/>
        </p:nvSpPr>
        <p:spPr>
          <a:xfrm>
            <a:off x="1830219" y="4226653"/>
            <a:ext cx="384571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A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="" xmlns:a16="http://schemas.microsoft.com/office/drawing/2014/main" id="{501AAF63-C629-4B17-AC5C-EE3BA1658220}"/>
              </a:ext>
            </a:extLst>
          </p:cNvPr>
          <p:cNvSpPr txBox="1"/>
          <p:nvPr/>
        </p:nvSpPr>
        <p:spPr>
          <a:xfrm>
            <a:off x="3043019" y="4226653"/>
            <a:ext cx="383503" cy="437430"/>
          </a:xfrm>
          <a:prstGeom prst="rect">
            <a:avLst/>
          </a:prstGeom>
          <a:noFill/>
          <a:ln>
            <a:noFill/>
          </a:ln>
        </p:spPr>
        <p:txBody>
          <a:bodyPr wrap="square" tIns="140400" bIns="140400" rtlCol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P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1166593" y="6388792"/>
            <a:ext cx="618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sz="1000" dirty="0">
                <a:solidFill>
                  <a:prstClr val="black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N</a:t>
            </a:r>
            <a:r>
              <a:rPr lang="en-US" altLang="ja-JP" sz="1000" dirty="0">
                <a:solidFill>
                  <a:prstClr val="black"/>
                </a:solidFill>
                <a:latin typeface="Arial"/>
                <a:ea typeface="ＭＳ Ｐゴシック" panose="020B0600070205080204" pitchFamily="50" charset="-128"/>
                <a:cs typeface="Arial"/>
              </a:rPr>
              <a:t>S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2560764" y="6388792"/>
            <a:ext cx="618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/>
              </a:rPr>
              <a:t>NS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Arial"/>
            </a:endParaRPr>
          </a:p>
        </p:txBody>
      </p:sp>
      <p:pic>
        <p:nvPicPr>
          <p:cNvPr id="119" name="図 118"/>
          <p:cNvPicPr>
            <a:picLocks noChangeAspect="1"/>
          </p:cNvPicPr>
          <p:nvPr/>
        </p:nvPicPr>
        <p:blipFill rotWithShape="1">
          <a:blip r:embed="rId36"/>
          <a:srcRect l="29439" t="12773" r="27028" b="12816"/>
          <a:stretch/>
        </p:blipFill>
        <p:spPr>
          <a:xfrm>
            <a:off x="2471964" y="6534847"/>
            <a:ext cx="945139" cy="1242684"/>
          </a:xfrm>
          <a:prstGeom prst="rect">
            <a:avLst/>
          </a:prstGeom>
        </p:spPr>
      </p:pic>
      <p:pic>
        <p:nvPicPr>
          <p:cNvPr id="121" name="図 120"/>
          <p:cNvPicPr>
            <a:picLocks noChangeAspect="1"/>
          </p:cNvPicPr>
          <p:nvPr/>
        </p:nvPicPr>
        <p:blipFill rotWithShape="1">
          <a:blip r:embed="rId37"/>
          <a:srcRect l="28871" t="38800" r="27669" b="10189"/>
          <a:stretch/>
        </p:blipFill>
        <p:spPr>
          <a:xfrm>
            <a:off x="5761205" y="6961945"/>
            <a:ext cx="943589" cy="840154"/>
          </a:xfrm>
          <a:prstGeom prst="rect">
            <a:avLst/>
          </a:prstGeom>
        </p:spPr>
      </p:pic>
      <p:sp>
        <p:nvSpPr>
          <p:cNvPr id="94" name="正方形/長方形 93"/>
          <p:cNvSpPr/>
          <p:nvPr/>
        </p:nvSpPr>
        <p:spPr>
          <a:xfrm rot="1269065" flipH="1">
            <a:off x="1359352" y="2129297"/>
            <a:ext cx="232893" cy="14897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97" name="直線コネクタ 96"/>
          <p:cNvCxnSpPr/>
          <p:nvPr/>
        </p:nvCxnSpPr>
        <p:spPr>
          <a:xfrm>
            <a:off x="643590" y="7735772"/>
            <a:ext cx="2773513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/>
          <p:nvPr/>
        </p:nvCxnSpPr>
        <p:spPr>
          <a:xfrm>
            <a:off x="3931281" y="7735772"/>
            <a:ext cx="2773513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947492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23867</TotalTime>
  <Words>144</Words>
  <Application>Microsoft Macintosh PowerPoint</Application>
  <PresentationFormat>A4 210x297 mm</PresentationFormat>
  <Paragraphs>96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4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ホワイト</vt:lpstr>
      <vt:lpstr>2_デザインの設定</vt:lpstr>
      <vt:lpstr>デザインの設定</vt:lpstr>
      <vt:lpstr>1_デザインの設定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藤澤 亮太</dc:creator>
  <cp:lastModifiedBy>HORIUCHI KIYOTAKA</cp:lastModifiedBy>
  <cp:revision>2111</cp:revision>
  <cp:lastPrinted>2020-07-30T10:12:44Z</cp:lastPrinted>
  <dcterms:created xsi:type="dcterms:W3CDTF">2018-05-11T07:35:38Z</dcterms:created>
  <dcterms:modified xsi:type="dcterms:W3CDTF">2020-08-20T22:39:45Z</dcterms:modified>
</cp:coreProperties>
</file>