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sha Orgill" initials="MO" lastIdx="2" clrIdx="0">
    <p:extLst>
      <p:ext uri="{19B8F6BF-5375-455C-9EA6-DF929625EA0E}">
        <p15:presenceInfo xmlns:p15="http://schemas.microsoft.com/office/powerpoint/2012/main" userId="S::01416210@wf.uct.ac.za::dc67f508-f395-4645-b43d-55004ff149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22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377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161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228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839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948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4654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0201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4394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63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440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07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8E533-F58D-45E6-962F-A03DDB0751B0}" type="datetimeFigureOut">
              <a:rPr lang="en-ZA" smtClean="0"/>
              <a:t>2020/07/31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829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1860" y="1791818"/>
            <a:ext cx="1943463" cy="1167232"/>
          </a:xfrm>
          <a:prstGeom prst="rect">
            <a:avLst/>
          </a:prstGeom>
          <a:noFill/>
          <a:ln cmpd="dbl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Tx/>
              <a:buChar char="-"/>
            </a:pPr>
            <a:endParaRPr lang="en-ZA" sz="800" dirty="0"/>
          </a:p>
        </p:txBody>
      </p:sp>
      <p:sp>
        <p:nvSpPr>
          <p:cNvPr id="6" name="Rectangle 5"/>
          <p:cNvSpPr/>
          <p:nvPr/>
        </p:nvSpPr>
        <p:spPr>
          <a:xfrm>
            <a:off x="131860" y="5532836"/>
            <a:ext cx="1931186" cy="1241040"/>
          </a:xfrm>
          <a:prstGeom prst="rect">
            <a:avLst/>
          </a:prstGeom>
          <a:noFill/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143035" y="3045530"/>
            <a:ext cx="1929046" cy="1522664"/>
          </a:xfrm>
          <a:prstGeom prst="rect">
            <a:avLst/>
          </a:prstGeom>
          <a:noFill/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Rounded Rectangle 9"/>
          <p:cNvSpPr/>
          <p:nvPr/>
        </p:nvSpPr>
        <p:spPr>
          <a:xfrm>
            <a:off x="4056954" y="1794267"/>
            <a:ext cx="1086793" cy="14569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ounded Rectangle 12"/>
          <p:cNvSpPr/>
          <p:nvPr/>
        </p:nvSpPr>
        <p:spPr>
          <a:xfrm>
            <a:off x="4037319" y="3810455"/>
            <a:ext cx="1152128" cy="14569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ounded Rectangle 13"/>
          <p:cNvSpPr/>
          <p:nvPr/>
        </p:nvSpPr>
        <p:spPr>
          <a:xfrm>
            <a:off x="6387737" y="2376877"/>
            <a:ext cx="1313870" cy="22575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Rounded Rectangle 15"/>
          <p:cNvSpPr/>
          <p:nvPr/>
        </p:nvSpPr>
        <p:spPr>
          <a:xfrm>
            <a:off x="7872410" y="2495541"/>
            <a:ext cx="1237816" cy="19405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148029" y="2697097"/>
            <a:ext cx="259166" cy="1354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2103" y="5553192"/>
            <a:ext cx="1983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800" b="1" dirty="0"/>
              <a:t>Coordination &amp; alignment of all outsider activities in the district to the DHP:</a:t>
            </a:r>
          </a:p>
          <a:p>
            <a:pPr algn="just"/>
            <a:r>
              <a:rPr lang="en-ZA" sz="800" dirty="0"/>
              <a:t>-Map all outsider health related activities  in district</a:t>
            </a:r>
          </a:p>
          <a:p>
            <a:pPr algn="just"/>
            <a:r>
              <a:rPr lang="en-ZA" sz="800" dirty="0"/>
              <a:t>-Select an NGO coordinator for all outsider activities </a:t>
            </a:r>
          </a:p>
          <a:p>
            <a:pPr algn="just"/>
            <a:r>
              <a:rPr lang="en-ZA" sz="800" dirty="0"/>
              <a:t>-Invite NGO partners to join DMT meetings </a:t>
            </a:r>
          </a:p>
          <a:p>
            <a:pPr algn="just"/>
            <a:r>
              <a:rPr lang="en-ZA" sz="800" dirty="0"/>
              <a:t>-Instruct outsiders to align their activities to the District Health Plan (DHP)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19904" y="2028548"/>
            <a:ext cx="1099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ZA" sz="1000" dirty="0" err="1"/>
              <a:t>Sensegiving</a:t>
            </a:r>
            <a:r>
              <a:rPr lang="en-ZA" sz="1000" dirty="0"/>
              <a:t> </a:t>
            </a:r>
          </a:p>
          <a:p>
            <a:pPr marL="171450" indent="-171450">
              <a:buFontTx/>
              <a:buChar char="-"/>
            </a:pPr>
            <a:r>
              <a:rPr lang="en-ZA" sz="1000" dirty="0"/>
              <a:t>Sensemaking</a:t>
            </a:r>
          </a:p>
          <a:p>
            <a:r>
              <a:rPr lang="en-ZA" sz="1000" dirty="0"/>
              <a:t>-     Motivation</a:t>
            </a:r>
            <a:r>
              <a:rPr lang="en-ZA" sz="800" dirty="0"/>
              <a:t>	</a:t>
            </a:r>
          </a:p>
        </p:txBody>
      </p:sp>
      <p:sp>
        <p:nvSpPr>
          <p:cNvPr id="28" name="Oval 27"/>
          <p:cNvSpPr/>
          <p:nvPr/>
        </p:nvSpPr>
        <p:spPr>
          <a:xfrm>
            <a:off x="2424054" y="2287588"/>
            <a:ext cx="1216998" cy="53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00" dirty="0"/>
          </a:p>
        </p:txBody>
      </p:sp>
      <p:sp>
        <p:nvSpPr>
          <p:cNvPr id="29" name="Oval 28"/>
          <p:cNvSpPr/>
          <p:nvPr/>
        </p:nvSpPr>
        <p:spPr>
          <a:xfrm>
            <a:off x="2422927" y="3359879"/>
            <a:ext cx="1279565" cy="7768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6474882" y="2495541"/>
            <a:ext cx="116030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ZA" sz="800" dirty="0"/>
              <a:t>Structured DMT meeting processes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A focus on solutions in meetings 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Using information to make decisions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All insider and outsider health related activities aligned to the District Health Plan 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Correct skills mix in the  DMT</a:t>
            </a:r>
          </a:p>
          <a:p>
            <a:endParaRPr lang="en-ZA" sz="800" dirty="0"/>
          </a:p>
          <a:p>
            <a:endParaRPr lang="en-ZA" sz="800" dirty="0"/>
          </a:p>
          <a:p>
            <a:endParaRPr lang="en-ZA" sz="800" dirty="0"/>
          </a:p>
          <a:p>
            <a:endParaRPr lang="en-ZA" sz="800" dirty="0"/>
          </a:p>
          <a:p>
            <a:pPr marL="171450" indent="-171450">
              <a:buFontTx/>
              <a:buChar char="-"/>
            </a:pPr>
            <a:endParaRPr lang="en-ZA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7883161" y="2766667"/>
            <a:ext cx="1117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" dirty="0"/>
              <a:t>A growing set of individual  competencies and  collective capabilities in the DMT that work inter-dependently  in meetings  in service of priorities in  the district.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35771" y="407781"/>
            <a:ext cx="6155967" cy="751179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5" name="TextBox 34"/>
          <p:cNvSpPr txBox="1"/>
          <p:nvPr/>
        </p:nvSpPr>
        <p:spPr>
          <a:xfrm>
            <a:off x="185317" y="471570"/>
            <a:ext cx="58988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b="1" dirty="0"/>
              <a:t>Context: NHI pilot site </a:t>
            </a:r>
            <a:r>
              <a:rPr lang="en-ZA" sz="800" dirty="0"/>
              <a:t>Lack of clear  policy direction from the Provincial government | Vacant critical managerial posts | Limited financial and HR delegations | Difficulties in attracting people to rural areas | Reactive agenda’s in DMT meetings | District Hospitals and PHC platform reporting on different lines| New district manager | </a:t>
            </a:r>
            <a:r>
              <a:rPr lang="en-ZA" sz="800" dirty="0">
                <a:cs typeface="Times New Roman" panose="02020603050405020304" pitchFamily="18" charset="0"/>
              </a:rPr>
              <a:t>NHI piloting  being implemented | situated in the Province with some of the worst health outcomes in South Africa | An information manager carrying the burden of reporting in meetings | Limited accountability for information use | Many NGO partners working in the district </a:t>
            </a:r>
            <a:endParaRPr lang="en-ZA" sz="800" dirty="0"/>
          </a:p>
          <a:p>
            <a:pPr marL="171450" indent="-171450">
              <a:buFontTx/>
              <a:buChar char="-"/>
            </a:pPr>
            <a:endParaRPr lang="en-ZA" sz="800" dirty="0"/>
          </a:p>
          <a:p>
            <a:endParaRPr lang="en-ZA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116202" y="3081820"/>
            <a:ext cx="19137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800" b="1" dirty="0"/>
              <a:t>Get managers to engage more with and apply information in the meeting and for decision making, institutionalise new processes: </a:t>
            </a:r>
          </a:p>
          <a:p>
            <a:pPr algn="just"/>
            <a:r>
              <a:rPr lang="en-ZA" sz="800" b="1" dirty="0"/>
              <a:t>-</a:t>
            </a:r>
            <a:r>
              <a:rPr lang="en-ZA" sz="800" dirty="0"/>
              <a:t>Enforce Health Management and Information Systems Policy </a:t>
            </a:r>
          </a:p>
          <a:p>
            <a:pPr algn="just"/>
            <a:r>
              <a:rPr lang="en-ZA" sz="800" dirty="0"/>
              <a:t>-Managers must prepare and read reports before meetings </a:t>
            </a:r>
          </a:p>
          <a:p>
            <a:pPr algn="just"/>
            <a:r>
              <a:rPr lang="en-ZA" sz="800" dirty="0"/>
              <a:t>Managers must investigate problems before coming to meetings and propose solutions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5317" y="1799376"/>
            <a:ext cx="1870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b="1" dirty="0"/>
              <a:t>Implement a structured agenda in monthly extended DMT meeting</a:t>
            </a:r>
          </a:p>
          <a:p>
            <a:r>
              <a:rPr lang="en-ZA" sz="800" dirty="0"/>
              <a:t>-A new structured agenda format with balanced timing </a:t>
            </a:r>
          </a:p>
          <a:p>
            <a:r>
              <a:rPr lang="en-ZA" sz="800" dirty="0"/>
              <a:t>-Focus on core business of the district </a:t>
            </a:r>
          </a:p>
          <a:p>
            <a:r>
              <a:rPr lang="en-ZA" sz="800" dirty="0"/>
              <a:t>-Managers must present and account </a:t>
            </a:r>
          </a:p>
          <a:p>
            <a:r>
              <a:rPr lang="en-ZA" sz="800" dirty="0"/>
              <a:t>for progress in meetings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79255" y="2395964"/>
            <a:ext cx="1288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900" dirty="0"/>
              <a:t>District Management Team (DMT)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40984" y="3374829"/>
            <a:ext cx="9366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/>
              <a:t>Sub-district managers and Hospital managers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22148" y="1291544"/>
            <a:ext cx="206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Capacity outcomes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59032" y="1145486"/>
            <a:ext cx="1385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Mechanisms for change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8701" y="1153045"/>
            <a:ext cx="151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    Bricolage of innovations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77739" y="3819248"/>
            <a:ext cx="11449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/>
              <a:t>Managers  are not motivated to buy into changes and their mind-sets are stuck in old ways of working.</a:t>
            </a:r>
          </a:p>
          <a:p>
            <a:r>
              <a:rPr lang="en-ZA" sz="800" dirty="0"/>
              <a:t>NGO Partners and  Provincial government do not provide the requisite support needed to make changes </a:t>
            </a:r>
          </a:p>
          <a:p>
            <a:endParaRPr lang="en-ZA" sz="800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4569006" y="3358151"/>
            <a:ext cx="0" cy="38843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31860" y="60810"/>
            <a:ext cx="53645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100" b="1" dirty="0"/>
              <a:t>Additional File 1: Initial programme theory for strengthening management capacity </a:t>
            </a:r>
            <a:endParaRPr lang="en-ZA" sz="1100" dirty="0"/>
          </a:p>
        </p:txBody>
      </p:sp>
      <p:cxnSp>
        <p:nvCxnSpPr>
          <p:cNvPr id="61" name="Straight Arrow Connector 60"/>
          <p:cNvCxnSpPr>
            <a:cxnSpLocks/>
          </p:cNvCxnSpPr>
          <p:nvPr/>
        </p:nvCxnSpPr>
        <p:spPr>
          <a:xfrm flipV="1">
            <a:off x="2171572" y="4227063"/>
            <a:ext cx="165153" cy="1448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3742328" y="2396619"/>
            <a:ext cx="207686" cy="191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713283" y="3505649"/>
            <a:ext cx="3240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cxnSpLocks/>
          </p:cNvCxnSpPr>
          <p:nvPr/>
        </p:nvCxnSpPr>
        <p:spPr>
          <a:xfrm>
            <a:off x="3760110" y="4157237"/>
            <a:ext cx="156443" cy="80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860032" y="3382906"/>
            <a:ext cx="2511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7692390" y="3414777"/>
            <a:ext cx="1800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BC9320BF-F45D-43E7-870F-2070D2F3CA22}"/>
              </a:ext>
            </a:extLst>
          </p:cNvPr>
          <p:cNvSpPr/>
          <p:nvPr/>
        </p:nvSpPr>
        <p:spPr>
          <a:xfrm>
            <a:off x="2476690" y="4097665"/>
            <a:ext cx="1216998" cy="6507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0763A-A5E8-4DFF-A97B-C59366632983}"/>
              </a:ext>
            </a:extLst>
          </p:cNvPr>
          <p:cNvSpPr txBox="1"/>
          <p:nvPr/>
        </p:nvSpPr>
        <p:spPr>
          <a:xfrm>
            <a:off x="2527625" y="4185084"/>
            <a:ext cx="1132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/>
              <a:t>Provincial government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04E7750-0A53-426C-9567-CCA1183230F5}"/>
              </a:ext>
            </a:extLst>
          </p:cNvPr>
          <p:cNvSpPr/>
          <p:nvPr/>
        </p:nvSpPr>
        <p:spPr>
          <a:xfrm>
            <a:off x="2454057" y="2776733"/>
            <a:ext cx="1205362" cy="6061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15B6FF-3923-4985-8349-4474D11D81F4}"/>
              </a:ext>
            </a:extLst>
          </p:cNvPr>
          <p:cNvSpPr txBox="1"/>
          <p:nvPr/>
        </p:nvSpPr>
        <p:spPr>
          <a:xfrm>
            <a:off x="2503890" y="2878189"/>
            <a:ext cx="124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 dirty="0"/>
              <a:t>NGO and technical  partners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EB707E-42B8-41CE-9FA7-E14571F0CD8C}"/>
              </a:ext>
            </a:extLst>
          </p:cNvPr>
          <p:cNvSpPr txBox="1"/>
          <p:nvPr/>
        </p:nvSpPr>
        <p:spPr>
          <a:xfrm>
            <a:off x="2696106" y="1283986"/>
            <a:ext cx="107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Actors</a:t>
            </a:r>
          </a:p>
        </p:txBody>
      </p:sp>
      <p:sp>
        <p:nvSpPr>
          <p:cNvPr id="55" name="Rounded Rectangle 12">
            <a:extLst>
              <a:ext uri="{FF2B5EF4-FFF2-40B4-BE49-F238E27FC236}">
                <a16:creationId xmlns:a16="http://schemas.microsoft.com/office/drawing/2014/main" id="{CB91E99E-BD30-4CD2-BF37-EE3375E7E0B7}"/>
              </a:ext>
            </a:extLst>
          </p:cNvPr>
          <p:cNvSpPr/>
          <p:nvPr/>
        </p:nvSpPr>
        <p:spPr>
          <a:xfrm>
            <a:off x="5283047" y="2739239"/>
            <a:ext cx="976538" cy="167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28D615-E163-4294-9B75-901467B91039}"/>
              </a:ext>
            </a:extLst>
          </p:cNvPr>
          <p:cNvSpPr txBox="1"/>
          <p:nvPr/>
        </p:nvSpPr>
        <p:spPr>
          <a:xfrm>
            <a:off x="5322993" y="2752311"/>
            <a:ext cx="94596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/>
              <a:t>-Shared meaning </a:t>
            </a:r>
          </a:p>
          <a:p>
            <a:r>
              <a:rPr lang="en-ZA" sz="800" dirty="0"/>
              <a:t>- Buy-in from managers </a:t>
            </a:r>
          </a:p>
          <a:p>
            <a:r>
              <a:rPr lang="en-ZA" sz="800" dirty="0"/>
              <a:t>-Managers and NGO partners actively engage with new practices and processes</a:t>
            </a:r>
          </a:p>
          <a:p>
            <a:r>
              <a:rPr lang="en-ZA" sz="800" dirty="0"/>
              <a:t>-Managers motivated toward change </a:t>
            </a:r>
          </a:p>
          <a:p>
            <a:pPr marL="171450" indent="-171450">
              <a:buFontTx/>
              <a:buChar char="-"/>
            </a:pPr>
            <a:endParaRPr lang="en-ZA" sz="8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35D6F11-9C66-4477-BC71-51917E1DCC3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6223726" y="3495459"/>
            <a:ext cx="164011" cy="10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A7B2ECB-FCEB-468F-9F31-11167D0AC00B}"/>
              </a:ext>
            </a:extLst>
          </p:cNvPr>
          <p:cNvSpPr txBox="1"/>
          <p:nvPr/>
        </p:nvSpPr>
        <p:spPr>
          <a:xfrm>
            <a:off x="5734843" y="1577249"/>
            <a:ext cx="1113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Proximal outputs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1E90BB-5589-422C-8140-FCE94535D2C4}"/>
              </a:ext>
            </a:extLst>
          </p:cNvPr>
          <p:cNvSpPr txBox="1"/>
          <p:nvPr/>
        </p:nvSpPr>
        <p:spPr>
          <a:xfrm>
            <a:off x="143035" y="4619984"/>
            <a:ext cx="1937897" cy="830997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ZA" sz="800" dirty="0"/>
              <a:t>Fill critical vacant management posts  in the DMT: </a:t>
            </a:r>
          </a:p>
          <a:p>
            <a:pPr algn="just"/>
            <a:r>
              <a:rPr lang="en-ZA" sz="800" dirty="0"/>
              <a:t>-Attract and recruit managers </a:t>
            </a:r>
          </a:p>
          <a:p>
            <a:pPr algn="just"/>
            <a:r>
              <a:rPr lang="en-ZA" sz="800" dirty="0"/>
              <a:t>-Give appointment letters  to those in acting positions including job descriptions </a:t>
            </a:r>
          </a:p>
          <a:p>
            <a:pPr marL="171450" indent="-171450" algn="just">
              <a:buFontTx/>
              <a:buChar char="-"/>
            </a:pPr>
            <a:endParaRPr lang="en-ZA" sz="800" dirty="0"/>
          </a:p>
        </p:txBody>
      </p:sp>
    </p:spTree>
    <p:extLst>
      <p:ext uri="{BB962C8B-B14F-4D97-AF65-F5344CB8AC3E}">
        <p14:creationId xmlns:p14="http://schemas.microsoft.com/office/powerpoint/2010/main" val="1550942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3054</TotalTime>
  <Words>426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University of Cape 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Marsha Orgill</dc:creator>
  <cp:lastModifiedBy>Marsha Orgill</cp:lastModifiedBy>
  <cp:revision>81</cp:revision>
  <dcterms:created xsi:type="dcterms:W3CDTF">2014-09-08T13:17:10Z</dcterms:created>
  <dcterms:modified xsi:type="dcterms:W3CDTF">2020-07-31T09:32:30Z</dcterms:modified>
</cp:coreProperties>
</file>