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77" r:id="rId2"/>
    <p:sldId id="282" r:id="rId3"/>
    <p:sldId id="264" r:id="rId4"/>
    <p:sldId id="280" r:id="rId5"/>
    <p:sldId id="279" r:id="rId6"/>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31B068-FEA5-8317-6981-F9F3E0B2EF04}" name="Rebecca Morse" initials="RM" userId="S::rbm39@cam.ac.uk::dd50060f-7af5-4752-8a18-3a09f43592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04"/>
    <p:restoredTop sz="96192"/>
  </p:normalViewPr>
  <p:slideViewPr>
    <p:cSldViewPr snapToGrid="0">
      <p:cViewPr>
        <p:scale>
          <a:sx n="100" d="100"/>
          <a:sy n="100" d="100"/>
        </p:scale>
        <p:origin x="1434" y="-24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48A55-16E4-0B4D-ACC5-7FA38C3D05BA}" type="datetimeFigureOut">
              <a:rPr lang="en-US" smtClean="0"/>
              <a:t>3/28/2025</a:t>
            </a:fld>
            <a:endParaRPr lang="en-US"/>
          </a:p>
        </p:txBody>
      </p:sp>
      <p:sp>
        <p:nvSpPr>
          <p:cNvPr id="4" name="Slide Image Placeholder 3"/>
          <p:cNvSpPr>
            <a:spLocks noGrp="1" noRot="1" noChangeAspect="1"/>
          </p:cNvSpPr>
          <p:nvPr>
            <p:ph type="sldImg" idx="2"/>
          </p:nvPr>
        </p:nvSpPr>
        <p:spPr>
          <a:xfrm>
            <a:off x="2560638" y="1143000"/>
            <a:ext cx="17367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20632-0433-CC45-8958-EE0C4E824655}" type="slidenum">
              <a:rPr lang="en-US" smtClean="0"/>
              <a:t>‹#›</a:t>
            </a:fld>
            <a:endParaRPr lang="en-US"/>
          </a:p>
        </p:txBody>
      </p:sp>
    </p:spTree>
    <p:extLst>
      <p:ext uri="{BB962C8B-B14F-4D97-AF65-F5344CB8AC3E}">
        <p14:creationId xmlns:p14="http://schemas.microsoft.com/office/powerpoint/2010/main" val="172409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720632-0433-CC45-8958-EE0C4E824655}" type="slidenum">
              <a:rPr lang="en-US" smtClean="0"/>
              <a:t>1</a:t>
            </a:fld>
            <a:endParaRPr lang="en-US"/>
          </a:p>
        </p:txBody>
      </p:sp>
    </p:spTree>
    <p:extLst>
      <p:ext uri="{BB962C8B-B14F-4D97-AF65-F5344CB8AC3E}">
        <p14:creationId xmlns:p14="http://schemas.microsoft.com/office/powerpoint/2010/main" val="419761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7EE2491-5AC1-4342-825F-1072EC2B1277}"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3321555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7EE2491-5AC1-4342-825F-1072EC2B1277}"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339328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7EE2491-5AC1-4342-825F-1072EC2B1277}"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769021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7EE2491-5AC1-4342-825F-1072EC2B1277}"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3617827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7EE2491-5AC1-4342-825F-1072EC2B1277}"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357019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7EE2491-5AC1-4342-825F-1072EC2B1277}"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12662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7EE2491-5AC1-4342-825F-1072EC2B1277}"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71997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7EE2491-5AC1-4342-825F-1072EC2B1277}"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266520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E2491-5AC1-4342-825F-1072EC2B1277}"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1869303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7EE2491-5AC1-4342-825F-1072EC2B1277}"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211233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7EE2491-5AC1-4342-825F-1072EC2B1277}"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3EB08-646F-D445-BC01-2E07C51AB44A}" type="slidenum">
              <a:rPr lang="en-US" smtClean="0"/>
              <a:t>‹#›</a:t>
            </a:fld>
            <a:endParaRPr lang="en-US"/>
          </a:p>
        </p:txBody>
      </p:sp>
    </p:spTree>
    <p:extLst>
      <p:ext uri="{BB962C8B-B14F-4D97-AF65-F5344CB8AC3E}">
        <p14:creationId xmlns:p14="http://schemas.microsoft.com/office/powerpoint/2010/main" val="411884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7" y="11300181"/>
            <a:ext cx="1543050" cy="649111"/>
          </a:xfrm>
          <a:prstGeom prst="rect">
            <a:avLst/>
          </a:prstGeom>
        </p:spPr>
        <p:txBody>
          <a:bodyPr vert="horz" lIns="91440" tIns="45720" rIns="91440" bIns="45720" rtlCol="0" anchor="ctr"/>
          <a:lstStyle>
            <a:lvl1pPr algn="l">
              <a:defRPr sz="900">
                <a:solidFill>
                  <a:schemeClr val="tx1">
                    <a:tint val="82000"/>
                  </a:schemeClr>
                </a:solidFill>
              </a:defRPr>
            </a:lvl1pPr>
          </a:lstStyle>
          <a:p>
            <a:fld id="{17EE2491-5AC1-4342-825F-1072EC2B1277}" type="datetimeFigureOut">
              <a:rPr lang="en-US" smtClean="0"/>
              <a:t>3/28/2025</a:t>
            </a:fld>
            <a:endParaRPr lang="en-US"/>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82000"/>
                  </a:schemeClr>
                </a:solidFill>
              </a:defRPr>
            </a:lvl1pPr>
          </a:lstStyle>
          <a:p>
            <a:fld id="{8963EB08-646F-D445-BC01-2E07C51AB44A}" type="slidenum">
              <a:rPr lang="en-US" smtClean="0"/>
              <a:t>‹#›</a:t>
            </a:fld>
            <a:endParaRPr lang="en-US"/>
          </a:p>
        </p:txBody>
      </p:sp>
    </p:spTree>
    <p:extLst>
      <p:ext uri="{BB962C8B-B14F-4D97-AF65-F5344CB8AC3E}">
        <p14:creationId xmlns:p14="http://schemas.microsoft.com/office/powerpoint/2010/main" val="3263853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18" Type="http://schemas.openxmlformats.org/officeDocument/2006/relationships/image" Target="../media/image23.emf"/><Relationship Id="rId3" Type="http://schemas.openxmlformats.org/officeDocument/2006/relationships/image" Target="../media/image8.emf"/><Relationship Id="rId21" Type="http://schemas.openxmlformats.org/officeDocument/2006/relationships/image" Target="../media/image26.emf"/><Relationship Id="rId7" Type="http://schemas.openxmlformats.org/officeDocument/2006/relationships/image" Target="../media/image12.emf"/><Relationship Id="rId12" Type="http://schemas.openxmlformats.org/officeDocument/2006/relationships/image" Target="../media/image17.png"/><Relationship Id="rId17" Type="http://schemas.openxmlformats.org/officeDocument/2006/relationships/image" Target="../media/image22.emf"/><Relationship Id="rId2" Type="http://schemas.openxmlformats.org/officeDocument/2006/relationships/image" Target="../media/image7.emf"/><Relationship Id="rId16" Type="http://schemas.openxmlformats.org/officeDocument/2006/relationships/image" Target="../media/image21.emf"/><Relationship Id="rId20"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image" Target="../media/image20.emf"/><Relationship Id="rId23" Type="http://schemas.openxmlformats.org/officeDocument/2006/relationships/image" Target="../media/image28.png"/><Relationship Id="rId10" Type="http://schemas.openxmlformats.org/officeDocument/2006/relationships/image" Target="../media/image15.emf"/><Relationship Id="rId19" Type="http://schemas.openxmlformats.org/officeDocument/2006/relationships/image" Target="../media/image24.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 Id="rId22" Type="http://schemas.openxmlformats.org/officeDocument/2006/relationships/image" Target="../media/image27.emf"/></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E5BDDE4-7862-4D1F-B75D-05AB37634D80}"/>
              </a:ext>
            </a:extLst>
          </p:cNvPr>
          <p:cNvSpPr txBox="1"/>
          <p:nvPr/>
        </p:nvSpPr>
        <p:spPr>
          <a:xfrm>
            <a:off x="182272" y="329685"/>
            <a:ext cx="331562" cy="369332"/>
          </a:xfrm>
          <a:prstGeom prst="rect">
            <a:avLst/>
          </a:prstGeom>
          <a:noFill/>
        </p:spPr>
        <p:txBody>
          <a:bodyPr wrap="square" rtlCol="0">
            <a:spAutoFit/>
          </a:bodyPr>
          <a:lstStyle/>
          <a:p>
            <a:r>
              <a:rPr lang="en-GB" b="1" noProof="0" dirty="0">
                <a:latin typeface="Times New Roman" panose="02020603050405020304" pitchFamily="18" charset="0"/>
                <a:cs typeface="Times New Roman" panose="02020603050405020304" pitchFamily="18" charset="0"/>
              </a:rPr>
              <a:t>a</a:t>
            </a:r>
          </a:p>
        </p:txBody>
      </p:sp>
      <p:sp>
        <p:nvSpPr>
          <p:cNvPr id="14" name="TextBox 13">
            <a:extLst>
              <a:ext uri="{FF2B5EF4-FFF2-40B4-BE49-F238E27FC236}">
                <a16:creationId xmlns:a16="http://schemas.microsoft.com/office/drawing/2014/main" id="{6FE0EC66-779F-7215-A473-825E726C5126}"/>
              </a:ext>
            </a:extLst>
          </p:cNvPr>
          <p:cNvSpPr txBox="1"/>
          <p:nvPr/>
        </p:nvSpPr>
        <p:spPr>
          <a:xfrm>
            <a:off x="173923" y="4762713"/>
            <a:ext cx="331562" cy="369332"/>
          </a:xfrm>
          <a:prstGeom prst="rect">
            <a:avLst/>
          </a:prstGeom>
          <a:noFill/>
        </p:spPr>
        <p:txBody>
          <a:bodyPr wrap="square" rtlCol="0">
            <a:spAutoFit/>
          </a:bodyPr>
          <a:lstStyle/>
          <a:p>
            <a:r>
              <a:rPr lang="en-GB" b="1" noProof="0" dirty="0">
                <a:latin typeface="Times New Roman" panose="02020603050405020304" pitchFamily="18" charset="0"/>
                <a:cs typeface="Times New Roman" panose="02020603050405020304" pitchFamily="18" charset="0"/>
              </a:rPr>
              <a:t>b</a:t>
            </a:r>
          </a:p>
        </p:txBody>
      </p:sp>
      <p:sp>
        <p:nvSpPr>
          <p:cNvPr id="3" name="TextBox 2">
            <a:extLst>
              <a:ext uri="{FF2B5EF4-FFF2-40B4-BE49-F238E27FC236}">
                <a16:creationId xmlns:a16="http://schemas.microsoft.com/office/drawing/2014/main" id="{EFF4C7EA-8F05-4107-D58E-D34328003762}"/>
              </a:ext>
            </a:extLst>
          </p:cNvPr>
          <p:cNvSpPr txBox="1"/>
          <p:nvPr/>
        </p:nvSpPr>
        <p:spPr>
          <a:xfrm>
            <a:off x="182272" y="9816749"/>
            <a:ext cx="6383628" cy="2246769"/>
          </a:xfrm>
          <a:prstGeom prst="rect">
            <a:avLst/>
          </a:prstGeom>
          <a:noFill/>
          <a:ln>
            <a:noFill/>
          </a:ln>
        </p:spPr>
        <p:txBody>
          <a:bodyPr wrap="square" rtlCol="0">
            <a:spAutoFit/>
          </a:bodyPr>
          <a:lstStyle/>
          <a:p>
            <a:pPr algn="just"/>
            <a:r>
              <a:rPr lang="en-GB" sz="1000" b="1" noProof="0" dirty="0">
                <a:latin typeface="Times New Roman" panose="02020603050405020304" pitchFamily="18" charset="0"/>
                <a:cs typeface="Times New Roman" panose="02020603050405020304" pitchFamily="18" charset="0"/>
              </a:rPr>
              <a:t>Supplementary Figure 1: Spike </a:t>
            </a:r>
            <a:r>
              <a:rPr lang="en-GB" sz="1000" b="1" kern="100" noProof="0" dirty="0">
                <a:effectLst/>
                <a:latin typeface="Times New Roman" panose="02020603050405020304" pitchFamily="18" charset="0"/>
                <a:ea typeface="Times New Roman" panose="02020603050405020304" pitchFamily="18" charset="0"/>
                <a:cs typeface="Times New Roman" panose="02020603050405020304" pitchFamily="18" charset="0"/>
              </a:rPr>
              <a:t>Receptor Binding Domain alignment </a:t>
            </a:r>
            <a:r>
              <a:rPr lang="en-GB" sz="1000" b="1" kern="100" noProof="0" dirty="0">
                <a:latin typeface="Times New Roman" panose="02020603050405020304" pitchFamily="18" charset="0"/>
                <a:ea typeface="Times New Roman" panose="02020603050405020304" pitchFamily="18" charset="0"/>
                <a:cs typeface="Times New Roman" panose="02020603050405020304" pitchFamily="18" charset="0"/>
              </a:rPr>
              <a:t>in variants of concern </a:t>
            </a:r>
            <a:r>
              <a:rPr lang="en-GB" sz="1000" b="1" kern="100" noProof="0" dirty="0">
                <a:effectLst/>
                <a:latin typeface="Times New Roman" panose="02020603050405020304" pitchFamily="18" charset="0"/>
                <a:ea typeface="Times New Roman" panose="02020603050405020304" pitchFamily="18" charset="0"/>
                <a:cs typeface="Times New Roman" panose="02020603050405020304" pitchFamily="18" charset="0"/>
              </a:rPr>
              <a:t>and population </a:t>
            </a:r>
            <a:r>
              <a:rPr lang="en-GB" sz="1000" b="1" noProof="0" dirty="0">
                <a:latin typeface="Times New Roman" panose="02020603050405020304" pitchFamily="18" charset="0"/>
                <a:cs typeface="Times New Roman" panose="02020603050405020304" pitchFamily="18" charset="0"/>
              </a:rPr>
              <a:t>SARS-CoV-2 variant prevalence between 2020 and 2024</a:t>
            </a:r>
            <a:r>
              <a:rPr lang="en-GB" sz="1000" b="1" i="0" noProof="0" dirty="0">
                <a:effectLst/>
                <a:latin typeface="Times New Roman" panose="02020603050405020304" pitchFamily="18" charset="0"/>
                <a:cs typeface="Times New Roman" panose="02020603050405020304" pitchFamily="18" charset="0"/>
              </a:rPr>
              <a:t>. </a:t>
            </a:r>
          </a:p>
          <a:p>
            <a:pPr algn="just"/>
            <a:r>
              <a:rPr lang="en-GB" sz="1000" b="1" i="0" noProof="0" dirty="0">
                <a:effectLst/>
                <a:latin typeface="Times New Roman" panose="02020603050405020304" pitchFamily="18" charset="0"/>
                <a:cs typeface="Times New Roman" panose="02020603050405020304" pitchFamily="18" charset="0"/>
              </a:rPr>
              <a:t>a) </a:t>
            </a:r>
            <a:r>
              <a:rPr lang="en-GB" sz="1000" kern="0" noProof="0" dirty="0">
                <a:effectLst/>
                <a:latin typeface="Times New Roman" panose="02020603050405020304" pitchFamily="18" charset="0"/>
                <a:ea typeface="Times New Roman" panose="02020603050405020304" pitchFamily="18" charset="0"/>
                <a:cs typeface="Times New Roman" panose="02020603050405020304" pitchFamily="18" charset="0"/>
              </a:rPr>
              <a:t>Multiple sequence alignment of SARS-CoV-2 Spike receptor binding domain (RBD). The sequence of SARS-CoV-2 Spike RBD from Wuhan-hu-1, BA.1, BA.2, BA.4, XBB, and BA2.86 were aligned by MAFFT, generated by </a:t>
            </a:r>
            <a:r>
              <a:rPr lang="en-GB" sz="1000" kern="0" noProof="0" dirty="0" err="1">
                <a:effectLst/>
                <a:latin typeface="Times New Roman" panose="02020603050405020304" pitchFamily="18" charset="0"/>
                <a:ea typeface="Times New Roman" panose="02020603050405020304" pitchFamily="18" charset="0"/>
                <a:cs typeface="Times New Roman" panose="02020603050405020304" pitchFamily="18" charset="0"/>
              </a:rPr>
              <a:t>boxshade</a:t>
            </a:r>
            <a:r>
              <a:rPr lang="en-GB" sz="1000" kern="0" noProof="0" dirty="0">
                <a:effectLst/>
                <a:latin typeface="Times New Roman" panose="02020603050405020304" pitchFamily="18" charset="0"/>
                <a:ea typeface="Times New Roman" panose="02020603050405020304" pitchFamily="18" charset="0"/>
                <a:cs typeface="Times New Roman" panose="02020603050405020304" pitchFamily="18" charset="0"/>
              </a:rPr>
              <a:t>, and annotated manually. Residue indexes are based on Wuhan-Hu-1, starting at Arg319. Residues different from consensus are in black on white background. Asterisks indicate completely conserved columns in the alignment. The receptor binding motif (RBM) residues are marked yellow plus signs (+). NCBI protein accession numbers are as follows: Wuhan-Hu-1 (NC_045512.2); BA.1 (OL672836.1); BA.2 (OM371884.1); BA.4 (ON373214.1); BA.2.86 (OR775659.1); XBB (XBB 1.5 OP790748.1 with S: P486S).</a:t>
            </a:r>
            <a:r>
              <a:rPr lang="en-GB" sz="1000" kern="100" noProof="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000" b="1" i="0" noProof="0" dirty="0">
                <a:effectLst/>
                <a:latin typeface="Times New Roman" panose="02020603050405020304" pitchFamily="18" charset="0"/>
                <a:cs typeface="Times New Roman" panose="02020603050405020304" pitchFamily="18" charset="0"/>
              </a:rPr>
              <a:t>b) </a:t>
            </a:r>
            <a:r>
              <a:rPr lang="en-GB" sz="1000" noProof="0" dirty="0">
                <a:latin typeface="Times New Roman" panose="02020603050405020304" pitchFamily="18" charset="0"/>
                <a:cs typeface="Times New Roman" panose="02020603050405020304" pitchFamily="18" charset="0"/>
              </a:rPr>
              <a:t>SARS-CoV-2 epidemiological dynamics in Nigeria between 2020 and 2024. (top) The WHO reported weekly new cases (black) and new deaths (red) in Nigeria attributed to COVID-19. (bottom left) The weekly prevalence of each major variant on GISAID retrieved via the Outbreak.info API reported as a percentage. The stacked bar charts represented aggregated total proportion of sequences attributed to each variant based on sequence count (bottom middle) and based on sequence count weighted by the weekly number of new cases (bottom right).</a:t>
            </a:r>
          </a:p>
        </p:txBody>
      </p:sp>
      <p:pic>
        <p:nvPicPr>
          <p:cNvPr id="10" name="Picture 9" descr="A screenshot of a computer&#10;&#10;Description automatically generated">
            <a:extLst>
              <a:ext uri="{FF2B5EF4-FFF2-40B4-BE49-F238E27FC236}">
                <a16:creationId xmlns:a16="http://schemas.microsoft.com/office/drawing/2014/main" id="{8FB5098E-837F-9173-2115-732740AE9329}"/>
              </a:ext>
            </a:extLst>
          </p:cNvPr>
          <p:cNvPicPr>
            <a:picLocks noChangeAspect="1"/>
          </p:cNvPicPr>
          <p:nvPr/>
        </p:nvPicPr>
        <p:blipFill>
          <a:blip r:embed="rId3"/>
          <a:stretch>
            <a:fillRect/>
          </a:stretch>
        </p:blipFill>
        <p:spPr>
          <a:xfrm>
            <a:off x="609600" y="0"/>
            <a:ext cx="4914900" cy="5003060"/>
          </a:xfrm>
          <a:prstGeom prst="rect">
            <a:avLst/>
          </a:prstGeom>
        </p:spPr>
      </p:pic>
      <p:pic>
        <p:nvPicPr>
          <p:cNvPr id="2" name="Picture 1">
            <a:extLst>
              <a:ext uri="{FF2B5EF4-FFF2-40B4-BE49-F238E27FC236}">
                <a16:creationId xmlns:a16="http://schemas.microsoft.com/office/drawing/2014/main" id="{C3AF6B47-F0BC-8581-ED8A-433CFBB0E530}"/>
              </a:ext>
            </a:extLst>
          </p:cNvPr>
          <p:cNvPicPr>
            <a:picLocks noChangeAspect="1"/>
          </p:cNvPicPr>
          <p:nvPr/>
        </p:nvPicPr>
        <p:blipFill>
          <a:blip r:embed="rId4"/>
          <a:srcRect/>
          <a:stretch/>
        </p:blipFill>
        <p:spPr>
          <a:xfrm>
            <a:off x="21111" y="5512706"/>
            <a:ext cx="6815778" cy="4089466"/>
          </a:xfrm>
          <a:prstGeom prst="rect">
            <a:avLst/>
          </a:prstGeom>
        </p:spPr>
      </p:pic>
    </p:spTree>
    <p:extLst>
      <p:ext uri="{BB962C8B-B14F-4D97-AF65-F5344CB8AC3E}">
        <p14:creationId xmlns:p14="http://schemas.microsoft.com/office/powerpoint/2010/main" val="115314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884186-DA2B-E365-10FC-FECB5CACA93B}"/>
              </a:ext>
            </a:extLst>
          </p:cNvPr>
          <p:cNvSpPr txBox="1"/>
          <p:nvPr/>
        </p:nvSpPr>
        <p:spPr>
          <a:xfrm>
            <a:off x="211389" y="8884033"/>
            <a:ext cx="6435219" cy="1785104"/>
          </a:xfrm>
          <a:prstGeom prst="rect">
            <a:avLst/>
          </a:prstGeom>
          <a:noFill/>
        </p:spPr>
        <p:txBody>
          <a:bodyPr wrap="square">
            <a:spAutoFit/>
          </a:bodyPr>
          <a:lstStyle/>
          <a:p>
            <a:pPr algn="just"/>
            <a:r>
              <a:rPr lang="en-GB" sz="1000" b="1" noProof="0" dirty="0">
                <a:latin typeface="Times New Roman" panose="02020603050405020304" pitchFamily="18" charset="0"/>
                <a:cs typeface="Times New Roman" panose="02020603050405020304" pitchFamily="18" charset="0"/>
              </a:rPr>
              <a:t>Supplementary Figure 2: Pre-vaccination antibody response </a:t>
            </a:r>
            <a:r>
              <a:rPr lang="en-GB" sz="1000" b="1" i="0" noProof="0" dirty="0">
                <a:effectLst/>
                <a:latin typeface="Times New Roman" panose="02020603050405020304" pitchFamily="18" charset="0"/>
                <a:cs typeface="Times New Roman" panose="02020603050405020304" pitchFamily="18" charset="0"/>
              </a:rPr>
              <a:t>in participants from </a:t>
            </a:r>
            <a:r>
              <a:rPr lang="en-GB" sz="1000" b="1" noProof="0" dirty="0">
                <a:latin typeface="Times New Roman" panose="02020603050405020304" pitchFamily="18" charset="0"/>
                <a:cs typeface="Times New Roman" panose="02020603050405020304" pitchFamily="18" charset="0"/>
              </a:rPr>
              <a:t>a 2023 vaccine trial in </a:t>
            </a:r>
            <a:r>
              <a:rPr lang="en-GB" sz="1000" b="1" i="0" noProof="0" dirty="0">
                <a:effectLst/>
                <a:latin typeface="Times New Roman" panose="02020603050405020304" pitchFamily="18" charset="0"/>
                <a:cs typeface="Times New Roman" panose="02020603050405020304" pitchFamily="18" charset="0"/>
              </a:rPr>
              <a:t>Nigeria with </a:t>
            </a:r>
            <a:r>
              <a:rPr lang="en-GB" sz="1000" b="1" noProof="0" dirty="0">
                <a:latin typeface="Times New Roman" panose="02020603050405020304" pitchFamily="18" charset="0"/>
                <a:cs typeface="Times New Roman" panose="02020603050405020304" pitchFamily="18" charset="0"/>
              </a:rPr>
              <a:t>Omicron exposure defined by </a:t>
            </a:r>
            <a:r>
              <a:rPr lang="en-GB" sz="1000" b="1" kern="0" noProof="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IgG anti-RBD-Omicron status (Cohort 2, n = 58)</a:t>
            </a:r>
            <a:r>
              <a:rPr lang="en-GB" sz="1000" b="1" noProof="0" dirty="0">
                <a:latin typeface="Times New Roman" panose="02020603050405020304" pitchFamily="18" charset="0"/>
                <a:cs typeface="Times New Roman" panose="02020603050405020304" pitchFamily="18" charset="0"/>
              </a:rPr>
              <a:t>. a)</a:t>
            </a:r>
            <a:r>
              <a:rPr lang="en-GB" sz="1000" b="1" i="0" noProof="0" dirty="0">
                <a:effectLst/>
                <a:latin typeface="Times New Roman" panose="02020603050405020304" pitchFamily="18" charset="0"/>
                <a:cs typeface="Times New Roman" panose="02020603050405020304" pitchFamily="18" charset="0"/>
              </a:rPr>
              <a:t> </a:t>
            </a:r>
            <a:r>
              <a:rPr lang="en-GB" sz="1000" noProof="0" dirty="0">
                <a:latin typeface="Times New Roman" panose="02020603050405020304" pitchFamily="18" charset="0"/>
                <a:cs typeface="Times New Roman" panose="02020603050405020304" pitchFamily="18" charset="0"/>
              </a:rPr>
              <a:t>Participants recruited with neutralisation response data prior to vaccination (T0) who were tested for total IgG antibodies against SARS-CoV-2 Wildtype (Wu-1) anti-Nucleocapsid (anti-N), anti-Spike (S), anti-Wu-1 Receptor Binding Domain (anti-RBD-Wu-1), and anti-Omicron BA.1 RBD (anti-RBD-Omicron). </a:t>
            </a:r>
            <a:r>
              <a:rPr lang="en-GB" sz="1000" b="1" noProof="0" dirty="0">
                <a:latin typeface="Times New Roman" panose="02020603050405020304" pitchFamily="18" charset="0"/>
                <a:cs typeface="Times New Roman" panose="02020603050405020304" pitchFamily="18" charset="0"/>
              </a:rPr>
              <a:t>b</a:t>
            </a:r>
            <a:r>
              <a:rPr lang="en-GB" sz="1000" b="1" i="0" noProof="0" dirty="0">
                <a:effectLst/>
                <a:latin typeface="Times New Roman" panose="02020603050405020304" pitchFamily="18" charset="0"/>
                <a:cs typeface="Times New Roman" panose="02020603050405020304" pitchFamily="18" charset="0"/>
              </a:rPr>
              <a:t>)</a:t>
            </a:r>
            <a:r>
              <a:rPr lang="en-GB" sz="1000" b="1" noProof="0" dirty="0">
                <a:latin typeface="Times New Roman" panose="02020603050405020304" pitchFamily="18" charset="0"/>
                <a:cs typeface="Times New Roman" panose="02020603050405020304" pitchFamily="18" charset="0"/>
              </a:rPr>
              <a:t> </a:t>
            </a:r>
            <a:r>
              <a:rPr lang="en-GB" sz="1000" noProof="0" dirty="0">
                <a:latin typeface="Times New Roman" panose="02020603050405020304" pitchFamily="18" charset="0"/>
                <a:cs typeface="Times New Roman" panose="02020603050405020304" pitchFamily="18" charset="0"/>
              </a:rPr>
              <a:t>P</a:t>
            </a:r>
            <a:r>
              <a:rPr lang="en-GB" sz="1000" b="0" i="0" noProof="0" dirty="0">
                <a:solidFill>
                  <a:srgbClr val="222222"/>
                </a:solidFill>
                <a:effectLst/>
                <a:latin typeface="Times New Roman" panose="02020603050405020304" pitchFamily="18" charset="0"/>
                <a:cs typeface="Times New Roman" panose="02020603050405020304" pitchFamily="18" charset="0"/>
              </a:rPr>
              <a:t>seudotyped virus neutralisation </a:t>
            </a:r>
            <a:r>
              <a:rPr lang="en-GB" sz="1000" noProof="0" dirty="0">
                <a:solidFill>
                  <a:srgbClr val="222222"/>
                </a:solidFill>
                <a:latin typeface="Times New Roman" panose="02020603050405020304" pitchFamily="18" charset="0"/>
                <a:cs typeface="Times New Roman" panose="02020603050405020304" pitchFamily="18" charset="0"/>
              </a:rPr>
              <a:t>titres of </a:t>
            </a:r>
            <a:r>
              <a:rPr lang="en-GB" sz="1000" noProof="0" dirty="0">
                <a:latin typeface="Times New Roman" panose="02020603050405020304" pitchFamily="18" charset="0"/>
                <a:cs typeface="Times New Roman" panose="02020603050405020304" pitchFamily="18" charset="0"/>
              </a:rPr>
              <a:t>Wu-1, BA.1, BA.2 and XBB viruses in (n = 58) participants in cohort 2. </a:t>
            </a:r>
            <a:r>
              <a:rPr lang="en-GB" sz="1000" b="0" i="0" noProof="0" dirty="0">
                <a:solidFill>
                  <a:srgbClr val="222222"/>
                </a:solidFill>
                <a:effectLst/>
                <a:latin typeface="Times New Roman" panose="02020603050405020304" pitchFamily="18" charset="0"/>
                <a:cs typeface="Times New Roman" panose="02020603050405020304" pitchFamily="18" charset="0"/>
              </a:rPr>
              <a:t>Data are representative of two independent experiments comprised of two technical replicates. </a:t>
            </a:r>
            <a:r>
              <a:rPr lang="en-GB" sz="1000" noProof="0" dirty="0">
                <a:latin typeface="Times New Roman" panose="02020603050405020304" pitchFamily="18" charset="0"/>
                <a:cs typeface="Times New Roman" panose="02020603050405020304" pitchFamily="18" charset="0"/>
              </a:rPr>
              <a:t>G</a:t>
            </a:r>
            <a:r>
              <a:rPr lang="en-GB" sz="1000" b="0" i="0" noProof="0" dirty="0">
                <a:effectLst/>
                <a:latin typeface="Times New Roman" panose="02020603050405020304" pitchFamily="18" charset="0"/>
                <a:cs typeface="Times New Roman" panose="02020603050405020304" pitchFamily="18" charset="0"/>
              </a:rPr>
              <a:t>eometric mean titre (GMT) of </a:t>
            </a:r>
            <a:r>
              <a:rPr lang="en-GB" sz="1000" noProof="0" dirty="0">
                <a:latin typeface="Times New Roman" panose="02020603050405020304" pitchFamily="18" charset="0"/>
                <a:cs typeface="Times New Roman" panose="02020603050405020304" pitchFamily="18" charset="0"/>
              </a:rPr>
              <a:t>neutralising antibody responses</a:t>
            </a:r>
            <a:r>
              <a:rPr lang="en-GB" sz="1000" b="0" i="0" noProof="0" dirty="0">
                <a:effectLst/>
                <a:latin typeface="Times New Roman" panose="02020603050405020304" pitchFamily="18" charset="0"/>
                <a:cs typeface="Times New Roman" panose="02020603050405020304" pitchFamily="18" charset="0"/>
              </a:rPr>
              <a:t> are shown numerically above each timepoint and as horizontal black lines. </a:t>
            </a:r>
            <a:r>
              <a:rPr lang="en-GB" sz="1000" b="0" i="0" noProof="0" dirty="0">
                <a:solidFill>
                  <a:srgbClr val="222222"/>
                </a:solidFill>
                <a:effectLst/>
                <a:latin typeface="Times New Roman" panose="02020603050405020304" pitchFamily="18" charset="0"/>
                <a:cs typeface="Times New Roman" panose="02020603050405020304" pitchFamily="18" charset="0"/>
              </a:rPr>
              <a:t>Data points were compared and assessed for significance using two-tailed Wilcoxon signed-rank tests. *</a:t>
            </a:r>
            <a:r>
              <a:rPr lang="en-GB" sz="1000" b="0" i="1" noProof="0" dirty="0">
                <a:solidFill>
                  <a:srgbClr val="222222"/>
                </a:solidFill>
                <a:effectLst/>
                <a:latin typeface="Times New Roman" panose="02020603050405020304" pitchFamily="18" charset="0"/>
                <a:cs typeface="Times New Roman" panose="02020603050405020304" pitchFamily="18" charset="0"/>
              </a:rPr>
              <a:t>P</a:t>
            </a:r>
            <a:r>
              <a:rPr lang="en-GB" sz="1000" b="0" i="0" noProof="0" dirty="0">
                <a:solidFill>
                  <a:srgbClr val="222222"/>
                </a:solidFill>
                <a:effectLst/>
                <a:latin typeface="Times New Roman" panose="02020603050405020304" pitchFamily="18" charset="0"/>
                <a:cs typeface="Times New Roman" panose="02020603050405020304" pitchFamily="18" charset="0"/>
              </a:rPr>
              <a:t> &lt; 0.05; **</a:t>
            </a:r>
            <a:r>
              <a:rPr lang="en-GB" sz="1000" b="0" i="1" noProof="0" dirty="0">
                <a:solidFill>
                  <a:srgbClr val="222222"/>
                </a:solidFill>
                <a:effectLst/>
                <a:latin typeface="Times New Roman" panose="02020603050405020304" pitchFamily="18" charset="0"/>
                <a:cs typeface="Times New Roman" panose="02020603050405020304" pitchFamily="18" charset="0"/>
              </a:rPr>
              <a:t>P</a:t>
            </a:r>
            <a:r>
              <a:rPr lang="en-GB" sz="1000" b="0" i="0" noProof="0" dirty="0">
                <a:solidFill>
                  <a:srgbClr val="222222"/>
                </a:solidFill>
                <a:effectLst/>
                <a:latin typeface="Times New Roman" panose="02020603050405020304" pitchFamily="18" charset="0"/>
                <a:cs typeface="Times New Roman" panose="02020603050405020304" pitchFamily="18" charset="0"/>
              </a:rPr>
              <a:t> &lt; 0.01; ***</a:t>
            </a:r>
            <a:r>
              <a:rPr lang="en-GB" sz="1000" b="0" i="1" noProof="0" dirty="0">
                <a:solidFill>
                  <a:srgbClr val="222222"/>
                </a:solidFill>
                <a:effectLst/>
                <a:latin typeface="Times New Roman" panose="02020603050405020304" pitchFamily="18" charset="0"/>
                <a:cs typeface="Times New Roman" panose="02020603050405020304" pitchFamily="18" charset="0"/>
              </a:rPr>
              <a:t>P</a:t>
            </a:r>
            <a:r>
              <a:rPr lang="en-GB" sz="1000" b="0" i="0" noProof="0" dirty="0">
                <a:solidFill>
                  <a:srgbClr val="222222"/>
                </a:solidFill>
                <a:effectLst/>
                <a:latin typeface="Times New Roman" panose="02020603050405020304" pitchFamily="18" charset="0"/>
                <a:cs typeface="Times New Roman" panose="02020603050405020304" pitchFamily="18" charset="0"/>
              </a:rPr>
              <a:t> &lt; 0.001; ****</a:t>
            </a:r>
            <a:r>
              <a:rPr lang="en-GB" sz="1000" b="0" i="1" noProof="0" dirty="0">
                <a:solidFill>
                  <a:srgbClr val="222222"/>
                </a:solidFill>
                <a:effectLst/>
                <a:latin typeface="Times New Roman" panose="02020603050405020304" pitchFamily="18" charset="0"/>
                <a:cs typeface="Times New Roman" panose="02020603050405020304" pitchFamily="18" charset="0"/>
              </a:rPr>
              <a:t>P</a:t>
            </a:r>
            <a:r>
              <a:rPr lang="en-GB" sz="1000" b="0" i="0" noProof="0" dirty="0">
                <a:solidFill>
                  <a:srgbClr val="222222"/>
                </a:solidFill>
                <a:effectLst/>
                <a:latin typeface="Times New Roman" panose="02020603050405020304" pitchFamily="18" charset="0"/>
                <a:cs typeface="Times New Roman" panose="02020603050405020304" pitchFamily="18" charset="0"/>
              </a:rPr>
              <a:t> &lt; 0.0001; no * = not significant.</a:t>
            </a:r>
            <a:r>
              <a:rPr lang="en-GB" sz="1000" noProof="0" dirty="0">
                <a:latin typeface="Times New Roman" panose="02020603050405020304" pitchFamily="18" charset="0"/>
                <a:cs typeface="Times New Roman" panose="02020603050405020304" pitchFamily="18" charset="0"/>
              </a:rPr>
              <a:t> Dashed lines indicate limit of neutralisation response detection. Fold changes are represented above the corresponding horizontal comparative lines</a:t>
            </a:r>
          </a:p>
        </p:txBody>
      </p:sp>
      <p:sp>
        <p:nvSpPr>
          <p:cNvPr id="3" name="TextBox 2">
            <a:extLst>
              <a:ext uri="{FF2B5EF4-FFF2-40B4-BE49-F238E27FC236}">
                <a16:creationId xmlns:a16="http://schemas.microsoft.com/office/drawing/2014/main" id="{78790656-A4C4-54C3-9FDB-C7864593AFBC}"/>
              </a:ext>
            </a:extLst>
          </p:cNvPr>
          <p:cNvSpPr txBox="1"/>
          <p:nvPr/>
        </p:nvSpPr>
        <p:spPr>
          <a:xfrm>
            <a:off x="-3881120" y="5750560"/>
            <a:ext cx="184731" cy="369332"/>
          </a:xfrm>
          <a:prstGeom prst="rect">
            <a:avLst/>
          </a:prstGeom>
          <a:noFill/>
        </p:spPr>
        <p:txBody>
          <a:bodyPr wrap="none" rtlCol="0">
            <a:spAutoFit/>
          </a:bodyPr>
          <a:lstStyle/>
          <a:p>
            <a:endParaRPr lang="en-GB" noProof="0" dirty="0"/>
          </a:p>
        </p:txBody>
      </p:sp>
      <p:pic>
        <p:nvPicPr>
          <p:cNvPr id="6" name="Picture 5" descr="A red square with grey squares&#10;&#10;AI-generated content may be incorrect.">
            <a:extLst>
              <a:ext uri="{FF2B5EF4-FFF2-40B4-BE49-F238E27FC236}">
                <a16:creationId xmlns:a16="http://schemas.microsoft.com/office/drawing/2014/main" id="{B6F134E1-1231-DE04-07DE-98FC7D0B32C4}"/>
              </a:ext>
            </a:extLst>
          </p:cNvPr>
          <p:cNvPicPr>
            <a:picLocks noChangeAspect="1"/>
          </p:cNvPicPr>
          <p:nvPr/>
        </p:nvPicPr>
        <p:blipFill>
          <a:blip r:embed="rId2"/>
          <a:stretch>
            <a:fillRect/>
          </a:stretch>
        </p:blipFill>
        <p:spPr>
          <a:xfrm>
            <a:off x="-1" y="263201"/>
            <a:ext cx="6858000" cy="2857500"/>
          </a:xfrm>
          <a:prstGeom prst="rect">
            <a:avLst/>
          </a:prstGeom>
        </p:spPr>
      </p:pic>
      <p:sp>
        <p:nvSpPr>
          <p:cNvPr id="7" name="TextBox 6">
            <a:extLst>
              <a:ext uri="{FF2B5EF4-FFF2-40B4-BE49-F238E27FC236}">
                <a16:creationId xmlns:a16="http://schemas.microsoft.com/office/drawing/2014/main" id="{2105B0A3-5AC4-4B13-DE95-AC5C1915329E}"/>
              </a:ext>
            </a:extLst>
          </p:cNvPr>
          <p:cNvSpPr txBox="1"/>
          <p:nvPr/>
        </p:nvSpPr>
        <p:spPr>
          <a:xfrm>
            <a:off x="120656" y="3644127"/>
            <a:ext cx="331562" cy="369332"/>
          </a:xfrm>
          <a:prstGeom prst="rect">
            <a:avLst/>
          </a:prstGeom>
          <a:noFill/>
        </p:spPr>
        <p:txBody>
          <a:bodyPr wrap="square" rtlCol="0">
            <a:spAutoFit/>
          </a:bodyPr>
          <a:lstStyle/>
          <a:p>
            <a:r>
              <a:rPr lang="en-GB" b="1" noProof="0" dirty="0">
                <a:latin typeface="Times New Roman" panose="02020603050405020304" pitchFamily="18" charset="0"/>
                <a:cs typeface="Times New Roman" panose="02020603050405020304" pitchFamily="18" charset="0"/>
              </a:rPr>
              <a:t>b</a:t>
            </a:r>
          </a:p>
        </p:txBody>
      </p:sp>
      <p:sp>
        <p:nvSpPr>
          <p:cNvPr id="8" name="TextBox 7">
            <a:extLst>
              <a:ext uri="{FF2B5EF4-FFF2-40B4-BE49-F238E27FC236}">
                <a16:creationId xmlns:a16="http://schemas.microsoft.com/office/drawing/2014/main" id="{0C41E652-A16B-3144-5B27-037E0EB0F626}"/>
              </a:ext>
            </a:extLst>
          </p:cNvPr>
          <p:cNvSpPr txBox="1"/>
          <p:nvPr/>
        </p:nvSpPr>
        <p:spPr>
          <a:xfrm>
            <a:off x="120656" y="212452"/>
            <a:ext cx="331562" cy="369332"/>
          </a:xfrm>
          <a:prstGeom prst="rect">
            <a:avLst/>
          </a:prstGeom>
          <a:noFill/>
        </p:spPr>
        <p:txBody>
          <a:bodyPr wrap="square" rtlCol="0">
            <a:spAutoFit/>
          </a:bodyPr>
          <a:lstStyle/>
          <a:p>
            <a:r>
              <a:rPr lang="en-GB" b="1" noProof="0" dirty="0">
                <a:latin typeface="Times New Roman" panose="02020603050405020304" pitchFamily="18" charset="0"/>
                <a:cs typeface="Times New Roman" panose="02020603050405020304" pitchFamily="18" charset="0"/>
              </a:rPr>
              <a:t>a</a:t>
            </a:r>
          </a:p>
        </p:txBody>
      </p:sp>
      <p:pic>
        <p:nvPicPr>
          <p:cNvPr id="5" name="Picture 4">
            <a:extLst>
              <a:ext uri="{FF2B5EF4-FFF2-40B4-BE49-F238E27FC236}">
                <a16:creationId xmlns:a16="http://schemas.microsoft.com/office/drawing/2014/main" id="{116680E2-D551-FA56-4919-043483AB0474}"/>
              </a:ext>
            </a:extLst>
          </p:cNvPr>
          <p:cNvPicPr>
            <a:picLocks noChangeAspect="1"/>
          </p:cNvPicPr>
          <p:nvPr/>
        </p:nvPicPr>
        <p:blipFill>
          <a:blip r:embed="rId3"/>
          <a:stretch>
            <a:fillRect/>
          </a:stretch>
        </p:blipFill>
        <p:spPr>
          <a:xfrm>
            <a:off x="1792942" y="3644126"/>
            <a:ext cx="3012140" cy="4503445"/>
          </a:xfrm>
          <a:prstGeom prst="rect">
            <a:avLst/>
          </a:prstGeom>
        </p:spPr>
      </p:pic>
    </p:spTree>
    <p:extLst>
      <p:ext uri="{BB962C8B-B14F-4D97-AF65-F5344CB8AC3E}">
        <p14:creationId xmlns:p14="http://schemas.microsoft.com/office/powerpoint/2010/main" val="29129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1855FD-B555-83D5-0314-A71B56D0DD52}"/>
              </a:ext>
            </a:extLst>
          </p:cNvPr>
          <p:cNvSpPr txBox="1"/>
          <p:nvPr/>
        </p:nvSpPr>
        <p:spPr>
          <a:xfrm>
            <a:off x="364614" y="5797168"/>
            <a:ext cx="6128772" cy="1015663"/>
          </a:xfrm>
          <a:prstGeom prst="rect">
            <a:avLst/>
          </a:prstGeom>
          <a:noFill/>
          <a:ln>
            <a:noFill/>
          </a:ln>
        </p:spPr>
        <p:txBody>
          <a:bodyPr wrap="square" rtlCol="0">
            <a:spAutoFit/>
          </a:bodyPr>
          <a:lstStyle/>
          <a:p>
            <a:pPr algn="just"/>
            <a:r>
              <a:rPr lang="en-GB" sz="1000" b="1" noProof="0" dirty="0">
                <a:latin typeface="Times New Roman" panose="02020603050405020304" pitchFamily="18" charset="0"/>
                <a:cs typeface="Times New Roman" panose="02020603050405020304" pitchFamily="18" charset="0"/>
              </a:rPr>
              <a:t>Supplementary Figure 3: Kinetics of IgG binding antibody responses against SARS-CoV-2 Omicron RBD. a) </a:t>
            </a:r>
            <a:r>
              <a:rPr lang="en-GB" sz="1000" dirty="0">
                <a:latin typeface="Times New Roman" panose="02020603050405020304" pitchFamily="18" charset="0"/>
                <a:cs typeface="Times New Roman" panose="02020603050405020304" pitchFamily="18" charset="0"/>
              </a:rPr>
              <a:t>T</a:t>
            </a:r>
            <a:r>
              <a:rPr lang="en-GB" sz="1000" noProof="0" dirty="0" err="1">
                <a:latin typeface="Times New Roman" panose="02020603050405020304" pitchFamily="18" charset="0"/>
                <a:cs typeface="Times New Roman" panose="02020603050405020304" pitchFamily="18" charset="0"/>
              </a:rPr>
              <a:t>otal</a:t>
            </a:r>
            <a:r>
              <a:rPr lang="en-GB" sz="1000" noProof="0" dirty="0">
                <a:latin typeface="Times New Roman" panose="02020603050405020304" pitchFamily="18" charset="0"/>
                <a:cs typeface="Times New Roman" panose="02020603050405020304" pitchFamily="18" charset="0"/>
              </a:rPr>
              <a:t> IgG of anti-Receptor Binding Domain (RBD) Omicron-specific antibodies before and </a:t>
            </a:r>
            <a:r>
              <a:rPr lang="en-GB" sz="1000" b="0" i="0" noProof="0" dirty="0">
                <a:effectLst/>
                <a:latin typeface="Times New Roman" panose="02020603050405020304" pitchFamily="18" charset="0"/>
                <a:cs typeface="Times New Roman" panose="02020603050405020304" pitchFamily="18" charset="0"/>
              </a:rPr>
              <a:t>after </a:t>
            </a:r>
            <a:r>
              <a:rPr lang="en-GB" sz="1000" noProof="0" dirty="0">
                <a:latin typeface="Times New Roman" panose="02020603050405020304" pitchFamily="18" charset="0"/>
                <a:cs typeface="Times New Roman" panose="02020603050405020304" pitchFamily="18" charset="0"/>
              </a:rPr>
              <a:t>one</a:t>
            </a:r>
            <a:r>
              <a:rPr lang="en-GB" sz="1000" b="0" i="0" noProof="0" dirty="0">
                <a:effectLst/>
                <a:latin typeface="Times New Roman" panose="02020603050405020304" pitchFamily="18" charset="0"/>
                <a:cs typeface="Times New Roman" panose="02020603050405020304" pitchFamily="18" charset="0"/>
              </a:rPr>
              <a:t> dose of the Ad26.COV2.S vaccine in </a:t>
            </a:r>
            <a:r>
              <a:rPr lang="en-GB" sz="1000" i="0" noProof="0" dirty="0">
                <a:effectLst/>
                <a:latin typeface="Times New Roman" panose="02020603050405020304" pitchFamily="18" charset="0"/>
                <a:cs typeface="Times New Roman" panose="02020603050405020304" pitchFamily="18" charset="0"/>
              </a:rPr>
              <a:t>(</a:t>
            </a:r>
            <a:r>
              <a:rPr lang="en-GB" sz="1000" noProof="0" dirty="0">
                <a:effectLst/>
                <a:latin typeface="Times New Roman" panose="02020603050405020304" pitchFamily="18" charset="0"/>
                <a:cs typeface="Times New Roman" panose="02020603050405020304" pitchFamily="18" charset="0"/>
              </a:rPr>
              <a:t>n</a:t>
            </a:r>
            <a:r>
              <a:rPr lang="en-GB" sz="1000" i="0" noProof="0" dirty="0">
                <a:effectLst/>
                <a:latin typeface="Times New Roman" panose="02020603050405020304" pitchFamily="18" charset="0"/>
                <a:cs typeface="Times New Roman" panose="02020603050405020304" pitchFamily="18" charset="0"/>
              </a:rPr>
              <a:t> = 45)</a:t>
            </a:r>
            <a:r>
              <a:rPr lang="en-GB" sz="1000" b="0" i="0" noProof="0" dirty="0">
                <a:effectLst/>
                <a:latin typeface="Times New Roman" panose="02020603050405020304" pitchFamily="18" charset="0"/>
                <a:cs typeface="Times New Roman" panose="02020603050405020304" pitchFamily="18" charset="0"/>
              </a:rPr>
              <a:t> participants (left panel)</a:t>
            </a:r>
            <a:r>
              <a:rPr lang="en-GB" sz="1000" i="0" noProof="0" dirty="0">
                <a:effectLst/>
                <a:latin typeface="Times New Roman" panose="02020603050405020304" pitchFamily="18" charset="0"/>
                <a:cs typeface="Times New Roman" panose="02020603050405020304" pitchFamily="18" charset="0"/>
              </a:rPr>
              <a:t>. </a:t>
            </a:r>
            <a:r>
              <a:rPr lang="en-GB" sz="1000" noProof="0" dirty="0">
                <a:latin typeface="Times New Roman" panose="02020603050405020304" pitchFamily="18" charset="0"/>
                <a:cs typeface="Times New Roman" panose="02020603050405020304" pitchFamily="18" charset="0"/>
              </a:rPr>
              <a:t>Participants who had </a:t>
            </a:r>
            <a:r>
              <a:rPr lang="en-GB" sz="1000" i="0" noProof="0" dirty="0">
                <a:effectLst/>
                <a:latin typeface="Times New Roman" panose="02020603050405020304" pitchFamily="18" charset="0"/>
                <a:cs typeface="Times New Roman" panose="02020603050405020304" pitchFamily="18" charset="0"/>
              </a:rPr>
              <a:t>≥ 2-fold increase in anti-RBD-Omicron titres from pre-vaccination to 1-month post-dose 1 (n = 23</a:t>
            </a:r>
            <a:r>
              <a:rPr lang="en-GB" sz="1000" b="0" i="0" noProof="0" dirty="0">
                <a:effectLst/>
                <a:latin typeface="Times New Roman" panose="02020603050405020304" pitchFamily="18" charset="0"/>
                <a:cs typeface="Times New Roman" panose="02020603050405020304" pitchFamily="18" charset="0"/>
              </a:rPr>
              <a:t>) are shown (right panel). </a:t>
            </a:r>
            <a:r>
              <a:rPr lang="en-GB" sz="1000" noProof="0" dirty="0">
                <a:latin typeface="Times New Roman" panose="02020603050405020304" pitchFamily="18" charset="0"/>
                <a:cs typeface="Times New Roman" panose="02020603050405020304" pitchFamily="18" charset="0"/>
              </a:rPr>
              <a:t>G</a:t>
            </a:r>
            <a:r>
              <a:rPr lang="en-GB" sz="1000" b="0" i="0" noProof="0" dirty="0">
                <a:effectLst/>
                <a:latin typeface="Times New Roman" panose="02020603050405020304" pitchFamily="18" charset="0"/>
                <a:cs typeface="Times New Roman" panose="02020603050405020304" pitchFamily="18" charset="0"/>
              </a:rPr>
              <a:t>eometric mean </a:t>
            </a:r>
            <a:r>
              <a:rPr lang="en-GB" sz="1000" noProof="0" dirty="0">
                <a:latin typeface="Times New Roman" panose="02020603050405020304" pitchFamily="18" charset="0"/>
                <a:cs typeface="Times New Roman" panose="02020603050405020304" pitchFamily="18" charset="0"/>
              </a:rPr>
              <a:t>of the Mean Fluorescence Intensity (MFI) from the Luminex binding antibody assay </a:t>
            </a:r>
            <a:r>
              <a:rPr lang="en-GB" sz="1000" b="0" i="0" noProof="0" dirty="0">
                <a:effectLst/>
                <a:latin typeface="Times New Roman" panose="02020603050405020304" pitchFamily="18" charset="0"/>
                <a:cs typeface="Times New Roman" panose="02020603050405020304" pitchFamily="18" charset="0"/>
              </a:rPr>
              <a:t>is shown </a:t>
            </a:r>
            <a:r>
              <a:rPr lang="en-GB" sz="1000" dirty="0">
                <a:latin typeface="Times New Roman" panose="02020603050405020304" pitchFamily="18" charset="0"/>
                <a:cs typeface="Times New Roman" panose="02020603050405020304" pitchFamily="18" charset="0"/>
              </a:rPr>
              <a:t>numerically </a:t>
            </a:r>
            <a:r>
              <a:rPr lang="en-GB" sz="1000" b="0" i="0" noProof="0" dirty="0">
                <a:effectLst/>
                <a:latin typeface="Times New Roman" panose="02020603050405020304" pitchFamily="18" charset="0"/>
                <a:cs typeface="Times New Roman" panose="02020603050405020304" pitchFamily="18" charset="0"/>
              </a:rPr>
              <a:t>above each timepoint</a:t>
            </a:r>
            <a:r>
              <a:rPr lang="en-GB" sz="1000" dirty="0">
                <a:latin typeface="Times New Roman" panose="02020603050405020304" pitchFamily="18" charset="0"/>
                <a:cs typeface="Times New Roman" panose="02020603050405020304" pitchFamily="18" charset="0"/>
              </a:rPr>
              <a:t> and as black horizontal lines.</a:t>
            </a:r>
            <a:endParaRPr lang="en-GB" sz="1000" noProof="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A0DD2C4-047E-EE9C-B370-A6AB228C34FB}"/>
              </a:ext>
            </a:extLst>
          </p:cNvPr>
          <p:cNvGrpSpPr/>
          <p:nvPr/>
        </p:nvGrpSpPr>
        <p:grpSpPr>
          <a:xfrm>
            <a:off x="46904" y="96174"/>
            <a:ext cx="5493897" cy="5407802"/>
            <a:chOff x="46904" y="96174"/>
            <a:chExt cx="5493897" cy="5407802"/>
          </a:xfrm>
        </p:grpSpPr>
        <p:grpSp>
          <p:nvGrpSpPr>
            <p:cNvPr id="4" name="Group 3">
              <a:extLst>
                <a:ext uri="{FF2B5EF4-FFF2-40B4-BE49-F238E27FC236}">
                  <a16:creationId xmlns:a16="http://schemas.microsoft.com/office/drawing/2014/main" id="{43188E66-5487-CBFC-70B8-FA94C0F3B025}"/>
                </a:ext>
              </a:extLst>
            </p:cNvPr>
            <p:cNvGrpSpPr/>
            <p:nvPr/>
          </p:nvGrpSpPr>
          <p:grpSpPr>
            <a:xfrm>
              <a:off x="46904" y="96174"/>
              <a:ext cx="5183917" cy="444066"/>
              <a:chOff x="22593" y="-502547"/>
              <a:chExt cx="5730923" cy="451607"/>
            </a:xfrm>
          </p:grpSpPr>
          <p:sp>
            <p:nvSpPr>
              <p:cNvPr id="5" name="TextBox 4">
                <a:extLst>
                  <a:ext uri="{FF2B5EF4-FFF2-40B4-BE49-F238E27FC236}">
                    <a16:creationId xmlns:a16="http://schemas.microsoft.com/office/drawing/2014/main" id="{209BD484-BDEF-5979-CDF7-8819D881F853}"/>
                  </a:ext>
                </a:extLst>
              </p:cNvPr>
              <p:cNvSpPr txBox="1"/>
              <p:nvPr/>
            </p:nvSpPr>
            <p:spPr>
              <a:xfrm>
                <a:off x="22593" y="-502547"/>
                <a:ext cx="505706" cy="344303"/>
              </a:xfrm>
              <a:prstGeom prst="rect">
                <a:avLst/>
              </a:prstGeom>
              <a:noFill/>
            </p:spPr>
            <p:txBody>
              <a:bodyPr wrap="square" rtlCol="0">
                <a:spAutoFit/>
              </a:bodyPr>
              <a:lstStyle/>
              <a:p>
                <a:r>
                  <a:rPr lang="en-GB" sz="1600" b="1" noProof="0" dirty="0">
                    <a:latin typeface="Times New Roman" panose="02020603050405020304" pitchFamily="18" charset="0"/>
                    <a:cs typeface="Times New Roman" panose="02020603050405020304" pitchFamily="18" charset="0"/>
                  </a:rPr>
                  <a:t>a</a:t>
                </a:r>
              </a:p>
            </p:txBody>
          </p:sp>
          <p:grpSp>
            <p:nvGrpSpPr>
              <p:cNvPr id="6" name="Group 5">
                <a:extLst>
                  <a:ext uri="{FF2B5EF4-FFF2-40B4-BE49-F238E27FC236}">
                    <a16:creationId xmlns:a16="http://schemas.microsoft.com/office/drawing/2014/main" id="{5BEFC3F3-52F5-BA90-AD5C-E59A9E4FD135}"/>
                  </a:ext>
                </a:extLst>
              </p:cNvPr>
              <p:cNvGrpSpPr/>
              <p:nvPr/>
            </p:nvGrpSpPr>
            <p:grpSpPr>
              <a:xfrm>
                <a:off x="1613619" y="-429698"/>
                <a:ext cx="4139897" cy="378758"/>
                <a:chOff x="1803273" y="-421632"/>
                <a:chExt cx="4139897" cy="378758"/>
              </a:xfrm>
            </p:grpSpPr>
            <p:sp>
              <p:nvSpPr>
                <p:cNvPr id="8" name="TextBox 7">
                  <a:extLst>
                    <a:ext uri="{FF2B5EF4-FFF2-40B4-BE49-F238E27FC236}">
                      <a16:creationId xmlns:a16="http://schemas.microsoft.com/office/drawing/2014/main" id="{FF5B318F-4036-EE77-CBA6-B7FB403DD800}"/>
                    </a:ext>
                  </a:extLst>
                </p:cNvPr>
                <p:cNvSpPr txBox="1"/>
                <p:nvPr/>
              </p:nvSpPr>
              <p:spPr>
                <a:xfrm>
                  <a:off x="1803273" y="-421632"/>
                  <a:ext cx="1456041" cy="375604"/>
                </a:xfrm>
                <a:prstGeom prst="rect">
                  <a:avLst/>
                </a:prstGeom>
                <a:noFill/>
              </p:spPr>
              <p:txBody>
                <a:bodyPr wrap="square" rtlCol="0">
                  <a:spAutoFit/>
                </a:bodyPr>
                <a:lstStyle/>
                <a:p>
                  <a:pPr algn="ctr"/>
                  <a:r>
                    <a:rPr lang="en-GB" sz="900" b="1" noProof="0" dirty="0">
                      <a:latin typeface="Arial" panose="020B0604020202020204" pitchFamily="34" charset="0"/>
                      <a:cs typeface="Arial" panose="020B0604020202020204" pitchFamily="34" charset="0"/>
                    </a:rPr>
                    <a:t>Total IgG anti-RBD-Omicron (n = 45)</a:t>
                  </a:r>
                </a:p>
              </p:txBody>
            </p:sp>
            <p:sp>
              <p:nvSpPr>
                <p:cNvPr id="9" name="TextBox 8">
                  <a:extLst>
                    <a:ext uri="{FF2B5EF4-FFF2-40B4-BE49-F238E27FC236}">
                      <a16:creationId xmlns:a16="http://schemas.microsoft.com/office/drawing/2014/main" id="{8916ED93-55C0-235D-7196-7B6D042981B4}"/>
                    </a:ext>
                  </a:extLst>
                </p:cNvPr>
                <p:cNvSpPr txBox="1"/>
                <p:nvPr/>
              </p:nvSpPr>
              <p:spPr>
                <a:xfrm>
                  <a:off x="4174375" y="-418478"/>
                  <a:ext cx="1768795" cy="375604"/>
                </a:xfrm>
                <a:prstGeom prst="rect">
                  <a:avLst/>
                </a:prstGeom>
                <a:noFill/>
                <a:ln>
                  <a:noFill/>
                </a:ln>
              </p:spPr>
              <p:txBody>
                <a:bodyPr wrap="square" rtlCol="0">
                  <a:spAutoFit/>
                </a:bodyPr>
                <a:lstStyle/>
                <a:p>
                  <a:pPr algn="ctr"/>
                  <a:r>
                    <a:rPr lang="en-GB" sz="900" b="1" noProof="0" dirty="0">
                      <a:latin typeface="Arial" panose="020B0604020202020204" pitchFamily="34" charset="0"/>
                      <a:cs typeface="Arial" panose="020B0604020202020204" pitchFamily="34" charset="0"/>
                    </a:rPr>
                    <a:t>IgG anti-RBD-Omicron </a:t>
                  </a:r>
                </a:p>
                <a:p>
                  <a:pPr algn="ctr"/>
                  <a:r>
                    <a:rPr lang="en-GB" sz="900" b="1" i="0" noProof="0" dirty="0">
                      <a:effectLst/>
                      <a:latin typeface="Arial" panose="020B0604020202020204" pitchFamily="34" charset="0"/>
                      <a:cs typeface="Arial" panose="020B0604020202020204" pitchFamily="34" charset="0"/>
                    </a:rPr>
                    <a:t>≥</a:t>
                  </a:r>
                  <a:r>
                    <a:rPr lang="en-GB" sz="900" b="1" noProof="0" dirty="0">
                      <a:latin typeface="Arial" panose="020B0604020202020204" pitchFamily="34" charset="0"/>
                      <a:cs typeface="Arial" panose="020B0604020202020204" pitchFamily="34" charset="0"/>
                    </a:rPr>
                    <a:t> 2-fold increase (n = 23)                                                       </a:t>
                  </a:r>
                </a:p>
              </p:txBody>
            </p:sp>
          </p:grpSp>
        </p:grpSp>
        <p:pic>
          <p:nvPicPr>
            <p:cNvPr id="2" name="Picture 1">
              <a:extLst>
                <a:ext uri="{FF2B5EF4-FFF2-40B4-BE49-F238E27FC236}">
                  <a16:creationId xmlns:a16="http://schemas.microsoft.com/office/drawing/2014/main" id="{66394C64-2145-A9FF-DB45-4898CE56E9C7}"/>
                </a:ext>
              </a:extLst>
            </p:cNvPr>
            <p:cNvPicPr>
              <a:picLocks noChangeAspect="1"/>
            </p:cNvPicPr>
            <p:nvPr/>
          </p:nvPicPr>
          <p:blipFill>
            <a:blip r:embed="rId2"/>
            <a:stretch>
              <a:fillRect/>
            </a:stretch>
          </p:blipFill>
          <p:spPr>
            <a:xfrm>
              <a:off x="596369" y="516636"/>
              <a:ext cx="2630779" cy="4987340"/>
            </a:xfrm>
            <a:prstGeom prst="rect">
              <a:avLst/>
            </a:prstGeom>
          </p:spPr>
        </p:pic>
        <p:pic>
          <p:nvPicPr>
            <p:cNvPr id="10" name="Picture 9">
              <a:extLst>
                <a:ext uri="{FF2B5EF4-FFF2-40B4-BE49-F238E27FC236}">
                  <a16:creationId xmlns:a16="http://schemas.microsoft.com/office/drawing/2014/main" id="{CAB66F57-0657-61D0-FA14-042491E87061}"/>
                </a:ext>
              </a:extLst>
            </p:cNvPr>
            <p:cNvPicPr>
              <a:picLocks noChangeAspect="1"/>
            </p:cNvPicPr>
            <p:nvPr/>
          </p:nvPicPr>
          <p:blipFill>
            <a:blip r:embed="rId3"/>
            <a:stretch>
              <a:fillRect/>
            </a:stretch>
          </p:blipFill>
          <p:spPr>
            <a:xfrm>
              <a:off x="3154432" y="516636"/>
              <a:ext cx="2386369" cy="4987340"/>
            </a:xfrm>
            <a:prstGeom prst="rect">
              <a:avLst/>
            </a:prstGeom>
          </p:spPr>
        </p:pic>
      </p:grpSp>
    </p:spTree>
    <p:extLst>
      <p:ext uri="{BB962C8B-B14F-4D97-AF65-F5344CB8AC3E}">
        <p14:creationId xmlns:p14="http://schemas.microsoft.com/office/powerpoint/2010/main" val="3745938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ED8AD2-984D-1E84-D8A6-9B4E97802D8D}"/>
              </a:ext>
            </a:extLst>
          </p:cNvPr>
          <p:cNvSpPr txBox="1"/>
          <p:nvPr/>
        </p:nvSpPr>
        <p:spPr>
          <a:xfrm>
            <a:off x="5026599" y="463823"/>
            <a:ext cx="184731" cy="369332"/>
          </a:xfrm>
          <a:prstGeom prst="rect">
            <a:avLst/>
          </a:prstGeom>
          <a:noFill/>
        </p:spPr>
        <p:txBody>
          <a:bodyPr wrap="none" rtlCol="0">
            <a:spAutoFit/>
          </a:bodyPr>
          <a:lstStyle/>
          <a:p>
            <a:endParaRPr lang="en-GB" noProof="0" dirty="0"/>
          </a:p>
        </p:txBody>
      </p:sp>
      <p:sp>
        <p:nvSpPr>
          <p:cNvPr id="4" name="TextBox 3">
            <a:extLst>
              <a:ext uri="{FF2B5EF4-FFF2-40B4-BE49-F238E27FC236}">
                <a16:creationId xmlns:a16="http://schemas.microsoft.com/office/drawing/2014/main" id="{1EECDCE1-CDD5-3D3D-48A1-D9B01A6CC6D1}"/>
              </a:ext>
            </a:extLst>
          </p:cNvPr>
          <p:cNvSpPr txBox="1"/>
          <p:nvPr/>
        </p:nvSpPr>
        <p:spPr>
          <a:xfrm>
            <a:off x="45784" y="10921838"/>
            <a:ext cx="6722488" cy="1200329"/>
          </a:xfrm>
          <a:prstGeom prst="rect">
            <a:avLst/>
          </a:prstGeom>
          <a:noFill/>
          <a:ln>
            <a:noFill/>
          </a:ln>
        </p:spPr>
        <p:txBody>
          <a:bodyPr wrap="square" rtlCol="0">
            <a:spAutoFit/>
          </a:bodyPr>
          <a:lstStyle/>
          <a:p>
            <a:pPr algn="just"/>
            <a:r>
              <a:rPr lang="en-GB" sz="900" b="1" noProof="0" dirty="0">
                <a:latin typeface="Times New Roman" panose="02020603050405020304" pitchFamily="18" charset="0"/>
                <a:cs typeface="Times New Roman" panose="02020603050405020304" pitchFamily="18" charset="0"/>
              </a:rPr>
              <a:t>Supplementary Figure 4: P</a:t>
            </a:r>
            <a:r>
              <a:rPr lang="en-GB" sz="900" b="1" i="0" noProof="0" dirty="0">
                <a:solidFill>
                  <a:srgbClr val="222222"/>
                </a:solidFill>
                <a:effectLst/>
                <a:latin typeface="Times New Roman" panose="02020603050405020304" pitchFamily="18" charset="0"/>
                <a:cs typeface="Times New Roman" panose="02020603050405020304" pitchFamily="18" charset="0"/>
              </a:rPr>
              <a:t>lasma neutralisation responses stratified by pre-vaccinatio</a:t>
            </a:r>
            <a:r>
              <a:rPr lang="en-GB" sz="900" b="1" noProof="0" dirty="0">
                <a:solidFill>
                  <a:srgbClr val="222222"/>
                </a:solidFill>
                <a:latin typeface="Times New Roman" panose="02020603050405020304" pitchFamily="18" charset="0"/>
                <a:cs typeface="Times New Roman" panose="02020603050405020304" pitchFamily="18" charset="0"/>
              </a:rPr>
              <a:t>n </a:t>
            </a:r>
            <a:r>
              <a:rPr lang="en-GB" sz="900" b="1" i="0" noProof="0" dirty="0">
                <a:solidFill>
                  <a:srgbClr val="222222"/>
                </a:solidFill>
                <a:effectLst/>
                <a:latin typeface="Times New Roman" panose="02020603050405020304" pitchFamily="18" charset="0"/>
                <a:cs typeface="Times New Roman" panose="02020603050405020304" pitchFamily="18" charset="0"/>
              </a:rPr>
              <a:t>Omicron exposure status with or without breakthrough infection after one dose of Ad26.COV2.S vaccine</a:t>
            </a:r>
            <a:r>
              <a:rPr lang="en-GB" sz="900" b="1" noProof="0" dirty="0">
                <a:solidFill>
                  <a:srgbClr val="222222"/>
                </a:solidFill>
                <a:latin typeface="Times New Roman" panose="02020603050405020304" pitchFamily="18" charset="0"/>
                <a:cs typeface="Times New Roman" panose="02020603050405020304" pitchFamily="18" charset="0"/>
              </a:rPr>
              <a:t>. </a:t>
            </a:r>
            <a:r>
              <a:rPr lang="en-GB" sz="900" b="0" i="0" noProof="0" dirty="0">
                <a:solidFill>
                  <a:srgbClr val="222222"/>
                </a:solidFill>
                <a:effectLst/>
                <a:latin typeface="Times New Roman" panose="02020603050405020304" pitchFamily="18" charset="0"/>
                <a:cs typeface="Times New Roman" panose="02020603050405020304" pitchFamily="18" charset="0"/>
              </a:rPr>
              <a:t>Pseudotyped virus neutralisation </a:t>
            </a:r>
            <a:r>
              <a:rPr lang="en-GB" sz="900" noProof="0" dirty="0">
                <a:solidFill>
                  <a:srgbClr val="222222"/>
                </a:solidFill>
                <a:latin typeface="Times New Roman" panose="02020603050405020304" pitchFamily="18" charset="0"/>
                <a:cs typeface="Times New Roman" panose="02020603050405020304" pitchFamily="18" charset="0"/>
              </a:rPr>
              <a:t>titres </a:t>
            </a:r>
            <a:r>
              <a:rPr lang="en-GB" sz="900" noProof="0" dirty="0">
                <a:latin typeface="Times New Roman" panose="02020603050405020304" pitchFamily="18" charset="0"/>
                <a:cs typeface="Times New Roman" panose="02020603050405020304" pitchFamily="18" charset="0"/>
              </a:rPr>
              <a:t>against Wild type (Wu-1), BA.1, BA.2, BA.4 and XBB </a:t>
            </a:r>
            <a:r>
              <a:rPr lang="en-GB" sz="900" noProof="0" dirty="0">
                <a:solidFill>
                  <a:srgbClr val="222222"/>
                </a:solidFill>
                <a:latin typeface="Times New Roman" panose="02020603050405020304" pitchFamily="18" charset="0"/>
                <a:cs typeface="Times New Roman" panose="02020603050405020304" pitchFamily="18" charset="0"/>
              </a:rPr>
              <a:t>across </a:t>
            </a:r>
            <a:r>
              <a:rPr lang="en-GB" sz="900" b="0" i="0" noProof="0" dirty="0">
                <a:solidFill>
                  <a:srgbClr val="222222"/>
                </a:solidFill>
                <a:effectLst/>
                <a:latin typeface="Times New Roman" panose="02020603050405020304" pitchFamily="18" charset="0"/>
                <a:cs typeface="Times New Roman" panose="02020603050405020304" pitchFamily="18" charset="0"/>
              </a:rPr>
              <a:t>two consecutive time points: T0 (prior to first-dose vaccination) and T1 (1 month after first-dose vaccination). Titres in </a:t>
            </a:r>
            <a:r>
              <a:rPr lang="en-GB" sz="900" b="1" i="0" noProof="0" dirty="0">
                <a:solidFill>
                  <a:srgbClr val="222222"/>
                </a:solidFill>
                <a:effectLst/>
                <a:latin typeface="Times New Roman" panose="02020603050405020304" pitchFamily="18" charset="0"/>
                <a:cs typeface="Times New Roman" panose="02020603050405020304" pitchFamily="18" charset="0"/>
              </a:rPr>
              <a:t>a) </a:t>
            </a:r>
            <a:r>
              <a:rPr lang="en-GB" sz="900" noProof="0" dirty="0">
                <a:solidFill>
                  <a:srgbClr val="222222"/>
                </a:solidFill>
                <a:latin typeface="Times New Roman" panose="02020603050405020304" pitchFamily="18" charset="0"/>
                <a:cs typeface="Times New Roman" panose="02020603050405020304" pitchFamily="18" charset="0"/>
              </a:rPr>
              <a:t>pre-vaccination </a:t>
            </a:r>
            <a:r>
              <a:rPr lang="en-GB" sz="900" b="0" i="0" noProof="0" dirty="0">
                <a:solidFill>
                  <a:srgbClr val="222222"/>
                </a:solidFill>
                <a:effectLst/>
                <a:latin typeface="Times New Roman" panose="02020603050405020304" pitchFamily="18" charset="0"/>
                <a:cs typeface="Times New Roman" panose="02020603050405020304" pitchFamily="18" charset="0"/>
              </a:rPr>
              <a:t>Omicron-exposed participants (n = </a:t>
            </a:r>
            <a:r>
              <a:rPr lang="en-GB" sz="900" noProof="0" dirty="0">
                <a:solidFill>
                  <a:srgbClr val="222222"/>
                </a:solidFill>
                <a:latin typeface="Times New Roman" panose="02020603050405020304" pitchFamily="18" charset="0"/>
                <a:cs typeface="Times New Roman" panose="02020603050405020304" pitchFamily="18" charset="0"/>
              </a:rPr>
              <a:t>29</a:t>
            </a:r>
            <a:r>
              <a:rPr lang="en-GB" sz="900" b="0" i="0" noProof="0" dirty="0">
                <a:solidFill>
                  <a:srgbClr val="222222"/>
                </a:solidFill>
                <a:effectLst/>
                <a:latin typeface="Times New Roman" panose="02020603050405020304" pitchFamily="18" charset="0"/>
                <a:cs typeface="Times New Roman" panose="02020603050405020304" pitchFamily="18" charset="0"/>
              </a:rPr>
              <a:t>) stratified by Omicron breakthrough infection (BTI, n = 12) and without BTI (n = 17), and in </a:t>
            </a:r>
            <a:r>
              <a:rPr lang="en-GB" sz="900" b="1" i="0" noProof="0" dirty="0">
                <a:solidFill>
                  <a:srgbClr val="222222"/>
                </a:solidFill>
                <a:effectLst/>
                <a:latin typeface="Times New Roman" panose="02020603050405020304" pitchFamily="18" charset="0"/>
                <a:cs typeface="Times New Roman" panose="02020603050405020304" pitchFamily="18" charset="0"/>
              </a:rPr>
              <a:t>b)</a:t>
            </a:r>
            <a:r>
              <a:rPr lang="en-GB" sz="900" b="0" i="0" noProof="0" dirty="0">
                <a:solidFill>
                  <a:srgbClr val="222222"/>
                </a:solidFill>
                <a:effectLst/>
                <a:latin typeface="Times New Roman" panose="02020603050405020304" pitchFamily="18" charset="0"/>
                <a:cs typeface="Times New Roman" panose="02020603050405020304" pitchFamily="18" charset="0"/>
              </a:rPr>
              <a:t> </a:t>
            </a:r>
            <a:r>
              <a:rPr lang="en-GB" sz="900" noProof="0" dirty="0">
                <a:solidFill>
                  <a:srgbClr val="222222"/>
                </a:solidFill>
                <a:latin typeface="Times New Roman" panose="02020603050405020304" pitchFamily="18" charset="0"/>
                <a:cs typeface="Times New Roman" panose="02020603050405020304" pitchFamily="18" charset="0"/>
              </a:rPr>
              <a:t>pre-vaccination </a:t>
            </a:r>
            <a:r>
              <a:rPr lang="en-GB" sz="900" b="0" i="0" noProof="0" dirty="0">
                <a:solidFill>
                  <a:srgbClr val="222222"/>
                </a:solidFill>
                <a:effectLst/>
                <a:latin typeface="Times New Roman" panose="02020603050405020304" pitchFamily="18" charset="0"/>
                <a:cs typeface="Times New Roman" panose="02020603050405020304" pitchFamily="18" charset="0"/>
              </a:rPr>
              <a:t>Omicron-unexposed participants (n = 16) stratified by Omicron BTI (n = 11) and without BTI (n = 5). Data are representative of two independent experiments comprised of two technical replicates. </a:t>
            </a:r>
            <a:r>
              <a:rPr lang="en-GB" sz="900" noProof="0" dirty="0">
                <a:latin typeface="Times New Roman" panose="02020603050405020304" pitchFamily="18" charset="0"/>
                <a:cs typeface="Times New Roman" panose="02020603050405020304" pitchFamily="18" charset="0"/>
              </a:rPr>
              <a:t>G</a:t>
            </a:r>
            <a:r>
              <a:rPr lang="en-GB" sz="900" b="0" i="0" noProof="0" dirty="0">
                <a:effectLst/>
                <a:latin typeface="Times New Roman" panose="02020603050405020304" pitchFamily="18" charset="0"/>
                <a:cs typeface="Times New Roman" panose="02020603050405020304" pitchFamily="18" charset="0"/>
              </a:rPr>
              <a:t>eometric mean titres (GMT) of antibodies are shown numerically above each timepoint. </a:t>
            </a:r>
            <a:r>
              <a:rPr lang="en-GB" sz="900" b="0" i="0" noProof="0" dirty="0">
                <a:solidFill>
                  <a:srgbClr val="222222"/>
                </a:solidFill>
                <a:effectLst/>
                <a:latin typeface="Times New Roman" panose="02020603050405020304" pitchFamily="18" charset="0"/>
                <a:cs typeface="Times New Roman" panose="02020603050405020304" pitchFamily="18" charset="0"/>
              </a:rPr>
              <a:t>Data points were compared using t</a:t>
            </a:r>
            <a:r>
              <a:rPr lang="en-GB" sz="900" kern="0" noProof="0" dirty="0">
                <a:solidFill>
                  <a:srgbClr val="000000"/>
                </a:solidFill>
                <a:effectLst/>
                <a:latin typeface="Times New Roman" panose="02020603050405020304" pitchFamily="18" charset="0"/>
                <a:ea typeface="Times New Roman" panose="02020603050405020304" pitchFamily="18" charset="0"/>
              </a:rPr>
              <a:t>wo-tailed Wilcoxon signed-rank tests </a:t>
            </a:r>
            <a:r>
              <a:rPr lang="en-GB" sz="900" b="0" i="0" noProof="0" dirty="0">
                <a:solidFill>
                  <a:srgbClr val="222222"/>
                </a:solidFill>
                <a:effectLst/>
                <a:latin typeface="Times New Roman" panose="02020603050405020304" pitchFamily="18" charset="0"/>
                <a:cs typeface="Times New Roman" panose="02020603050405020304" pitchFamily="18" charset="0"/>
              </a:rPr>
              <a:t>and shown as GMT with 95% CI. *</a:t>
            </a:r>
            <a:r>
              <a:rPr lang="en-GB" sz="900" b="0" i="1" noProof="0" dirty="0">
                <a:solidFill>
                  <a:srgbClr val="222222"/>
                </a:solidFill>
                <a:effectLst/>
                <a:latin typeface="Times New Roman" panose="02020603050405020304" pitchFamily="18" charset="0"/>
                <a:cs typeface="Times New Roman" panose="02020603050405020304" pitchFamily="18" charset="0"/>
              </a:rPr>
              <a:t>P</a:t>
            </a:r>
            <a:r>
              <a:rPr lang="en-GB" sz="900" b="0" i="0" noProof="0" dirty="0">
                <a:solidFill>
                  <a:srgbClr val="222222"/>
                </a:solidFill>
                <a:effectLst/>
                <a:latin typeface="Times New Roman" panose="02020603050405020304" pitchFamily="18" charset="0"/>
                <a:cs typeface="Times New Roman" panose="02020603050405020304" pitchFamily="18" charset="0"/>
              </a:rPr>
              <a:t> &lt; 0.05; **</a:t>
            </a:r>
            <a:r>
              <a:rPr lang="en-GB" sz="900" b="0" i="1" noProof="0" dirty="0">
                <a:solidFill>
                  <a:srgbClr val="222222"/>
                </a:solidFill>
                <a:effectLst/>
                <a:latin typeface="Times New Roman" panose="02020603050405020304" pitchFamily="18" charset="0"/>
                <a:cs typeface="Times New Roman" panose="02020603050405020304" pitchFamily="18" charset="0"/>
              </a:rPr>
              <a:t>P</a:t>
            </a:r>
            <a:r>
              <a:rPr lang="en-GB" sz="900" b="0" i="0" noProof="0" dirty="0">
                <a:solidFill>
                  <a:srgbClr val="222222"/>
                </a:solidFill>
                <a:effectLst/>
                <a:latin typeface="Times New Roman" panose="02020603050405020304" pitchFamily="18" charset="0"/>
                <a:cs typeface="Times New Roman" panose="02020603050405020304" pitchFamily="18" charset="0"/>
              </a:rPr>
              <a:t> &lt; 0.01; ***</a:t>
            </a:r>
            <a:r>
              <a:rPr lang="en-GB" sz="900" b="0" i="1" noProof="0" dirty="0">
                <a:solidFill>
                  <a:srgbClr val="222222"/>
                </a:solidFill>
                <a:effectLst/>
                <a:latin typeface="Times New Roman" panose="02020603050405020304" pitchFamily="18" charset="0"/>
                <a:cs typeface="Times New Roman" panose="02020603050405020304" pitchFamily="18" charset="0"/>
              </a:rPr>
              <a:t>P</a:t>
            </a:r>
            <a:r>
              <a:rPr lang="en-GB" sz="900" b="0" i="0" noProof="0" dirty="0">
                <a:solidFill>
                  <a:srgbClr val="222222"/>
                </a:solidFill>
                <a:effectLst/>
                <a:latin typeface="Times New Roman" panose="02020603050405020304" pitchFamily="18" charset="0"/>
                <a:cs typeface="Times New Roman" panose="02020603050405020304" pitchFamily="18" charset="0"/>
              </a:rPr>
              <a:t> &lt; 0.001; ****</a:t>
            </a:r>
            <a:r>
              <a:rPr lang="en-GB" sz="900" b="0" i="1" noProof="0" dirty="0">
                <a:solidFill>
                  <a:srgbClr val="222222"/>
                </a:solidFill>
                <a:effectLst/>
                <a:latin typeface="Times New Roman" panose="02020603050405020304" pitchFamily="18" charset="0"/>
                <a:cs typeface="Times New Roman" panose="02020603050405020304" pitchFamily="18" charset="0"/>
              </a:rPr>
              <a:t>P</a:t>
            </a:r>
            <a:r>
              <a:rPr lang="en-GB" sz="900" b="0" i="0" noProof="0" dirty="0">
                <a:solidFill>
                  <a:srgbClr val="222222"/>
                </a:solidFill>
                <a:effectLst/>
                <a:latin typeface="Times New Roman" panose="02020603050405020304" pitchFamily="18" charset="0"/>
                <a:cs typeface="Times New Roman" panose="02020603050405020304" pitchFamily="18" charset="0"/>
              </a:rPr>
              <a:t> &lt; 0.0001; ns = not significant.</a:t>
            </a:r>
            <a:r>
              <a:rPr lang="en-GB" sz="900" noProof="0" dirty="0">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47D64E5F-E49B-79AC-9993-3B0E91AE2CEB}"/>
              </a:ext>
            </a:extLst>
          </p:cNvPr>
          <p:cNvGrpSpPr/>
          <p:nvPr/>
        </p:nvGrpSpPr>
        <p:grpSpPr>
          <a:xfrm>
            <a:off x="130245" y="-106235"/>
            <a:ext cx="6588216" cy="5510162"/>
            <a:chOff x="117808" y="5211040"/>
            <a:chExt cx="6588216" cy="5510162"/>
          </a:xfrm>
        </p:grpSpPr>
        <p:sp>
          <p:nvSpPr>
            <p:cNvPr id="35" name="TextBox 34">
              <a:extLst>
                <a:ext uri="{FF2B5EF4-FFF2-40B4-BE49-F238E27FC236}">
                  <a16:creationId xmlns:a16="http://schemas.microsoft.com/office/drawing/2014/main" id="{46672449-CDA3-35CE-F846-9E89935CD166}"/>
                </a:ext>
              </a:extLst>
            </p:cNvPr>
            <p:cNvSpPr txBox="1"/>
            <p:nvPr/>
          </p:nvSpPr>
          <p:spPr>
            <a:xfrm>
              <a:off x="117808" y="5211040"/>
              <a:ext cx="354599" cy="369332"/>
            </a:xfrm>
            <a:prstGeom prst="rect">
              <a:avLst/>
            </a:prstGeom>
            <a:noFill/>
          </p:spPr>
          <p:txBody>
            <a:bodyPr wrap="square" rtlCol="0">
              <a:spAutoFit/>
            </a:bodyPr>
            <a:lstStyle/>
            <a:p>
              <a:r>
                <a:rPr lang="en-GB" b="1" noProof="0" dirty="0">
                  <a:latin typeface="Times New Roman" panose="02020603050405020304" pitchFamily="18" charset="0"/>
                  <a:cs typeface="Times New Roman" panose="02020603050405020304" pitchFamily="18" charset="0"/>
                </a:rPr>
                <a:t>a</a:t>
              </a:r>
            </a:p>
          </p:txBody>
        </p:sp>
        <p:grpSp>
          <p:nvGrpSpPr>
            <p:cNvPr id="104" name="Group 103">
              <a:extLst>
                <a:ext uri="{FF2B5EF4-FFF2-40B4-BE49-F238E27FC236}">
                  <a16:creationId xmlns:a16="http://schemas.microsoft.com/office/drawing/2014/main" id="{A44D724A-1859-4BD0-4862-BF918CE1E68E}"/>
                </a:ext>
              </a:extLst>
            </p:cNvPr>
            <p:cNvGrpSpPr/>
            <p:nvPr/>
          </p:nvGrpSpPr>
          <p:grpSpPr>
            <a:xfrm>
              <a:off x="158556" y="6334346"/>
              <a:ext cx="6547468" cy="4386856"/>
              <a:chOff x="158556" y="6334346"/>
              <a:chExt cx="6547468" cy="4386856"/>
            </a:xfrm>
          </p:grpSpPr>
          <p:grpSp>
            <p:nvGrpSpPr>
              <p:cNvPr id="49" name="Group 48">
                <a:extLst>
                  <a:ext uri="{FF2B5EF4-FFF2-40B4-BE49-F238E27FC236}">
                    <a16:creationId xmlns:a16="http://schemas.microsoft.com/office/drawing/2014/main" id="{A7807468-064B-097A-F1CA-4981B74FA706}"/>
                  </a:ext>
                </a:extLst>
              </p:cNvPr>
              <p:cNvGrpSpPr/>
              <p:nvPr/>
            </p:nvGrpSpPr>
            <p:grpSpPr>
              <a:xfrm>
                <a:off x="890305" y="6334346"/>
                <a:ext cx="5391873" cy="269996"/>
                <a:chOff x="900938" y="6356117"/>
                <a:chExt cx="5391873" cy="269996"/>
              </a:xfrm>
            </p:grpSpPr>
            <p:sp>
              <p:nvSpPr>
                <p:cNvPr id="31" name="TextBox 30">
                  <a:extLst>
                    <a:ext uri="{FF2B5EF4-FFF2-40B4-BE49-F238E27FC236}">
                      <a16:creationId xmlns:a16="http://schemas.microsoft.com/office/drawing/2014/main" id="{019BDC4A-CFB5-1FCA-B0E5-F0A57BD536F9}"/>
                    </a:ext>
                  </a:extLst>
                </p:cNvPr>
                <p:cNvSpPr txBox="1"/>
                <p:nvPr/>
              </p:nvSpPr>
              <p:spPr>
                <a:xfrm>
                  <a:off x="900938" y="6356117"/>
                  <a:ext cx="49084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Wu-1</a:t>
                  </a:r>
                </a:p>
              </p:txBody>
            </p:sp>
            <p:sp>
              <p:nvSpPr>
                <p:cNvPr id="29" name="TextBox 28">
                  <a:extLst>
                    <a:ext uri="{FF2B5EF4-FFF2-40B4-BE49-F238E27FC236}">
                      <a16:creationId xmlns:a16="http://schemas.microsoft.com/office/drawing/2014/main" id="{6E152454-2C5E-3447-B436-16C157DAA946}"/>
                    </a:ext>
                  </a:extLst>
                </p:cNvPr>
                <p:cNvSpPr txBox="1"/>
                <p:nvPr/>
              </p:nvSpPr>
              <p:spPr>
                <a:xfrm>
                  <a:off x="2207960" y="6379892"/>
                  <a:ext cx="45878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BA.1</a:t>
                  </a:r>
                </a:p>
              </p:txBody>
            </p:sp>
            <p:sp>
              <p:nvSpPr>
                <p:cNvPr id="27" name="TextBox 26">
                  <a:extLst>
                    <a:ext uri="{FF2B5EF4-FFF2-40B4-BE49-F238E27FC236}">
                      <a16:creationId xmlns:a16="http://schemas.microsoft.com/office/drawing/2014/main" id="{9CFDCFE3-8D73-8399-690D-C1F7695C1AB4}"/>
                    </a:ext>
                  </a:extLst>
                </p:cNvPr>
                <p:cNvSpPr txBox="1"/>
                <p:nvPr/>
              </p:nvSpPr>
              <p:spPr>
                <a:xfrm>
                  <a:off x="3411680" y="6377670"/>
                  <a:ext cx="45878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BA.2</a:t>
                  </a:r>
                </a:p>
              </p:txBody>
            </p:sp>
            <p:sp>
              <p:nvSpPr>
                <p:cNvPr id="25" name="TextBox 24">
                  <a:extLst>
                    <a:ext uri="{FF2B5EF4-FFF2-40B4-BE49-F238E27FC236}">
                      <a16:creationId xmlns:a16="http://schemas.microsoft.com/office/drawing/2014/main" id="{1BAF7841-09A7-581A-176C-0874A5F15BDC}"/>
                    </a:ext>
                  </a:extLst>
                </p:cNvPr>
                <p:cNvSpPr txBox="1"/>
                <p:nvPr/>
              </p:nvSpPr>
              <p:spPr>
                <a:xfrm>
                  <a:off x="4622647" y="6367802"/>
                  <a:ext cx="45878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BA.4</a:t>
                  </a:r>
                </a:p>
              </p:txBody>
            </p:sp>
            <p:sp>
              <p:nvSpPr>
                <p:cNvPr id="23" name="TextBox 22">
                  <a:extLst>
                    <a:ext uri="{FF2B5EF4-FFF2-40B4-BE49-F238E27FC236}">
                      <a16:creationId xmlns:a16="http://schemas.microsoft.com/office/drawing/2014/main" id="{DECD365B-06C1-6C65-7429-E8DDE142566F}"/>
                    </a:ext>
                  </a:extLst>
                </p:cNvPr>
                <p:cNvSpPr txBox="1"/>
                <p:nvPr/>
              </p:nvSpPr>
              <p:spPr>
                <a:xfrm>
                  <a:off x="5834031" y="6373001"/>
                  <a:ext cx="45878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XBB</a:t>
                  </a:r>
                </a:p>
              </p:txBody>
            </p:sp>
          </p:grpSp>
          <p:grpSp>
            <p:nvGrpSpPr>
              <p:cNvPr id="47" name="Group 46">
                <a:extLst>
                  <a:ext uri="{FF2B5EF4-FFF2-40B4-BE49-F238E27FC236}">
                    <a16:creationId xmlns:a16="http://schemas.microsoft.com/office/drawing/2014/main" id="{9ADFF337-548F-D2B7-C6C0-6616CC14DD91}"/>
                  </a:ext>
                </a:extLst>
              </p:cNvPr>
              <p:cNvGrpSpPr/>
              <p:nvPr/>
            </p:nvGrpSpPr>
            <p:grpSpPr>
              <a:xfrm>
                <a:off x="197602" y="8779057"/>
                <a:ext cx="6457260" cy="1942145"/>
                <a:chOff x="212716" y="8779057"/>
                <a:chExt cx="6457260" cy="1942145"/>
              </a:xfrm>
            </p:grpSpPr>
            <p:pic>
              <p:nvPicPr>
                <p:cNvPr id="37" name="Picture 36">
                  <a:extLst>
                    <a:ext uri="{FF2B5EF4-FFF2-40B4-BE49-F238E27FC236}">
                      <a16:creationId xmlns:a16="http://schemas.microsoft.com/office/drawing/2014/main" id="{87D83902-9EC7-00CE-E4EA-A17EEC1CCB4D}"/>
                    </a:ext>
                  </a:extLst>
                </p:cNvPr>
                <p:cNvPicPr>
                  <a:picLocks noChangeAspect="1"/>
                </p:cNvPicPr>
                <p:nvPr/>
              </p:nvPicPr>
              <p:blipFill>
                <a:blip r:embed="rId2"/>
                <a:stretch>
                  <a:fillRect/>
                </a:stretch>
              </p:blipFill>
              <p:spPr>
                <a:xfrm>
                  <a:off x="212716" y="8805693"/>
                  <a:ext cx="1494465" cy="1904339"/>
                </a:xfrm>
                <a:prstGeom prst="rect">
                  <a:avLst/>
                </a:prstGeom>
              </p:spPr>
            </p:pic>
            <p:pic>
              <p:nvPicPr>
                <p:cNvPr id="39" name="Picture 38">
                  <a:extLst>
                    <a:ext uri="{FF2B5EF4-FFF2-40B4-BE49-F238E27FC236}">
                      <a16:creationId xmlns:a16="http://schemas.microsoft.com/office/drawing/2014/main" id="{CBDB7AEF-DE06-F32B-48B4-3D322DC89A65}"/>
                    </a:ext>
                  </a:extLst>
                </p:cNvPr>
                <p:cNvPicPr>
                  <a:picLocks noChangeAspect="1"/>
                </p:cNvPicPr>
                <p:nvPr/>
              </p:nvPicPr>
              <p:blipFill>
                <a:blip r:embed="rId3"/>
                <a:stretch>
                  <a:fillRect/>
                </a:stretch>
              </p:blipFill>
              <p:spPr>
                <a:xfrm>
                  <a:off x="1575104" y="8805693"/>
                  <a:ext cx="1399879" cy="1904339"/>
                </a:xfrm>
                <a:prstGeom prst="rect">
                  <a:avLst/>
                </a:prstGeom>
              </p:spPr>
            </p:pic>
            <p:pic>
              <p:nvPicPr>
                <p:cNvPr id="41" name="Picture 40">
                  <a:extLst>
                    <a:ext uri="{FF2B5EF4-FFF2-40B4-BE49-F238E27FC236}">
                      <a16:creationId xmlns:a16="http://schemas.microsoft.com/office/drawing/2014/main" id="{818B61B3-B8C6-2588-0628-51D3A908DE53}"/>
                    </a:ext>
                  </a:extLst>
                </p:cNvPr>
                <p:cNvPicPr>
                  <a:picLocks noChangeAspect="1"/>
                </p:cNvPicPr>
                <p:nvPr/>
              </p:nvPicPr>
              <p:blipFill>
                <a:blip r:embed="rId4"/>
                <a:stretch>
                  <a:fillRect/>
                </a:stretch>
              </p:blipFill>
              <p:spPr>
                <a:xfrm>
                  <a:off x="2767925" y="8779057"/>
                  <a:ext cx="1409030" cy="1916788"/>
                </a:xfrm>
                <a:prstGeom prst="rect">
                  <a:avLst/>
                </a:prstGeom>
              </p:spPr>
            </p:pic>
            <p:pic>
              <p:nvPicPr>
                <p:cNvPr id="44" name="Picture 43">
                  <a:extLst>
                    <a:ext uri="{FF2B5EF4-FFF2-40B4-BE49-F238E27FC236}">
                      <a16:creationId xmlns:a16="http://schemas.microsoft.com/office/drawing/2014/main" id="{BB0B70CB-37DB-3C3C-647D-8BDDE9E4DE53}"/>
                    </a:ext>
                  </a:extLst>
                </p:cNvPr>
                <p:cNvPicPr>
                  <a:picLocks noChangeAspect="1"/>
                </p:cNvPicPr>
                <p:nvPr/>
              </p:nvPicPr>
              <p:blipFill>
                <a:blip r:embed="rId5"/>
                <a:stretch>
                  <a:fillRect/>
                </a:stretch>
              </p:blipFill>
              <p:spPr>
                <a:xfrm>
                  <a:off x="4071279" y="8804414"/>
                  <a:ext cx="1390390" cy="1891431"/>
                </a:xfrm>
                <a:prstGeom prst="rect">
                  <a:avLst/>
                </a:prstGeom>
              </p:spPr>
            </p:pic>
            <p:pic>
              <p:nvPicPr>
                <p:cNvPr id="46" name="Picture 45">
                  <a:extLst>
                    <a:ext uri="{FF2B5EF4-FFF2-40B4-BE49-F238E27FC236}">
                      <a16:creationId xmlns:a16="http://schemas.microsoft.com/office/drawing/2014/main" id="{8A51432D-2E88-FA16-4715-42CE01E36980}"/>
                    </a:ext>
                  </a:extLst>
                </p:cNvPr>
                <p:cNvPicPr>
                  <a:picLocks noChangeAspect="1"/>
                </p:cNvPicPr>
                <p:nvPr/>
              </p:nvPicPr>
              <p:blipFill>
                <a:blip r:embed="rId6"/>
                <a:stretch>
                  <a:fillRect/>
                </a:stretch>
              </p:blipFill>
              <p:spPr>
                <a:xfrm>
                  <a:off x="5279587" y="8829772"/>
                  <a:ext cx="1390389" cy="1891430"/>
                </a:xfrm>
                <a:prstGeom prst="rect">
                  <a:avLst/>
                </a:prstGeom>
              </p:spPr>
            </p:pic>
          </p:grpSp>
          <p:grpSp>
            <p:nvGrpSpPr>
              <p:cNvPr id="103" name="Group 102">
                <a:extLst>
                  <a:ext uri="{FF2B5EF4-FFF2-40B4-BE49-F238E27FC236}">
                    <a16:creationId xmlns:a16="http://schemas.microsoft.com/office/drawing/2014/main" id="{A9E38D57-98AF-2266-1607-61B538ACDECB}"/>
                  </a:ext>
                </a:extLst>
              </p:cNvPr>
              <p:cNvGrpSpPr/>
              <p:nvPr/>
            </p:nvGrpSpPr>
            <p:grpSpPr>
              <a:xfrm>
                <a:off x="158556" y="6550482"/>
                <a:ext cx="6547468" cy="2269316"/>
                <a:chOff x="158556" y="6550482"/>
                <a:chExt cx="6547468" cy="2269316"/>
              </a:xfrm>
            </p:grpSpPr>
            <p:pic>
              <p:nvPicPr>
                <p:cNvPr id="95" name="Picture 94">
                  <a:extLst>
                    <a:ext uri="{FF2B5EF4-FFF2-40B4-BE49-F238E27FC236}">
                      <a16:creationId xmlns:a16="http://schemas.microsoft.com/office/drawing/2014/main" id="{4A30E7E1-242D-3301-AC66-EFDDE6360350}"/>
                    </a:ext>
                  </a:extLst>
                </p:cNvPr>
                <p:cNvPicPr>
                  <a:picLocks noChangeAspect="1"/>
                </p:cNvPicPr>
                <p:nvPr/>
              </p:nvPicPr>
              <p:blipFill>
                <a:blip r:embed="rId7"/>
                <a:stretch>
                  <a:fillRect/>
                </a:stretch>
              </p:blipFill>
              <p:spPr>
                <a:xfrm>
                  <a:off x="158556" y="6556791"/>
                  <a:ext cx="1546704" cy="2206805"/>
                </a:xfrm>
                <a:prstGeom prst="rect">
                  <a:avLst/>
                </a:prstGeom>
              </p:spPr>
            </p:pic>
            <p:pic>
              <p:nvPicPr>
                <p:cNvPr id="97" name="Picture 96">
                  <a:extLst>
                    <a:ext uri="{FF2B5EF4-FFF2-40B4-BE49-F238E27FC236}">
                      <a16:creationId xmlns:a16="http://schemas.microsoft.com/office/drawing/2014/main" id="{856CCFEC-B21D-76CE-860A-D3AB03C9DADC}"/>
                    </a:ext>
                  </a:extLst>
                </p:cNvPr>
                <p:cNvPicPr>
                  <a:picLocks noChangeAspect="1"/>
                </p:cNvPicPr>
                <p:nvPr/>
              </p:nvPicPr>
              <p:blipFill>
                <a:blip r:embed="rId8"/>
                <a:stretch>
                  <a:fillRect/>
                </a:stretch>
              </p:blipFill>
              <p:spPr>
                <a:xfrm>
                  <a:off x="1514639" y="6614973"/>
                  <a:ext cx="1415145" cy="2180088"/>
                </a:xfrm>
                <a:prstGeom prst="rect">
                  <a:avLst/>
                </a:prstGeom>
              </p:spPr>
            </p:pic>
            <p:pic>
              <p:nvPicPr>
                <p:cNvPr id="98" name="Picture 97">
                  <a:extLst>
                    <a:ext uri="{FF2B5EF4-FFF2-40B4-BE49-F238E27FC236}">
                      <a16:creationId xmlns:a16="http://schemas.microsoft.com/office/drawing/2014/main" id="{08421CEB-CC1B-E670-2547-215450B126F8}"/>
                    </a:ext>
                  </a:extLst>
                </p:cNvPr>
                <p:cNvPicPr>
                  <a:picLocks noChangeAspect="1"/>
                </p:cNvPicPr>
                <p:nvPr/>
              </p:nvPicPr>
              <p:blipFill>
                <a:blip r:embed="rId9"/>
                <a:stretch>
                  <a:fillRect/>
                </a:stretch>
              </p:blipFill>
              <p:spPr>
                <a:xfrm>
                  <a:off x="2756506" y="6557771"/>
                  <a:ext cx="1465177" cy="2257166"/>
                </a:xfrm>
                <a:prstGeom prst="rect">
                  <a:avLst/>
                </a:prstGeom>
              </p:spPr>
            </p:pic>
            <p:pic>
              <p:nvPicPr>
                <p:cNvPr id="99" name="Picture 98">
                  <a:extLst>
                    <a:ext uri="{FF2B5EF4-FFF2-40B4-BE49-F238E27FC236}">
                      <a16:creationId xmlns:a16="http://schemas.microsoft.com/office/drawing/2014/main" id="{63DBE1BE-38DF-B828-66A8-3FD2C559D1C9}"/>
                    </a:ext>
                  </a:extLst>
                </p:cNvPr>
                <p:cNvPicPr>
                  <a:picLocks noChangeAspect="1"/>
                </p:cNvPicPr>
                <p:nvPr/>
              </p:nvPicPr>
              <p:blipFill>
                <a:blip r:embed="rId10"/>
                <a:stretch>
                  <a:fillRect/>
                </a:stretch>
              </p:blipFill>
              <p:spPr>
                <a:xfrm>
                  <a:off x="3995627" y="6556791"/>
                  <a:ext cx="1454888" cy="2241314"/>
                </a:xfrm>
                <a:prstGeom prst="rect">
                  <a:avLst/>
                </a:prstGeom>
              </p:spPr>
            </p:pic>
            <p:pic>
              <p:nvPicPr>
                <p:cNvPr id="101" name="Picture 100">
                  <a:extLst>
                    <a:ext uri="{FF2B5EF4-FFF2-40B4-BE49-F238E27FC236}">
                      <a16:creationId xmlns:a16="http://schemas.microsoft.com/office/drawing/2014/main" id="{86564B19-7210-AFEA-723A-83AAD0C0AE0B}"/>
                    </a:ext>
                  </a:extLst>
                </p:cNvPr>
                <p:cNvPicPr>
                  <a:picLocks noChangeAspect="1"/>
                </p:cNvPicPr>
                <p:nvPr/>
              </p:nvPicPr>
              <p:blipFill>
                <a:blip r:embed="rId11"/>
                <a:stretch>
                  <a:fillRect/>
                </a:stretch>
              </p:blipFill>
              <p:spPr>
                <a:xfrm>
                  <a:off x="5232960" y="6550482"/>
                  <a:ext cx="1473064" cy="2269316"/>
                </a:xfrm>
                <a:prstGeom prst="rect">
                  <a:avLst/>
                </a:prstGeom>
              </p:spPr>
            </p:pic>
          </p:grpSp>
        </p:grpSp>
        <p:pic>
          <p:nvPicPr>
            <p:cNvPr id="106" name="Picture 105" descr="A medical information about a person's body&#10;&#10;AI-generated content may be incorrect.">
              <a:extLst>
                <a:ext uri="{FF2B5EF4-FFF2-40B4-BE49-F238E27FC236}">
                  <a16:creationId xmlns:a16="http://schemas.microsoft.com/office/drawing/2014/main" id="{6A951B7E-C992-B896-3D0E-18D8ADE32B68}"/>
                </a:ext>
              </a:extLst>
            </p:cNvPr>
            <p:cNvPicPr>
              <a:picLocks noChangeAspect="1"/>
            </p:cNvPicPr>
            <p:nvPr/>
          </p:nvPicPr>
          <p:blipFill>
            <a:blip r:embed="rId12"/>
            <a:stretch>
              <a:fillRect/>
            </a:stretch>
          </p:blipFill>
          <p:spPr>
            <a:xfrm>
              <a:off x="2527764" y="5410299"/>
              <a:ext cx="1922659" cy="870064"/>
            </a:xfrm>
            <a:prstGeom prst="rect">
              <a:avLst/>
            </a:prstGeom>
          </p:spPr>
        </p:pic>
      </p:grpSp>
      <p:grpSp>
        <p:nvGrpSpPr>
          <p:cNvPr id="3" name="Group 2">
            <a:extLst>
              <a:ext uri="{FF2B5EF4-FFF2-40B4-BE49-F238E27FC236}">
                <a16:creationId xmlns:a16="http://schemas.microsoft.com/office/drawing/2014/main" id="{86EE038E-88DB-9B01-84C7-06D38644C827}"/>
              </a:ext>
            </a:extLst>
          </p:cNvPr>
          <p:cNvGrpSpPr/>
          <p:nvPr/>
        </p:nvGrpSpPr>
        <p:grpSpPr>
          <a:xfrm>
            <a:off x="72171" y="5523869"/>
            <a:ext cx="6553617" cy="5328235"/>
            <a:chOff x="58161" y="-59978"/>
            <a:chExt cx="6553617" cy="5328235"/>
          </a:xfrm>
        </p:grpSpPr>
        <p:sp>
          <p:nvSpPr>
            <p:cNvPr id="33" name="TextBox 32">
              <a:extLst>
                <a:ext uri="{FF2B5EF4-FFF2-40B4-BE49-F238E27FC236}">
                  <a16:creationId xmlns:a16="http://schemas.microsoft.com/office/drawing/2014/main" id="{49C97744-1C45-00ED-9DE6-FF28D7A4D159}"/>
                </a:ext>
              </a:extLst>
            </p:cNvPr>
            <p:cNvSpPr txBox="1"/>
            <p:nvPr/>
          </p:nvSpPr>
          <p:spPr>
            <a:xfrm>
              <a:off x="58161" y="-59978"/>
              <a:ext cx="354599" cy="369332"/>
            </a:xfrm>
            <a:prstGeom prst="rect">
              <a:avLst/>
            </a:prstGeom>
            <a:noFill/>
          </p:spPr>
          <p:txBody>
            <a:bodyPr wrap="square" rtlCol="0">
              <a:spAutoFit/>
            </a:bodyPr>
            <a:lstStyle/>
            <a:p>
              <a:r>
                <a:rPr lang="en-GB" b="1" noProof="0" dirty="0">
                  <a:latin typeface="Times New Roman" panose="02020603050405020304" pitchFamily="18" charset="0"/>
                  <a:cs typeface="Times New Roman" panose="02020603050405020304" pitchFamily="18" charset="0"/>
                </a:rPr>
                <a:t>b</a:t>
              </a:r>
            </a:p>
          </p:txBody>
        </p:sp>
        <p:grpSp>
          <p:nvGrpSpPr>
            <p:cNvPr id="2" name="Group 1">
              <a:extLst>
                <a:ext uri="{FF2B5EF4-FFF2-40B4-BE49-F238E27FC236}">
                  <a16:creationId xmlns:a16="http://schemas.microsoft.com/office/drawing/2014/main" id="{C7223067-22BF-A829-94A2-E55F8A05E0D8}"/>
                </a:ext>
              </a:extLst>
            </p:cNvPr>
            <p:cNvGrpSpPr/>
            <p:nvPr/>
          </p:nvGrpSpPr>
          <p:grpSpPr>
            <a:xfrm>
              <a:off x="185500" y="28791"/>
              <a:ext cx="6426278" cy="5239466"/>
              <a:chOff x="185500" y="28791"/>
              <a:chExt cx="6426278" cy="5239466"/>
            </a:xfrm>
          </p:grpSpPr>
          <p:grpSp>
            <p:nvGrpSpPr>
              <p:cNvPr id="89" name="Group 88">
                <a:extLst>
                  <a:ext uri="{FF2B5EF4-FFF2-40B4-BE49-F238E27FC236}">
                    <a16:creationId xmlns:a16="http://schemas.microsoft.com/office/drawing/2014/main" id="{055AA856-FDDA-A5CE-7365-A462C8E5F482}"/>
                  </a:ext>
                </a:extLst>
              </p:cNvPr>
              <p:cNvGrpSpPr/>
              <p:nvPr/>
            </p:nvGrpSpPr>
            <p:grpSpPr>
              <a:xfrm>
                <a:off x="185500" y="3278404"/>
                <a:ext cx="6426278" cy="1989853"/>
                <a:chOff x="185500" y="3390371"/>
                <a:chExt cx="6426278" cy="1989853"/>
              </a:xfrm>
            </p:grpSpPr>
            <p:pic>
              <p:nvPicPr>
                <p:cNvPr id="57" name="Picture 56">
                  <a:extLst>
                    <a:ext uri="{FF2B5EF4-FFF2-40B4-BE49-F238E27FC236}">
                      <a16:creationId xmlns:a16="http://schemas.microsoft.com/office/drawing/2014/main" id="{A45778A9-7A7E-A588-99B7-B864A3371E1C}"/>
                    </a:ext>
                  </a:extLst>
                </p:cNvPr>
                <p:cNvPicPr>
                  <a:picLocks noChangeAspect="1"/>
                </p:cNvPicPr>
                <p:nvPr/>
              </p:nvPicPr>
              <p:blipFill>
                <a:blip r:embed="rId13"/>
                <a:stretch>
                  <a:fillRect/>
                </a:stretch>
              </p:blipFill>
              <p:spPr>
                <a:xfrm>
                  <a:off x="185500" y="3390371"/>
                  <a:ext cx="1521681" cy="1939019"/>
                </a:xfrm>
                <a:prstGeom prst="rect">
                  <a:avLst/>
                </a:prstGeom>
              </p:spPr>
            </p:pic>
            <p:pic>
              <p:nvPicPr>
                <p:cNvPr id="59" name="Picture 58">
                  <a:extLst>
                    <a:ext uri="{FF2B5EF4-FFF2-40B4-BE49-F238E27FC236}">
                      <a16:creationId xmlns:a16="http://schemas.microsoft.com/office/drawing/2014/main" id="{AEF98ED6-8524-B966-F77D-D8151D8DFB69}"/>
                    </a:ext>
                  </a:extLst>
                </p:cNvPr>
                <p:cNvPicPr>
                  <a:picLocks noChangeAspect="1"/>
                </p:cNvPicPr>
                <p:nvPr/>
              </p:nvPicPr>
              <p:blipFill>
                <a:blip r:embed="rId14"/>
                <a:stretch>
                  <a:fillRect/>
                </a:stretch>
              </p:blipFill>
              <p:spPr>
                <a:xfrm>
                  <a:off x="1583284" y="3443575"/>
                  <a:ext cx="1383130" cy="1881556"/>
                </a:xfrm>
                <a:prstGeom prst="rect">
                  <a:avLst/>
                </a:prstGeom>
              </p:spPr>
            </p:pic>
            <p:pic>
              <p:nvPicPr>
                <p:cNvPr id="83" name="Picture 82">
                  <a:extLst>
                    <a:ext uri="{FF2B5EF4-FFF2-40B4-BE49-F238E27FC236}">
                      <a16:creationId xmlns:a16="http://schemas.microsoft.com/office/drawing/2014/main" id="{6AEB8BF0-C03F-F72D-7DE5-0253B77A5B28}"/>
                    </a:ext>
                  </a:extLst>
                </p:cNvPr>
                <p:cNvPicPr>
                  <a:picLocks noChangeAspect="1"/>
                </p:cNvPicPr>
                <p:nvPr/>
              </p:nvPicPr>
              <p:blipFill>
                <a:blip r:embed="rId15"/>
                <a:stretch>
                  <a:fillRect/>
                </a:stretch>
              </p:blipFill>
              <p:spPr>
                <a:xfrm>
                  <a:off x="2769824" y="3441829"/>
                  <a:ext cx="1419030" cy="1930393"/>
                </a:xfrm>
                <a:prstGeom prst="rect">
                  <a:avLst/>
                </a:prstGeom>
              </p:spPr>
            </p:pic>
            <p:pic>
              <p:nvPicPr>
                <p:cNvPr id="86" name="Picture 85">
                  <a:extLst>
                    <a:ext uri="{FF2B5EF4-FFF2-40B4-BE49-F238E27FC236}">
                      <a16:creationId xmlns:a16="http://schemas.microsoft.com/office/drawing/2014/main" id="{C89D13B2-FD19-3570-FD89-D169757D0AB5}"/>
                    </a:ext>
                  </a:extLst>
                </p:cNvPr>
                <p:cNvPicPr>
                  <a:picLocks noChangeAspect="1"/>
                </p:cNvPicPr>
                <p:nvPr/>
              </p:nvPicPr>
              <p:blipFill>
                <a:blip r:embed="rId16"/>
                <a:stretch>
                  <a:fillRect/>
                </a:stretch>
              </p:blipFill>
              <p:spPr>
                <a:xfrm>
                  <a:off x="4050612" y="3460890"/>
                  <a:ext cx="1410902" cy="1919334"/>
                </a:xfrm>
                <a:prstGeom prst="rect">
                  <a:avLst/>
                </a:prstGeom>
              </p:spPr>
            </p:pic>
            <p:pic>
              <p:nvPicPr>
                <p:cNvPr id="88" name="Picture 87">
                  <a:extLst>
                    <a:ext uri="{FF2B5EF4-FFF2-40B4-BE49-F238E27FC236}">
                      <a16:creationId xmlns:a16="http://schemas.microsoft.com/office/drawing/2014/main" id="{E5A3B3EC-EB39-EFFE-41C1-9A554D67D739}"/>
                    </a:ext>
                  </a:extLst>
                </p:cNvPr>
                <p:cNvPicPr>
                  <a:picLocks noChangeAspect="1"/>
                </p:cNvPicPr>
                <p:nvPr/>
              </p:nvPicPr>
              <p:blipFill>
                <a:blip r:embed="rId17"/>
                <a:stretch>
                  <a:fillRect/>
                </a:stretch>
              </p:blipFill>
              <p:spPr>
                <a:xfrm>
                  <a:off x="5232960" y="3469180"/>
                  <a:ext cx="1378818" cy="1875690"/>
                </a:xfrm>
                <a:prstGeom prst="rect">
                  <a:avLst/>
                </a:prstGeom>
              </p:spPr>
            </p:pic>
          </p:grpSp>
          <p:grpSp>
            <p:nvGrpSpPr>
              <p:cNvPr id="94" name="Group 93">
                <a:extLst>
                  <a:ext uri="{FF2B5EF4-FFF2-40B4-BE49-F238E27FC236}">
                    <a16:creationId xmlns:a16="http://schemas.microsoft.com/office/drawing/2014/main" id="{938B978F-8DBE-8331-29FB-10E3D574EEC9}"/>
                  </a:ext>
                </a:extLst>
              </p:cNvPr>
              <p:cNvGrpSpPr/>
              <p:nvPr/>
            </p:nvGrpSpPr>
            <p:grpSpPr>
              <a:xfrm>
                <a:off x="194713" y="820330"/>
                <a:ext cx="6413743" cy="2396053"/>
                <a:chOff x="194713" y="820330"/>
                <a:chExt cx="6413743" cy="2396053"/>
              </a:xfrm>
            </p:grpSpPr>
            <p:grpSp>
              <p:nvGrpSpPr>
                <p:cNvPr id="77" name="Group 76">
                  <a:extLst>
                    <a:ext uri="{FF2B5EF4-FFF2-40B4-BE49-F238E27FC236}">
                      <a16:creationId xmlns:a16="http://schemas.microsoft.com/office/drawing/2014/main" id="{7A97496D-180D-509A-73E5-E928EE25A5A7}"/>
                    </a:ext>
                  </a:extLst>
                </p:cNvPr>
                <p:cNvGrpSpPr/>
                <p:nvPr/>
              </p:nvGrpSpPr>
              <p:grpSpPr>
                <a:xfrm>
                  <a:off x="882276" y="820330"/>
                  <a:ext cx="5351676" cy="273497"/>
                  <a:chOff x="900938" y="6356117"/>
                  <a:chExt cx="5351676" cy="273497"/>
                </a:xfrm>
              </p:grpSpPr>
              <p:sp>
                <p:nvSpPr>
                  <p:cNvPr id="78" name="TextBox 77">
                    <a:extLst>
                      <a:ext uri="{FF2B5EF4-FFF2-40B4-BE49-F238E27FC236}">
                        <a16:creationId xmlns:a16="http://schemas.microsoft.com/office/drawing/2014/main" id="{BBEF537F-57C6-BA25-6E61-F53289EE3B69}"/>
                      </a:ext>
                    </a:extLst>
                  </p:cNvPr>
                  <p:cNvSpPr txBox="1"/>
                  <p:nvPr/>
                </p:nvSpPr>
                <p:spPr>
                  <a:xfrm>
                    <a:off x="900938" y="6356117"/>
                    <a:ext cx="49084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Wu-1</a:t>
                    </a:r>
                  </a:p>
                </p:txBody>
              </p:sp>
              <p:sp>
                <p:nvSpPr>
                  <p:cNvPr id="79" name="TextBox 78">
                    <a:extLst>
                      <a:ext uri="{FF2B5EF4-FFF2-40B4-BE49-F238E27FC236}">
                        <a16:creationId xmlns:a16="http://schemas.microsoft.com/office/drawing/2014/main" id="{50A1913F-407C-3D2B-D7E8-40137618085B}"/>
                      </a:ext>
                    </a:extLst>
                  </p:cNvPr>
                  <p:cNvSpPr txBox="1"/>
                  <p:nvPr/>
                </p:nvSpPr>
                <p:spPr>
                  <a:xfrm>
                    <a:off x="2207960" y="6379892"/>
                    <a:ext cx="45878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BA.1</a:t>
                    </a:r>
                  </a:p>
                </p:txBody>
              </p:sp>
              <p:sp>
                <p:nvSpPr>
                  <p:cNvPr id="80" name="TextBox 79">
                    <a:extLst>
                      <a:ext uri="{FF2B5EF4-FFF2-40B4-BE49-F238E27FC236}">
                        <a16:creationId xmlns:a16="http://schemas.microsoft.com/office/drawing/2014/main" id="{30E05196-ED51-6B6F-8FD8-2CC5188ED687}"/>
                      </a:ext>
                    </a:extLst>
                  </p:cNvPr>
                  <p:cNvSpPr txBox="1"/>
                  <p:nvPr/>
                </p:nvSpPr>
                <p:spPr>
                  <a:xfrm>
                    <a:off x="3411680" y="6377670"/>
                    <a:ext cx="45878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BA.2</a:t>
                    </a:r>
                  </a:p>
                </p:txBody>
              </p:sp>
              <p:sp>
                <p:nvSpPr>
                  <p:cNvPr id="81" name="TextBox 80">
                    <a:extLst>
                      <a:ext uri="{FF2B5EF4-FFF2-40B4-BE49-F238E27FC236}">
                        <a16:creationId xmlns:a16="http://schemas.microsoft.com/office/drawing/2014/main" id="{D4CAFA24-AB32-A8F2-F2F2-2DA032CA85D3}"/>
                      </a:ext>
                    </a:extLst>
                  </p:cNvPr>
                  <p:cNvSpPr txBox="1"/>
                  <p:nvPr/>
                </p:nvSpPr>
                <p:spPr>
                  <a:xfrm>
                    <a:off x="4535024" y="6376190"/>
                    <a:ext cx="45878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BA.4</a:t>
                    </a:r>
                  </a:p>
                </p:txBody>
              </p:sp>
              <p:sp>
                <p:nvSpPr>
                  <p:cNvPr id="82" name="TextBox 81">
                    <a:extLst>
                      <a:ext uri="{FF2B5EF4-FFF2-40B4-BE49-F238E27FC236}">
                        <a16:creationId xmlns:a16="http://schemas.microsoft.com/office/drawing/2014/main" id="{123E22A2-9CB0-1DDB-FE69-33D6AD40EA2B}"/>
                      </a:ext>
                    </a:extLst>
                  </p:cNvPr>
                  <p:cNvSpPr txBox="1"/>
                  <p:nvPr/>
                </p:nvSpPr>
                <p:spPr>
                  <a:xfrm>
                    <a:off x="5793834" y="6383393"/>
                    <a:ext cx="458780" cy="246221"/>
                  </a:xfrm>
                  <a:prstGeom prst="rect">
                    <a:avLst/>
                  </a:prstGeom>
                  <a:noFill/>
                </p:spPr>
                <p:txBody>
                  <a:bodyPr wrap="none" rtlCol="0">
                    <a:spAutoFit/>
                  </a:bodyPr>
                  <a:lstStyle/>
                  <a:p>
                    <a:r>
                      <a:rPr lang="en-GB" sz="1000" b="1" noProof="0" dirty="0">
                        <a:latin typeface="Times New Roman" panose="02020603050405020304" pitchFamily="18" charset="0"/>
                        <a:cs typeface="Times New Roman" panose="02020603050405020304" pitchFamily="18" charset="0"/>
                      </a:rPr>
                      <a:t>XBB</a:t>
                    </a:r>
                  </a:p>
                </p:txBody>
              </p:sp>
            </p:grpSp>
            <p:grpSp>
              <p:nvGrpSpPr>
                <p:cNvPr id="93" name="Group 92">
                  <a:extLst>
                    <a:ext uri="{FF2B5EF4-FFF2-40B4-BE49-F238E27FC236}">
                      <a16:creationId xmlns:a16="http://schemas.microsoft.com/office/drawing/2014/main" id="{D51642E9-18A1-2892-588C-54893248F7DB}"/>
                    </a:ext>
                  </a:extLst>
                </p:cNvPr>
                <p:cNvGrpSpPr/>
                <p:nvPr/>
              </p:nvGrpSpPr>
              <p:grpSpPr>
                <a:xfrm>
                  <a:off x="194713" y="1011965"/>
                  <a:ext cx="6413743" cy="2204418"/>
                  <a:chOff x="194713" y="1039958"/>
                  <a:chExt cx="6413743" cy="2204418"/>
                </a:xfrm>
              </p:grpSpPr>
              <p:pic>
                <p:nvPicPr>
                  <p:cNvPr id="55" name="Picture 54">
                    <a:extLst>
                      <a:ext uri="{FF2B5EF4-FFF2-40B4-BE49-F238E27FC236}">
                        <a16:creationId xmlns:a16="http://schemas.microsoft.com/office/drawing/2014/main" id="{E6E9DC1D-2BFB-B8AB-B9C0-C5A89455D7BD}"/>
                      </a:ext>
                    </a:extLst>
                  </p:cNvPr>
                  <p:cNvPicPr>
                    <a:picLocks noChangeAspect="1"/>
                  </p:cNvPicPr>
                  <p:nvPr/>
                </p:nvPicPr>
                <p:blipFill>
                  <a:blip r:embed="rId18"/>
                  <a:stretch>
                    <a:fillRect/>
                  </a:stretch>
                </p:blipFill>
                <p:spPr>
                  <a:xfrm>
                    <a:off x="194713" y="1055414"/>
                    <a:ext cx="1500184" cy="2146706"/>
                  </a:xfrm>
                  <a:prstGeom prst="rect">
                    <a:avLst/>
                  </a:prstGeom>
                </p:spPr>
              </p:pic>
              <p:pic>
                <p:nvPicPr>
                  <p:cNvPr id="85" name="Picture 84">
                    <a:extLst>
                      <a:ext uri="{FF2B5EF4-FFF2-40B4-BE49-F238E27FC236}">
                        <a16:creationId xmlns:a16="http://schemas.microsoft.com/office/drawing/2014/main" id="{47A44C24-F1AD-0731-245C-1332427882B3}"/>
                      </a:ext>
                    </a:extLst>
                  </p:cNvPr>
                  <p:cNvPicPr>
                    <a:picLocks noChangeAspect="1"/>
                  </p:cNvPicPr>
                  <p:nvPr/>
                </p:nvPicPr>
                <p:blipFill>
                  <a:blip r:embed="rId19"/>
                  <a:stretch>
                    <a:fillRect/>
                  </a:stretch>
                </p:blipFill>
                <p:spPr>
                  <a:xfrm>
                    <a:off x="4050611" y="1075165"/>
                    <a:ext cx="1387796" cy="2169211"/>
                  </a:xfrm>
                  <a:prstGeom prst="rect">
                    <a:avLst/>
                  </a:prstGeom>
                </p:spPr>
              </p:pic>
              <p:pic>
                <p:nvPicPr>
                  <p:cNvPr id="87" name="Picture 86">
                    <a:extLst>
                      <a:ext uri="{FF2B5EF4-FFF2-40B4-BE49-F238E27FC236}">
                        <a16:creationId xmlns:a16="http://schemas.microsoft.com/office/drawing/2014/main" id="{5868EE96-9D96-E1C6-5E94-DD9A91CA492B}"/>
                      </a:ext>
                    </a:extLst>
                  </p:cNvPr>
                  <p:cNvPicPr>
                    <a:picLocks noChangeAspect="1"/>
                  </p:cNvPicPr>
                  <p:nvPr/>
                </p:nvPicPr>
                <p:blipFill>
                  <a:blip r:embed="rId20"/>
                  <a:stretch>
                    <a:fillRect/>
                  </a:stretch>
                </p:blipFill>
                <p:spPr>
                  <a:xfrm>
                    <a:off x="5220661" y="1073054"/>
                    <a:ext cx="1387795" cy="2169211"/>
                  </a:xfrm>
                  <a:prstGeom prst="rect">
                    <a:avLst/>
                  </a:prstGeom>
                </p:spPr>
              </p:pic>
              <p:pic>
                <p:nvPicPr>
                  <p:cNvPr id="90" name="Picture 89">
                    <a:extLst>
                      <a:ext uri="{FF2B5EF4-FFF2-40B4-BE49-F238E27FC236}">
                        <a16:creationId xmlns:a16="http://schemas.microsoft.com/office/drawing/2014/main" id="{CEA3E59E-9D03-4CDD-676C-66A28A49666E}"/>
                      </a:ext>
                    </a:extLst>
                  </p:cNvPr>
                  <p:cNvPicPr>
                    <a:picLocks noChangeAspect="1"/>
                  </p:cNvPicPr>
                  <p:nvPr/>
                </p:nvPicPr>
                <p:blipFill>
                  <a:blip r:embed="rId21"/>
                  <a:stretch>
                    <a:fillRect/>
                  </a:stretch>
                </p:blipFill>
                <p:spPr>
                  <a:xfrm>
                    <a:off x="2786967" y="1067550"/>
                    <a:ext cx="1383129" cy="2149456"/>
                  </a:xfrm>
                  <a:prstGeom prst="rect">
                    <a:avLst/>
                  </a:prstGeom>
                </p:spPr>
              </p:pic>
              <p:pic>
                <p:nvPicPr>
                  <p:cNvPr id="91" name="Picture 90">
                    <a:extLst>
                      <a:ext uri="{FF2B5EF4-FFF2-40B4-BE49-F238E27FC236}">
                        <a16:creationId xmlns:a16="http://schemas.microsoft.com/office/drawing/2014/main" id="{44452B7E-A369-3E19-BE51-2B4ED38FFA5D}"/>
                      </a:ext>
                    </a:extLst>
                  </p:cNvPr>
                  <p:cNvPicPr>
                    <a:picLocks noChangeAspect="1"/>
                  </p:cNvPicPr>
                  <p:nvPr/>
                </p:nvPicPr>
                <p:blipFill>
                  <a:blip r:embed="rId22"/>
                  <a:stretch>
                    <a:fillRect/>
                  </a:stretch>
                </p:blipFill>
                <p:spPr>
                  <a:xfrm>
                    <a:off x="1552182" y="1039958"/>
                    <a:ext cx="1412317" cy="2194816"/>
                  </a:xfrm>
                  <a:prstGeom prst="rect">
                    <a:avLst/>
                  </a:prstGeom>
                </p:spPr>
              </p:pic>
            </p:grpSp>
          </p:grpSp>
          <p:pic>
            <p:nvPicPr>
              <p:cNvPr id="112" name="Picture 111" descr="A close-up of a syringe&#10;&#10;AI-generated content may be incorrect.">
                <a:extLst>
                  <a:ext uri="{FF2B5EF4-FFF2-40B4-BE49-F238E27FC236}">
                    <a16:creationId xmlns:a16="http://schemas.microsoft.com/office/drawing/2014/main" id="{BD0EF2B9-2B5A-E57D-365A-110AFBBC6A81}"/>
                  </a:ext>
                </a:extLst>
              </p:cNvPr>
              <p:cNvPicPr>
                <a:picLocks noChangeAspect="1"/>
              </p:cNvPicPr>
              <p:nvPr/>
            </p:nvPicPr>
            <p:blipFill>
              <a:blip r:embed="rId23"/>
              <a:stretch>
                <a:fillRect/>
              </a:stretch>
            </p:blipFill>
            <p:spPr>
              <a:xfrm>
                <a:off x="2449173" y="28791"/>
                <a:ext cx="1922340" cy="870064"/>
              </a:xfrm>
              <a:prstGeom prst="rect">
                <a:avLst/>
              </a:prstGeom>
            </p:spPr>
          </p:pic>
        </p:grpSp>
      </p:grpSp>
    </p:spTree>
    <p:extLst>
      <p:ext uri="{BB962C8B-B14F-4D97-AF65-F5344CB8AC3E}">
        <p14:creationId xmlns:p14="http://schemas.microsoft.com/office/powerpoint/2010/main" val="30489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FCF464-A2DF-173E-0911-29A0144643A8}"/>
              </a:ext>
            </a:extLst>
          </p:cNvPr>
          <p:cNvSpPr txBox="1"/>
          <p:nvPr/>
        </p:nvSpPr>
        <p:spPr>
          <a:xfrm>
            <a:off x="427320" y="4812527"/>
            <a:ext cx="6128772" cy="861774"/>
          </a:xfrm>
          <a:prstGeom prst="rect">
            <a:avLst/>
          </a:prstGeom>
          <a:noFill/>
          <a:ln>
            <a:noFill/>
          </a:ln>
        </p:spPr>
        <p:txBody>
          <a:bodyPr wrap="square" rtlCol="0">
            <a:spAutoFit/>
          </a:bodyPr>
          <a:lstStyle/>
          <a:p>
            <a:pPr algn="just"/>
            <a:r>
              <a:rPr lang="en-GB" sz="1000" b="1" noProof="0" dirty="0">
                <a:latin typeface="Times New Roman" panose="02020603050405020304" pitchFamily="18" charset="0"/>
                <a:cs typeface="Times New Roman" panose="02020603050405020304" pitchFamily="18" charset="0"/>
              </a:rPr>
              <a:t>Supplementary Figure 5: Validation of Luminex assay for quantification of binding antibodies using pre-pandemic sera from (n = 93) participants.  a) </a:t>
            </a:r>
            <a:r>
              <a:rPr lang="en-GB" sz="1000" dirty="0">
                <a:latin typeface="Times New Roman" panose="02020603050405020304" pitchFamily="18" charset="0"/>
                <a:cs typeface="Times New Roman" panose="02020603050405020304" pitchFamily="18" charset="0"/>
              </a:rPr>
              <a:t>Binding antibodies </a:t>
            </a:r>
            <a:r>
              <a:rPr lang="en-GB" sz="1000" noProof="0" dirty="0">
                <a:latin typeface="Times New Roman" panose="02020603050405020304" pitchFamily="18" charset="0"/>
                <a:cs typeface="Times New Roman" panose="02020603050405020304" pitchFamily="18" charset="0"/>
              </a:rPr>
              <a:t>against Wu-1 anti-Nucleocapsid (anti-N) and </a:t>
            </a:r>
            <a:r>
              <a:rPr lang="en-GB" sz="1000" b="1" noProof="0" dirty="0">
                <a:latin typeface="Times New Roman" panose="02020603050405020304" pitchFamily="18" charset="0"/>
                <a:cs typeface="Times New Roman" panose="02020603050405020304" pitchFamily="18" charset="0"/>
              </a:rPr>
              <a:t>b) </a:t>
            </a:r>
            <a:r>
              <a:rPr lang="en-GB" sz="1000" noProof="0" dirty="0">
                <a:latin typeface="Times New Roman" panose="02020603050405020304" pitchFamily="18" charset="0"/>
                <a:cs typeface="Times New Roman" panose="02020603050405020304" pitchFamily="18" charset="0"/>
              </a:rPr>
              <a:t>binding antibodies against Omicron Receptor Binding Domain (anti-RBD-Omicron) in (n = 93) pre-pandemic control sera samples. Data are represented as Mean Fluorescence Intensity (MFI).</a:t>
            </a:r>
            <a:r>
              <a:rPr lang="en-GB" sz="1000" b="0" i="0" noProof="0" dirty="0">
                <a:effectLst/>
                <a:latin typeface="Times New Roman" panose="02020603050405020304" pitchFamily="18" charset="0"/>
                <a:cs typeface="Times New Roman" panose="02020603050405020304" pitchFamily="18" charset="0"/>
              </a:rPr>
              <a:t> Cut-offs were determined using Mean + 3 standard deviations of the mean. </a:t>
            </a:r>
            <a:endParaRPr lang="en-GB" sz="1000" noProof="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69D7DC37-6C41-D1E9-8181-4EA5525FC82F}"/>
              </a:ext>
            </a:extLst>
          </p:cNvPr>
          <p:cNvGrpSpPr/>
          <p:nvPr/>
        </p:nvGrpSpPr>
        <p:grpSpPr>
          <a:xfrm>
            <a:off x="0" y="283456"/>
            <a:ext cx="6418178" cy="3926595"/>
            <a:chOff x="0" y="364141"/>
            <a:chExt cx="6418178" cy="3926595"/>
          </a:xfrm>
        </p:grpSpPr>
        <p:grpSp>
          <p:nvGrpSpPr>
            <p:cNvPr id="15" name="Group 14">
              <a:extLst>
                <a:ext uri="{FF2B5EF4-FFF2-40B4-BE49-F238E27FC236}">
                  <a16:creationId xmlns:a16="http://schemas.microsoft.com/office/drawing/2014/main" id="{B88F71B7-5B84-D975-EA5B-6EE6BA619AEB}"/>
                </a:ext>
              </a:extLst>
            </p:cNvPr>
            <p:cNvGrpSpPr/>
            <p:nvPr/>
          </p:nvGrpSpPr>
          <p:grpSpPr>
            <a:xfrm>
              <a:off x="0" y="364141"/>
              <a:ext cx="3248601" cy="3483464"/>
              <a:chOff x="0" y="364141"/>
              <a:chExt cx="3248601" cy="3483464"/>
            </a:xfrm>
          </p:grpSpPr>
          <p:sp>
            <p:nvSpPr>
              <p:cNvPr id="9" name="TextBox 8">
                <a:extLst>
                  <a:ext uri="{FF2B5EF4-FFF2-40B4-BE49-F238E27FC236}">
                    <a16:creationId xmlns:a16="http://schemas.microsoft.com/office/drawing/2014/main" id="{722280C1-C326-BD42-7CED-55FAEA1C483B}"/>
                  </a:ext>
                </a:extLst>
              </p:cNvPr>
              <p:cNvSpPr txBox="1"/>
              <p:nvPr/>
            </p:nvSpPr>
            <p:spPr>
              <a:xfrm>
                <a:off x="0" y="364141"/>
                <a:ext cx="457436" cy="338554"/>
              </a:xfrm>
              <a:prstGeom prst="rect">
                <a:avLst/>
              </a:prstGeom>
              <a:noFill/>
            </p:spPr>
            <p:txBody>
              <a:bodyPr wrap="square" rtlCol="0">
                <a:spAutoFit/>
              </a:bodyPr>
              <a:lstStyle/>
              <a:p>
                <a:r>
                  <a:rPr lang="en-GB" sz="1600" b="1" noProof="0" dirty="0">
                    <a:latin typeface="Times New Roman" panose="02020603050405020304" pitchFamily="18" charset="0"/>
                    <a:cs typeface="Times New Roman" panose="02020603050405020304" pitchFamily="18" charset="0"/>
                  </a:rPr>
                  <a:t>a</a:t>
                </a:r>
              </a:p>
            </p:txBody>
          </p:sp>
          <p:pic>
            <p:nvPicPr>
              <p:cNvPr id="12" name="Picture 11">
                <a:extLst>
                  <a:ext uri="{FF2B5EF4-FFF2-40B4-BE49-F238E27FC236}">
                    <a16:creationId xmlns:a16="http://schemas.microsoft.com/office/drawing/2014/main" id="{425ADE32-B5DA-41A5-716B-661769BB3BDA}"/>
                  </a:ext>
                </a:extLst>
              </p:cNvPr>
              <p:cNvPicPr>
                <a:picLocks noChangeAspect="1"/>
              </p:cNvPicPr>
              <p:nvPr/>
            </p:nvPicPr>
            <p:blipFill>
              <a:blip r:embed="rId2"/>
              <a:stretch>
                <a:fillRect/>
              </a:stretch>
            </p:blipFill>
            <p:spPr>
              <a:xfrm>
                <a:off x="0" y="631929"/>
                <a:ext cx="3248601" cy="3215676"/>
              </a:xfrm>
              <a:prstGeom prst="rect">
                <a:avLst/>
              </a:prstGeom>
            </p:spPr>
          </p:pic>
        </p:grpSp>
        <p:grpSp>
          <p:nvGrpSpPr>
            <p:cNvPr id="14" name="Group 13">
              <a:extLst>
                <a:ext uri="{FF2B5EF4-FFF2-40B4-BE49-F238E27FC236}">
                  <a16:creationId xmlns:a16="http://schemas.microsoft.com/office/drawing/2014/main" id="{56C2683F-E7E0-8A09-E21F-B86FFE160FEA}"/>
                </a:ext>
              </a:extLst>
            </p:cNvPr>
            <p:cNvGrpSpPr/>
            <p:nvPr/>
          </p:nvGrpSpPr>
          <p:grpSpPr>
            <a:xfrm>
              <a:off x="3248528" y="364141"/>
              <a:ext cx="3169650" cy="3926595"/>
              <a:chOff x="3248528" y="364141"/>
              <a:chExt cx="3169650" cy="3926595"/>
            </a:xfrm>
          </p:grpSpPr>
          <p:pic>
            <p:nvPicPr>
              <p:cNvPr id="5" name="Picture 4">
                <a:extLst>
                  <a:ext uri="{FF2B5EF4-FFF2-40B4-BE49-F238E27FC236}">
                    <a16:creationId xmlns:a16="http://schemas.microsoft.com/office/drawing/2014/main" id="{19EDC989-6E4A-F0C8-CEDA-29577BB446D7}"/>
                  </a:ext>
                </a:extLst>
              </p:cNvPr>
              <p:cNvPicPr>
                <a:picLocks noChangeAspect="1"/>
              </p:cNvPicPr>
              <p:nvPr/>
            </p:nvPicPr>
            <p:blipFill>
              <a:blip r:embed="rId3"/>
              <a:srcRect b="222"/>
              <a:stretch/>
            </p:blipFill>
            <p:spPr>
              <a:xfrm>
                <a:off x="3248528" y="631930"/>
                <a:ext cx="3169650" cy="3658806"/>
              </a:xfrm>
              <a:prstGeom prst="rect">
                <a:avLst/>
              </a:prstGeom>
            </p:spPr>
          </p:pic>
          <p:sp>
            <p:nvSpPr>
              <p:cNvPr id="13" name="TextBox 12">
                <a:extLst>
                  <a:ext uri="{FF2B5EF4-FFF2-40B4-BE49-F238E27FC236}">
                    <a16:creationId xmlns:a16="http://schemas.microsoft.com/office/drawing/2014/main" id="{263503DB-835B-3F2C-5744-D5C547FBDF3D}"/>
                  </a:ext>
                </a:extLst>
              </p:cNvPr>
              <p:cNvSpPr txBox="1"/>
              <p:nvPr/>
            </p:nvSpPr>
            <p:spPr>
              <a:xfrm>
                <a:off x="3248528" y="364141"/>
                <a:ext cx="457436" cy="338554"/>
              </a:xfrm>
              <a:prstGeom prst="rect">
                <a:avLst/>
              </a:prstGeom>
              <a:noFill/>
            </p:spPr>
            <p:txBody>
              <a:bodyPr wrap="square" rtlCol="0">
                <a:spAutoFit/>
              </a:bodyPr>
              <a:lstStyle/>
              <a:p>
                <a:r>
                  <a:rPr lang="en-GB" sz="1600" b="1" noProof="0" dirty="0">
                    <a:latin typeface="Times New Roman" panose="02020603050405020304" pitchFamily="18" charset="0"/>
                    <a:cs typeface="Times New Roman" panose="02020603050405020304" pitchFamily="18" charset="0"/>
                  </a:rPr>
                  <a:t>b</a:t>
                </a:r>
              </a:p>
            </p:txBody>
          </p:sp>
        </p:grpSp>
      </p:grpSp>
    </p:spTree>
    <p:extLst>
      <p:ext uri="{BB962C8B-B14F-4D97-AF65-F5344CB8AC3E}">
        <p14:creationId xmlns:p14="http://schemas.microsoft.com/office/powerpoint/2010/main" val="28640450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6152</TotalTime>
  <Words>918</Words>
  <Application>Microsoft Office PowerPoint</Application>
  <PresentationFormat>Widescreen</PresentationFormat>
  <Paragraphs>29</Paragraphs>
  <Slides>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Aptos</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Abdullahi, Adam</dc:creator>
  <cp:lastModifiedBy>Rebecca Morse</cp:lastModifiedBy>
  <cp:revision>306</cp:revision>
  <cp:lastPrinted>2025-03-22T19:36:10Z</cp:lastPrinted>
  <dcterms:created xsi:type="dcterms:W3CDTF">2024-03-12T21:23:30Z</dcterms:created>
  <dcterms:modified xsi:type="dcterms:W3CDTF">2025-03-28T19:01:11Z</dcterms:modified>
</cp:coreProperties>
</file>