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6480175" cy="2879725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CF80"/>
    <a:srgbClr val="0F3C27"/>
    <a:srgbClr val="FBF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4" autoAdjust="0"/>
    <p:restoredTop sz="85795"/>
  </p:normalViewPr>
  <p:slideViewPr>
    <p:cSldViewPr snapToGrid="0">
      <p:cViewPr varScale="1">
        <p:scale>
          <a:sx n="251" d="100"/>
          <a:sy n="251" d="100"/>
        </p:scale>
        <p:origin x="3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3B65E-EC9C-3148-9FDA-209F2BF70874}" type="datetimeFigureOut">
              <a:rPr lang="de-DE" smtClean="0"/>
              <a:t>31.03.25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42863" y="1143000"/>
            <a:ext cx="69437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BD11B-2FCF-5F4D-A076-854F8DCE2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823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Icons source</a:t>
            </a:r>
          </a:p>
          <a:p>
            <a:r>
              <a:rPr lang="de-DE" dirty="0"/>
              <a:t>Coal </a:t>
            </a:r>
            <a:r>
              <a:rPr lang="de-DE" dirty="0" err="1"/>
              <a:t>mines</a:t>
            </a:r>
            <a:r>
              <a:rPr lang="de-DE" dirty="0"/>
              <a:t>: 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/coal_2450671</a:t>
            </a:r>
          </a:p>
          <a:p>
            <a:r>
              <a:rPr lang="de-DE" dirty="0"/>
              <a:t>Oil &amp; fas </a:t>
            </a:r>
            <a:r>
              <a:rPr lang="de-DE" dirty="0" err="1"/>
              <a:t>rigs</a:t>
            </a:r>
            <a:r>
              <a:rPr lang="de-DE" dirty="0"/>
              <a:t>: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/oil-pump_5486394</a:t>
            </a:r>
          </a:p>
          <a:p>
            <a:r>
              <a:rPr lang="de-DE" dirty="0"/>
              <a:t>Pipelines: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/oil-valve_6315426</a:t>
            </a:r>
          </a:p>
          <a:p>
            <a:r>
              <a:rPr lang="de-DE" dirty="0"/>
              <a:t>Power plants: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/power-plant_1890065</a:t>
            </a:r>
          </a:p>
          <a:p>
            <a:r>
              <a:rPr lang="de-DE" dirty="0"/>
              <a:t>Steel: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/steel-beam_10393496</a:t>
            </a:r>
          </a:p>
          <a:p>
            <a:r>
              <a:rPr lang="de-DE" dirty="0" err="1"/>
              <a:t>Aluminum</a:t>
            </a:r>
            <a:r>
              <a:rPr lang="de-DE" dirty="0"/>
              <a:t>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/wrapping_737879</a:t>
            </a:r>
          </a:p>
          <a:p>
            <a:r>
              <a:rPr lang="de-DE" dirty="0"/>
              <a:t>Copper: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/weaving_5052567</a:t>
            </a:r>
          </a:p>
          <a:p>
            <a:r>
              <a:rPr lang="de-DE" dirty="0"/>
              <a:t>Databases: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/server_689360</a:t>
            </a:r>
          </a:p>
          <a:p>
            <a:r>
              <a:rPr lang="de-DE" dirty="0"/>
              <a:t>Transport: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/truck_3410891</a:t>
            </a:r>
          </a:p>
          <a:p>
            <a:r>
              <a:rPr lang="de-DE" dirty="0"/>
              <a:t>Electric </a:t>
            </a:r>
            <a:r>
              <a:rPr lang="de-DE" dirty="0" err="1"/>
              <a:t>arc</a:t>
            </a:r>
            <a:r>
              <a:rPr lang="de-DE" dirty="0"/>
              <a:t> </a:t>
            </a:r>
            <a:r>
              <a:rPr lang="de-DE" dirty="0" err="1"/>
              <a:t>furnace</a:t>
            </a:r>
            <a:r>
              <a:rPr lang="de-DE" dirty="0"/>
              <a:t>: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/electric-arc-furnace_7382766</a:t>
            </a:r>
          </a:p>
          <a:p>
            <a:r>
              <a:rPr lang="de-DE" dirty="0"/>
              <a:t>Blast </a:t>
            </a:r>
            <a:r>
              <a:rPr lang="de-DE" dirty="0" err="1"/>
              <a:t>furnace</a:t>
            </a:r>
            <a:r>
              <a:rPr lang="de-DE" dirty="0"/>
              <a:t>: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/blast-furnace_7382758</a:t>
            </a:r>
          </a:p>
          <a:p>
            <a:r>
              <a:rPr lang="de-DE" dirty="0"/>
              <a:t>Mining:		https://</a:t>
            </a:r>
            <a:r>
              <a:rPr lang="de-DE" dirty="0" err="1"/>
              <a:t>www.freepik.com</a:t>
            </a:r>
            <a:r>
              <a:rPr lang="de-DE" dirty="0"/>
              <a:t>/</a:t>
            </a:r>
            <a:r>
              <a:rPr lang="de-DE" dirty="0" err="1"/>
              <a:t>icon</a:t>
            </a:r>
            <a:r>
              <a:rPr lang="de-DE" dirty="0"/>
              <a:t>/mining_6348251</a:t>
            </a:r>
          </a:p>
          <a:p>
            <a:r>
              <a:rPr lang="de-DE" dirty="0" err="1"/>
              <a:t>Premise</a:t>
            </a:r>
            <a:r>
              <a:rPr lang="de-DE" dirty="0"/>
              <a:t>:		https://</a:t>
            </a:r>
            <a:r>
              <a:rPr lang="de-DE" dirty="0" err="1"/>
              <a:t>raw.githubusercontent.com</a:t>
            </a:r>
            <a:r>
              <a:rPr lang="de-DE" dirty="0"/>
              <a:t>/</a:t>
            </a:r>
            <a:r>
              <a:rPr lang="de-DE" dirty="0" err="1"/>
              <a:t>polca</a:t>
            </a:r>
            <a:r>
              <a:rPr lang="de-DE" dirty="0"/>
              <a:t>/</a:t>
            </a:r>
            <a:r>
              <a:rPr lang="de-DE" dirty="0" err="1"/>
              <a:t>premise</a:t>
            </a:r>
            <a:r>
              <a:rPr lang="de-DE" dirty="0"/>
              <a:t>/</a:t>
            </a:r>
            <a:r>
              <a:rPr lang="de-DE" dirty="0" err="1"/>
              <a:t>master</a:t>
            </a:r>
            <a:r>
              <a:rPr lang="de-DE" dirty="0"/>
              <a:t>/</a:t>
            </a:r>
            <a:r>
              <a:rPr lang="de-DE" dirty="0" err="1"/>
              <a:t>docs</a:t>
            </a:r>
            <a:r>
              <a:rPr lang="de-DE" dirty="0"/>
              <a:t>/</a:t>
            </a:r>
            <a:r>
              <a:rPr lang="de-DE" dirty="0" err="1"/>
              <a:t>large.png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CBD11B-2FCF-5F4D-A076-854F8DCE27C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5022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22" y="471289"/>
            <a:ext cx="4860131" cy="1002571"/>
          </a:xfrm>
        </p:spPr>
        <p:txBody>
          <a:bodyPr anchor="b"/>
          <a:lstStyle>
            <a:lvl1pPr algn="ctr"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22" y="1512522"/>
            <a:ext cx="4860131" cy="695267"/>
          </a:xfrm>
        </p:spPr>
        <p:txBody>
          <a:bodyPr/>
          <a:lstStyle>
            <a:lvl1pPr marL="0" indent="0" algn="ctr">
              <a:buNone/>
              <a:defRPr sz="1008"/>
            </a:lvl1pPr>
            <a:lvl2pPr marL="191978" indent="0" algn="ctr">
              <a:buNone/>
              <a:defRPr sz="840"/>
            </a:lvl2pPr>
            <a:lvl3pPr marL="383957" indent="0" algn="ctr">
              <a:buNone/>
              <a:defRPr sz="756"/>
            </a:lvl3pPr>
            <a:lvl4pPr marL="575935" indent="0" algn="ctr">
              <a:buNone/>
              <a:defRPr sz="672"/>
            </a:lvl4pPr>
            <a:lvl5pPr marL="767913" indent="0" algn="ctr">
              <a:buNone/>
              <a:defRPr sz="672"/>
            </a:lvl5pPr>
            <a:lvl6pPr marL="959891" indent="0" algn="ctr">
              <a:buNone/>
              <a:defRPr sz="672"/>
            </a:lvl6pPr>
            <a:lvl7pPr marL="1151870" indent="0" algn="ctr">
              <a:buNone/>
              <a:defRPr sz="672"/>
            </a:lvl7pPr>
            <a:lvl8pPr marL="1343848" indent="0" algn="ctr">
              <a:buNone/>
              <a:defRPr sz="672"/>
            </a:lvl8pPr>
            <a:lvl9pPr marL="1535826" indent="0" algn="ctr">
              <a:buNone/>
              <a:defRPr sz="67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18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8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7375" y="153319"/>
            <a:ext cx="1397288" cy="244043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512" y="153319"/>
            <a:ext cx="4110861" cy="244043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1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137" y="717932"/>
            <a:ext cx="5589151" cy="1197885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137" y="1927150"/>
            <a:ext cx="5589151" cy="629940"/>
          </a:xfrm>
        </p:spPr>
        <p:txBody>
          <a:bodyPr/>
          <a:lstStyle>
            <a:lvl1pPr marL="0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1pPr>
            <a:lvl2pPr marL="191978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2pPr>
            <a:lvl3pPr marL="383957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3pPr>
            <a:lvl4pPr marL="575935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4pPr>
            <a:lvl5pPr marL="767913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5pPr>
            <a:lvl6pPr marL="959891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6pPr>
            <a:lvl7pPr marL="1151870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7pPr>
            <a:lvl8pPr marL="1343848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8pPr>
            <a:lvl9pPr marL="1535826" indent="0">
              <a:buNone/>
              <a:defRPr sz="6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04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512" y="766593"/>
            <a:ext cx="2754074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0589" y="766593"/>
            <a:ext cx="2754074" cy="18271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7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153319"/>
            <a:ext cx="5589151" cy="55661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356" y="705933"/>
            <a:ext cx="274141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6356" y="1051899"/>
            <a:ext cx="274141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0589" y="705933"/>
            <a:ext cx="2754918" cy="345967"/>
          </a:xfrm>
        </p:spPr>
        <p:txBody>
          <a:bodyPr anchor="b"/>
          <a:lstStyle>
            <a:lvl1pPr marL="0" indent="0">
              <a:buNone/>
              <a:defRPr sz="1008" b="1"/>
            </a:lvl1pPr>
            <a:lvl2pPr marL="191978" indent="0">
              <a:buNone/>
              <a:defRPr sz="840" b="1"/>
            </a:lvl2pPr>
            <a:lvl3pPr marL="383957" indent="0">
              <a:buNone/>
              <a:defRPr sz="756" b="1"/>
            </a:lvl3pPr>
            <a:lvl4pPr marL="575935" indent="0">
              <a:buNone/>
              <a:defRPr sz="672" b="1"/>
            </a:lvl4pPr>
            <a:lvl5pPr marL="767913" indent="0">
              <a:buNone/>
              <a:defRPr sz="672" b="1"/>
            </a:lvl5pPr>
            <a:lvl6pPr marL="959891" indent="0">
              <a:buNone/>
              <a:defRPr sz="672" b="1"/>
            </a:lvl6pPr>
            <a:lvl7pPr marL="1151870" indent="0">
              <a:buNone/>
              <a:defRPr sz="672" b="1"/>
            </a:lvl7pPr>
            <a:lvl8pPr marL="1343848" indent="0">
              <a:buNone/>
              <a:defRPr sz="672" b="1"/>
            </a:lvl8pPr>
            <a:lvl9pPr marL="1535826" indent="0">
              <a:buNone/>
              <a:defRPr sz="67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0589" y="1051899"/>
            <a:ext cx="2754918" cy="15471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470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99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191982"/>
            <a:ext cx="209002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918" y="414627"/>
            <a:ext cx="3280589" cy="2046471"/>
          </a:xfrm>
        </p:spPr>
        <p:txBody>
          <a:bodyPr/>
          <a:lstStyle>
            <a:lvl1pPr>
              <a:defRPr sz="1344"/>
            </a:lvl1pPr>
            <a:lvl2pPr>
              <a:defRPr sz="1176"/>
            </a:lvl2pPr>
            <a:lvl3pPr>
              <a:defRPr sz="1008"/>
            </a:lvl3pPr>
            <a:lvl4pPr>
              <a:defRPr sz="840"/>
            </a:lvl4pPr>
            <a:lvl5pPr>
              <a:defRPr sz="840"/>
            </a:lvl5pPr>
            <a:lvl6pPr>
              <a:defRPr sz="840"/>
            </a:lvl6pPr>
            <a:lvl7pPr>
              <a:defRPr sz="840"/>
            </a:lvl7pPr>
            <a:lvl8pPr>
              <a:defRPr sz="840"/>
            </a:lvl8pPr>
            <a:lvl9pPr>
              <a:defRPr sz="84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863918"/>
            <a:ext cx="209002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40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356" y="191982"/>
            <a:ext cx="2090025" cy="671936"/>
          </a:xfrm>
        </p:spPr>
        <p:txBody>
          <a:bodyPr anchor="b"/>
          <a:lstStyle>
            <a:lvl1pPr>
              <a:defRPr sz="134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4918" y="414627"/>
            <a:ext cx="3280589" cy="2046471"/>
          </a:xfrm>
        </p:spPr>
        <p:txBody>
          <a:bodyPr anchor="t"/>
          <a:lstStyle>
            <a:lvl1pPr marL="0" indent="0">
              <a:buNone/>
              <a:defRPr sz="1344"/>
            </a:lvl1pPr>
            <a:lvl2pPr marL="191978" indent="0">
              <a:buNone/>
              <a:defRPr sz="1176"/>
            </a:lvl2pPr>
            <a:lvl3pPr marL="383957" indent="0">
              <a:buNone/>
              <a:defRPr sz="1008"/>
            </a:lvl3pPr>
            <a:lvl4pPr marL="575935" indent="0">
              <a:buNone/>
              <a:defRPr sz="840"/>
            </a:lvl4pPr>
            <a:lvl5pPr marL="767913" indent="0">
              <a:buNone/>
              <a:defRPr sz="840"/>
            </a:lvl5pPr>
            <a:lvl6pPr marL="959891" indent="0">
              <a:buNone/>
              <a:defRPr sz="840"/>
            </a:lvl6pPr>
            <a:lvl7pPr marL="1151870" indent="0">
              <a:buNone/>
              <a:defRPr sz="840"/>
            </a:lvl7pPr>
            <a:lvl8pPr marL="1343848" indent="0">
              <a:buNone/>
              <a:defRPr sz="840"/>
            </a:lvl8pPr>
            <a:lvl9pPr marL="1535826" indent="0">
              <a:buNone/>
              <a:defRPr sz="84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6356" y="863918"/>
            <a:ext cx="2090025" cy="1600514"/>
          </a:xfrm>
        </p:spPr>
        <p:txBody>
          <a:bodyPr/>
          <a:lstStyle>
            <a:lvl1pPr marL="0" indent="0">
              <a:buNone/>
              <a:defRPr sz="672"/>
            </a:lvl1pPr>
            <a:lvl2pPr marL="191978" indent="0">
              <a:buNone/>
              <a:defRPr sz="588"/>
            </a:lvl2pPr>
            <a:lvl3pPr marL="383957" indent="0">
              <a:buNone/>
              <a:defRPr sz="504"/>
            </a:lvl3pPr>
            <a:lvl4pPr marL="575935" indent="0">
              <a:buNone/>
              <a:defRPr sz="420"/>
            </a:lvl4pPr>
            <a:lvl5pPr marL="767913" indent="0">
              <a:buNone/>
              <a:defRPr sz="420"/>
            </a:lvl5pPr>
            <a:lvl6pPr marL="959891" indent="0">
              <a:buNone/>
              <a:defRPr sz="420"/>
            </a:lvl6pPr>
            <a:lvl7pPr marL="1151870" indent="0">
              <a:buNone/>
              <a:defRPr sz="420"/>
            </a:lvl7pPr>
            <a:lvl8pPr marL="1343848" indent="0">
              <a:buNone/>
              <a:defRPr sz="420"/>
            </a:lvl8pPr>
            <a:lvl9pPr marL="1535826" indent="0">
              <a:buNone/>
              <a:defRPr sz="42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0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512" y="153319"/>
            <a:ext cx="5589151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512" y="766593"/>
            <a:ext cx="5589151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512" y="2669079"/>
            <a:ext cx="1458039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054D1-A604-4256-BF89-D87E583AC28C}" type="datetimeFigureOut">
              <a:rPr lang="en-US" smtClean="0"/>
              <a:t>3/31/25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6558" y="2669079"/>
            <a:ext cx="2187059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6624" y="2669079"/>
            <a:ext cx="1458039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EC4F3-2724-4A82-AE4D-88015B539CB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0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83957" rtl="0" eaLnBrk="1" latinLnBrk="0" hangingPunct="1">
        <a:lnSpc>
          <a:spcPct val="90000"/>
        </a:lnSpc>
        <a:spcBef>
          <a:spcPct val="0"/>
        </a:spcBef>
        <a:buNone/>
        <a:defRPr sz="1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989" indent="-95989" algn="l" defTabSz="383957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1pPr>
      <a:lvl2pPr marL="28796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2pPr>
      <a:lvl3pPr marL="479946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71924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863902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1055881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247859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439837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631815" indent="-95989" algn="l" defTabSz="383957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1pPr>
      <a:lvl2pPr marL="19197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83957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3pPr>
      <a:lvl4pPr marL="575935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4pPr>
      <a:lvl5pPr marL="767913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5pPr>
      <a:lvl6pPr marL="959891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6pPr>
      <a:lvl7pPr marL="1151870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7pPr>
      <a:lvl8pPr marL="1343848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8pPr>
      <a:lvl9pPr marL="1535826" algn="l" defTabSz="383957" rtl="0" eaLnBrk="1" latinLnBrk="0" hangingPunct="1">
        <a:defRPr sz="75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904" y="942416"/>
            <a:ext cx="2014199" cy="7888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461" y="1440938"/>
            <a:ext cx="270000" cy="270000"/>
          </a:xfrm>
          <a:prstGeom prst="rect">
            <a:avLst/>
          </a:prstGeom>
        </p:spPr>
      </p:pic>
      <p:sp>
        <p:nvSpPr>
          <p:cNvPr id="16" name="Geschweifte Klammer rechts 15"/>
          <p:cNvSpPr/>
          <p:nvPr/>
        </p:nvSpPr>
        <p:spPr>
          <a:xfrm>
            <a:off x="503129" y="355920"/>
            <a:ext cx="254974" cy="1820665"/>
          </a:xfrm>
          <a:prstGeom prst="rightBrace">
            <a:avLst>
              <a:gd name="adj1" fmla="val 6656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Gerade Verbindung mit Pfeil 17"/>
          <p:cNvCxnSpPr>
            <a:cxnSpLocks/>
            <a:stCxn id="16" idx="1"/>
          </p:cNvCxnSpPr>
          <p:nvPr/>
        </p:nvCxnSpPr>
        <p:spPr>
          <a:xfrm flipV="1">
            <a:off x="758103" y="491909"/>
            <a:ext cx="868806" cy="774344"/>
          </a:xfrm>
          <a:prstGeom prst="straightConnector1">
            <a:avLst/>
          </a:prstGeom>
          <a:ln>
            <a:prstDash val="dash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cxnSpLocks/>
            <a:stCxn id="16" idx="1"/>
          </p:cNvCxnSpPr>
          <p:nvPr/>
        </p:nvCxnSpPr>
        <p:spPr>
          <a:xfrm flipV="1">
            <a:off x="758103" y="1018896"/>
            <a:ext cx="868371" cy="247357"/>
          </a:xfrm>
          <a:prstGeom prst="straightConnector1">
            <a:avLst/>
          </a:prstGeom>
          <a:ln>
            <a:prstDash val="dash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cxnSpLocks/>
            <a:stCxn id="16" idx="1"/>
            <a:endCxn id="8" idx="1"/>
          </p:cNvCxnSpPr>
          <p:nvPr/>
        </p:nvCxnSpPr>
        <p:spPr>
          <a:xfrm>
            <a:off x="758103" y="1266253"/>
            <a:ext cx="872358" cy="309685"/>
          </a:xfrm>
          <a:prstGeom prst="straightConnector1">
            <a:avLst/>
          </a:prstGeom>
          <a:ln>
            <a:prstDash val="dash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 rot="5400000">
            <a:off x="1606648" y="1949980"/>
            <a:ext cx="27443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cxnSp>
        <p:nvCxnSpPr>
          <p:cNvPr id="28" name="Gerade Verbindung mit Pfeil 27"/>
          <p:cNvCxnSpPr>
            <a:cxnSpLocks/>
            <a:stCxn id="16" idx="1"/>
            <a:endCxn id="27" idx="2"/>
          </p:cNvCxnSpPr>
          <p:nvPr/>
        </p:nvCxnSpPr>
        <p:spPr>
          <a:xfrm>
            <a:off x="758103" y="1266253"/>
            <a:ext cx="885735" cy="783755"/>
          </a:xfrm>
          <a:prstGeom prst="straightConnector1">
            <a:avLst/>
          </a:prstGeom>
          <a:ln>
            <a:prstDash val="dash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-100991" y="18142"/>
            <a:ext cx="1135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To-be-obsolete</a:t>
            </a:r>
          </a:p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fossil infrastructure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1178447" y="23757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Material compositions</a:t>
            </a:r>
          </a:p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(incl. uncertainties)</a:t>
            </a:r>
          </a:p>
        </p:txBody>
      </p:sp>
      <p:sp>
        <p:nvSpPr>
          <p:cNvPr id="36" name="Geschweifte Klammer rechts 35"/>
          <p:cNvSpPr/>
          <p:nvPr/>
        </p:nvSpPr>
        <p:spPr>
          <a:xfrm rot="16200000">
            <a:off x="1681585" y="1919677"/>
            <a:ext cx="175267" cy="1065079"/>
          </a:xfrm>
          <a:prstGeom prst="rightBrace">
            <a:avLst>
              <a:gd name="adj1" fmla="val 6656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814360" y="2407976"/>
            <a:ext cx="19024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Ecoinvent v3.9.1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1565063" y="556887"/>
            <a:ext cx="3882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Steel</a:t>
            </a:r>
          </a:p>
        </p:txBody>
      </p:sp>
      <p:sp>
        <p:nvSpPr>
          <p:cNvPr id="231" name="Rechteck 230"/>
          <p:cNvSpPr/>
          <p:nvPr/>
        </p:nvSpPr>
        <p:spPr>
          <a:xfrm>
            <a:off x="4503015" y="191792"/>
            <a:ext cx="1769065" cy="1984793"/>
          </a:xfrm>
          <a:prstGeom prst="rect">
            <a:avLst/>
          </a:prstGeom>
          <a:solidFill>
            <a:schemeClr val="bg1"/>
          </a:solidFill>
          <a:ln w="6350"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478202" y="1089663"/>
            <a:ext cx="5822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Aluminum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1518576" y="1640610"/>
            <a:ext cx="4780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</a:p>
        </p:txBody>
      </p:sp>
      <p:sp>
        <p:nvSpPr>
          <p:cNvPr id="41" name="Geschweifte Klammer rechts 40"/>
          <p:cNvSpPr/>
          <p:nvPr/>
        </p:nvSpPr>
        <p:spPr>
          <a:xfrm>
            <a:off x="1955375" y="350703"/>
            <a:ext cx="254974" cy="1832972"/>
          </a:xfrm>
          <a:prstGeom prst="rightBrace">
            <a:avLst>
              <a:gd name="adj1" fmla="val 6656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Geschweifte Klammer rechts 216"/>
          <p:cNvSpPr/>
          <p:nvPr/>
        </p:nvSpPr>
        <p:spPr>
          <a:xfrm rot="16200000">
            <a:off x="2992370" y="1771114"/>
            <a:ext cx="175267" cy="1350141"/>
          </a:xfrm>
          <a:prstGeom prst="rightBrace">
            <a:avLst>
              <a:gd name="adj1" fmla="val 6656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feld 217"/>
          <p:cNvSpPr txBox="1"/>
          <p:nvPr/>
        </p:nvSpPr>
        <p:spPr>
          <a:xfrm>
            <a:off x="2134397" y="2410724"/>
            <a:ext cx="19024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Global Energy Monitor</a:t>
            </a:r>
          </a:p>
        </p:txBody>
      </p:sp>
      <p:cxnSp>
        <p:nvCxnSpPr>
          <p:cNvPr id="220" name="Gerade Verbindung mit Pfeil 219"/>
          <p:cNvCxnSpPr>
            <a:stCxn id="217" idx="1"/>
          </p:cNvCxnSpPr>
          <p:nvPr/>
        </p:nvCxnSpPr>
        <p:spPr>
          <a:xfrm flipV="1">
            <a:off x="3080004" y="1884311"/>
            <a:ext cx="2121" cy="474241"/>
          </a:xfrm>
          <a:prstGeom prst="straightConnector1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Textfeld 220"/>
          <p:cNvSpPr txBox="1"/>
          <p:nvPr/>
        </p:nvSpPr>
        <p:spPr>
          <a:xfrm>
            <a:off x="2142494" y="1874541"/>
            <a:ext cx="977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Scaling &amp; spatial</a:t>
            </a:r>
          </a:p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</a:p>
        </p:txBody>
      </p:sp>
      <p:sp>
        <p:nvSpPr>
          <p:cNvPr id="222" name="Textfeld 221"/>
          <p:cNvSpPr txBox="1"/>
          <p:nvPr/>
        </p:nvSpPr>
        <p:spPr>
          <a:xfrm>
            <a:off x="2687304" y="20152"/>
            <a:ext cx="7745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Global stocks</a:t>
            </a:r>
          </a:p>
        </p:txBody>
      </p:sp>
      <p:cxnSp>
        <p:nvCxnSpPr>
          <p:cNvPr id="227" name="Gewinkelter Verbinder 226"/>
          <p:cNvCxnSpPr>
            <a:cxnSpLocks/>
            <a:stCxn id="257" idx="3"/>
          </p:cNvCxnSpPr>
          <p:nvPr/>
        </p:nvCxnSpPr>
        <p:spPr>
          <a:xfrm flipV="1">
            <a:off x="3971960" y="333194"/>
            <a:ext cx="771708" cy="1026534"/>
          </a:xfrm>
          <a:prstGeom prst="bentConnector3">
            <a:avLst>
              <a:gd name="adj1" fmla="val 28978"/>
            </a:avLst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8" name="Grafik 2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7021" y="2559561"/>
            <a:ext cx="284949" cy="284949"/>
          </a:xfrm>
          <a:prstGeom prst="rect">
            <a:avLst/>
          </a:prstGeom>
        </p:spPr>
      </p:pic>
      <p:sp>
        <p:nvSpPr>
          <p:cNvPr id="243" name="Textfeld 242"/>
          <p:cNvSpPr txBox="1"/>
          <p:nvPr/>
        </p:nvSpPr>
        <p:spPr>
          <a:xfrm>
            <a:off x="4438117" y="2400863"/>
            <a:ext cx="19024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Prospective inventory data</a:t>
            </a:r>
          </a:p>
        </p:txBody>
      </p:sp>
      <p:sp>
        <p:nvSpPr>
          <p:cNvPr id="244" name="Geschweifte Klammer rechts 243"/>
          <p:cNvSpPr/>
          <p:nvPr/>
        </p:nvSpPr>
        <p:spPr>
          <a:xfrm rot="16200000">
            <a:off x="5321231" y="1683751"/>
            <a:ext cx="175267" cy="1517733"/>
          </a:xfrm>
          <a:prstGeom prst="rightBrace">
            <a:avLst>
              <a:gd name="adj1" fmla="val 66561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504" tIns="48251" rIns="96504" bIns="4825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Textfeld 260"/>
          <p:cNvSpPr txBox="1"/>
          <p:nvPr/>
        </p:nvSpPr>
        <p:spPr>
          <a:xfrm>
            <a:off x="5228391" y="1927624"/>
            <a:ext cx="2391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</a:p>
        </p:txBody>
      </p:sp>
      <p:pic>
        <p:nvPicPr>
          <p:cNvPr id="1026" name="Picture 2" descr="Recyceln eco ökologie recycling - Ökologie, Umwelt und Natur Symbol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123" y="1325386"/>
            <a:ext cx="182954" cy="17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7" name="Gerade Verbindung mit Pfeil 236"/>
          <p:cNvCxnSpPr>
            <a:cxnSpLocks/>
          </p:cNvCxnSpPr>
          <p:nvPr/>
        </p:nvCxnSpPr>
        <p:spPr>
          <a:xfrm flipH="1">
            <a:off x="4876603" y="468193"/>
            <a:ext cx="0" cy="158690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7" name="Textfeld 246"/>
          <p:cNvSpPr txBox="1"/>
          <p:nvPr/>
        </p:nvSpPr>
        <p:spPr>
          <a:xfrm>
            <a:off x="4524879" y="1666003"/>
            <a:ext cx="740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Recycling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impacts</a:t>
            </a:r>
          </a:p>
        </p:txBody>
      </p:sp>
      <p:sp>
        <p:nvSpPr>
          <p:cNvPr id="248" name="Textfeld 247"/>
          <p:cNvSpPr txBox="1"/>
          <p:nvPr/>
        </p:nvSpPr>
        <p:spPr>
          <a:xfrm>
            <a:off x="5256483" y="1668958"/>
            <a:ext cx="1142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Primary 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production impacts</a:t>
            </a:r>
          </a:p>
        </p:txBody>
      </p:sp>
      <p:cxnSp>
        <p:nvCxnSpPr>
          <p:cNvPr id="249" name="Gerade Verbindung mit Pfeil 248"/>
          <p:cNvCxnSpPr>
            <a:stCxn id="252" idx="2"/>
          </p:cNvCxnSpPr>
          <p:nvPr/>
        </p:nvCxnSpPr>
        <p:spPr>
          <a:xfrm flipH="1">
            <a:off x="4878543" y="1165670"/>
            <a:ext cx="1" cy="185219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2" name="Textfeld 251"/>
          <p:cNvSpPr txBox="1"/>
          <p:nvPr/>
        </p:nvSpPr>
        <p:spPr>
          <a:xfrm>
            <a:off x="4564195" y="857893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Electric arc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furnace</a:t>
            </a:r>
          </a:p>
        </p:txBody>
      </p:sp>
      <p:sp>
        <p:nvSpPr>
          <p:cNvPr id="253" name="Textfeld 252"/>
          <p:cNvSpPr txBox="1"/>
          <p:nvPr/>
        </p:nvSpPr>
        <p:spPr>
          <a:xfrm>
            <a:off x="5253762" y="854938"/>
            <a:ext cx="1163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Blast furnace,</a:t>
            </a:r>
          </a:p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basic oxygen furnace</a:t>
            </a:r>
          </a:p>
        </p:txBody>
      </p:sp>
      <p:cxnSp>
        <p:nvCxnSpPr>
          <p:cNvPr id="262" name="Gewinkelter Verbinder 261"/>
          <p:cNvCxnSpPr>
            <a:stCxn id="247" idx="2"/>
            <a:endCxn id="261" idx="1"/>
          </p:cNvCxnSpPr>
          <p:nvPr/>
        </p:nvCxnSpPr>
        <p:spPr>
          <a:xfrm rot="16200000" flipH="1">
            <a:off x="5034854" y="1834115"/>
            <a:ext cx="53872" cy="333201"/>
          </a:xfrm>
          <a:prstGeom prst="bentConnector2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4" name="Gewinkelter Verbinder 263"/>
          <p:cNvCxnSpPr>
            <a:stCxn id="248" idx="2"/>
            <a:endCxn id="261" idx="3"/>
          </p:cNvCxnSpPr>
          <p:nvPr/>
        </p:nvCxnSpPr>
        <p:spPr>
          <a:xfrm rot="5400000">
            <a:off x="5622172" y="1822122"/>
            <a:ext cx="50917" cy="360142"/>
          </a:xfrm>
          <a:prstGeom prst="bentConnector2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7" name="Textfeld 296"/>
          <p:cNvSpPr txBox="1"/>
          <p:nvPr/>
        </p:nvSpPr>
        <p:spPr>
          <a:xfrm>
            <a:off x="5433225" y="2591602"/>
            <a:ext cx="61266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2025-2050</a:t>
            </a:r>
          </a:p>
        </p:txBody>
      </p:sp>
      <p:sp>
        <p:nvSpPr>
          <p:cNvPr id="300" name="Textfeld 299"/>
          <p:cNvSpPr txBox="1"/>
          <p:nvPr/>
        </p:nvSpPr>
        <p:spPr>
          <a:xfrm>
            <a:off x="3660013" y="277620"/>
            <a:ext cx="569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</a:p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distances</a:t>
            </a:r>
          </a:p>
        </p:txBody>
      </p:sp>
      <p:sp>
        <p:nvSpPr>
          <p:cNvPr id="241" name="Textfeld 240"/>
          <p:cNvSpPr txBox="1"/>
          <p:nvPr/>
        </p:nvSpPr>
        <p:spPr>
          <a:xfrm>
            <a:off x="4791400" y="30526"/>
            <a:ext cx="11747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Life cycle assessment</a:t>
            </a:r>
          </a:p>
        </p:txBody>
      </p:sp>
      <p:grpSp>
        <p:nvGrpSpPr>
          <p:cNvPr id="13" name="Gruppieren 12"/>
          <p:cNvGrpSpPr/>
          <p:nvPr/>
        </p:nvGrpSpPr>
        <p:grpSpPr>
          <a:xfrm>
            <a:off x="2472342" y="655521"/>
            <a:ext cx="1021719" cy="212053"/>
            <a:chOff x="1760274" y="597968"/>
            <a:chExt cx="1021720" cy="212053"/>
          </a:xfrm>
        </p:grpSpPr>
        <p:sp>
          <p:nvSpPr>
            <p:cNvPr id="296" name="Rechteck 295"/>
            <p:cNvSpPr/>
            <p:nvPr/>
          </p:nvSpPr>
          <p:spPr>
            <a:xfrm>
              <a:off x="2051981" y="754059"/>
              <a:ext cx="720000" cy="54000"/>
            </a:xfrm>
            <a:prstGeom prst="rect">
              <a:avLst/>
            </a:prstGeom>
            <a:gradFill flip="none" rotWithShape="1">
              <a:gsLst>
                <a:gs pos="1000">
                  <a:srgbClr val="FBFBD7"/>
                </a:gs>
                <a:gs pos="50500">
                  <a:srgbClr val="84CF80"/>
                </a:gs>
                <a:gs pos="100000">
                  <a:srgbClr val="0F3C27"/>
                </a:gs>
              </a:gsLst>
              <a:lin ang="0" scaled="1"/>
              <a:tileRect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Textfeld 298"/>
            <p:cNvSpPr txBox="1"/>
            <p:nvPr/>
          </p:nvSpPr>
          <p:spPr>
            <a:xfrm>
              <a:off x="1760274" y="609966"/>
              <a:ext cx="63190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Million tons</a:t>
              </a:r>
            </a:p>
          </p:txBody>
        </p:sp>
        <p:sp>
          <p:nvSpPr>
            <p:cNvPr id="250" name="Textfeld 249"/>
            <p:cNvSpPr txBox="1"/>
            <p:nvPr/>
          </p:nvSpPr>
          <p:spPr>
            <a:xfrm>
              <a:off x="2446646" y="597968"/>
              <a:ext cx="33534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e.g.</a:t>
              </a:r>
            </a:p>
          </p:txBody>
        </p:sp>
      </p:grpSp>
      <p:cxnSp>
        <p:nvCxnSpPr>
          <p:cNvPr id="265" name="Gerade Verbindung mit Pfeil 264"/>
          <p:cNvCxnSpPr/>
          <p:nvPr/>
        </p:nvCxnSpPr>
        <p:spPr>
          <a:xfrm flipH="1">
            <a:off x="5821471" y="466680"/>
            <a:ext cx="0" cy="158690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9" name="Textfeld 268"/>
          <p:cNvSpPr txBox="1"/>
          <p:nvPr/>
        </p:nvSpPr>
        <p:spPr>
          <a:xfrm>
            <a:off x="4503015" y="2015300"/>
            <a:ext cx="17084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Impact and externality cost savings</a:t>
            </a:r>
          </a:p>
        </p:txBody>
      </p:sp>
      <p:sp>
        <p:nvSpPr>
          <p:cNvPr id="290" name="Textfeld 289"/>
          <p:cNvSpPr txBox="1"/>
          <p:nvPr/>
        </p:nvSpPr>
        <p:spPr>
          <a:xfrm>
            <a:off x="-13278" y="566634"/>
            <a:ext cx="63190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Coal mines</a:t>
            </a:r>
          </a:p>
        </p:txBody>
      </p:sp>
      <p:sp>
        <p:nvSpPr>
          <p:cNvPr id="291" name="Textfeld 290"/>
          <p:cNvSpPr txBox="1"/>
          <p:nvPr/>
        </p:nvSpPr>
        <p:spPr>
          <a:xfrm>
            <a:off x="51296" y="1115128"/>
            <a:ext cx="503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Oil &amp; gas rigs</a:t>
            </a:r>
          </a:p>
        </p:txBody>
      </p:sp>
      <p:sp>
        <p:nvSpPr>
          <p:cNvPr id="293" name="Textfeld 292"/>
          <p:cNvSpPr txBox="1"/>
          <p:nvPr/>
        </p:nvSpPr>
        <p:spPr>
          <a:xfrm>
            <a:off x="0" y="1714793"/>
            <a:ext cx="5734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Pipelines</a:t>
            </a:r>
          </a:p>
        </p:txBody>
      </p:sp>
      <p:sp>
        <p:nvSpPr>
          <p:cNvPr id="295" name="Textfeld 294"/>
          <p:cNvSpPr txBox="1"/>
          <p:nvPr/>
        </p:nvSpPr>
        <p:spPr>
          <a:xfrm>
            <a:off x="29424" y="2149152"/>
            <a:ext cx="503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Power plants</a:t>
            </a:r>
          </a:p>
        </p:txBody>
      </p:sp>
      <p:cxnSp>
        <p:nvCxnSpPr>
          <p:cNvPr id="301" name="Gerade Verbindung mit Pfeil 300"/>
          <p:cNvCxnSpPr/>
          <p:nvPr/>
        </p:nvCxnSpPr>
        <p:spPr>
          <a:xfrm flipH="1">
            <a:off x="5827700" y="1138364"/>
            <a:ext cx="1" cy="216000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Grafik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6217" y="2575941"/>
            <a:ext cx="216000" cy="216000"/>
          </a:xfrm>
          <a:prstGeom prst="rect">
            <a:avLst/>
          </a:prstGeom>
        </p:spPr>
      </p:pic>
      <p:pic>
        <p:nvPicPr>
          <p:cNvPr id="251" name="Grafik 2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2000" y="2575941"/>
            <a:ext cx="216000" cy="216000"/>
          </a:xfrm>
          <a:prstGeom prst="rect">
            <a:avLst/>
          </a:prstGeom>
        </p:spPr>
      </p:pic>
      <p:pic>
        <p:nvPicPr>
          <p:cNvPr id="255" name="Grafik 2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8676" y="2560268"/>
            <a:ext cx="216000" cy="216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9078" y="659880"/>
            <a:ext cx="234000" cy="234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6540" y="667306"/>
            <a:ext cx="234000" cy="234000"/>
          </a:xfrm>
          <a:prstGeom prst="rect">
            <a:avLst/>
          </a:prstGeom>
        </p:spPr>
      </p:pic>
      <p:pic>
        <p:nvPicPr>
          <p:cNvPr id="257" name="Picture 2" descr="Recyceln eco ökologie recycling - Ökologie, Umwelt und Natur Symbol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06" y="1274329"/>
            <a:ext cx="182954" cy="17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Grafik 30" descr="Ein Bild, das Screenshot, Reihe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8A44F3D2-C70A-1A85-3141-86BC0EF96D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33" y="325970"/>
            <a:ext cx="270000" cy="270000"/>
          </a:xfrm>
          <a:prstGeom prst="rect">
            <a:avLst/>
          </a:prstGeom>
        </p:spPr>
      </p:pic>
      <p:pic>
        <p:nvPicPr>
          <p:cNvPr id="32" name="Grafik 31" descr="Ein Bild, das Screenshot, Reihe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BC858405-717F-1216-EDAD-A177CADA3B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567" y="618117"/>
            <a:ext cx="167755" cy="167755"/>
          </a:xfrm>
          <a:prstGeom prst="rect">
            <a:avLst/>
          </a:prstGeom>
        </p:spPr>
      </p:pic>
      <p:pic>
        <p:nvPicPr>
          <p:cNvPr id="35" name="Grafik 34" descr="Ein Bild, das Screenshot, Reihe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86CFD444-D91B-80EF-DFD8-2541A767EE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149" y="1451495"/>
            <a:ext cx="234000" cy="234000"/>
          </a:xfrm>
          <a:prstGeom prst="rect">
            <a:avLst/>
          </a:prstGeom>
        </p:spPr>
      </p:pic>
      <p:pic>
        <p:nvPicPr>
          <p:cNvPr id="42" name="Grafik 41" descr="Ein Bild, das Screenshot, Reihe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142F38EB-3110-45C4-5A04-EDB8655FF8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001" y="1462759"/>
            <a:ext cx="234000" cy="234000"/>
          </a:xfrm>
          <a:prstGeom prst="rect">
            <a:avLst/>
          </a:prstGeom>
        </p:spPr>
      </p:pic>
      <p:pic>
        <p:nvPicPr>
          <p:cNvPr id="43" name="Grafik 42" descr="Ein Bild, das Screenshot, Reihe, Grafiken, Design enthält.&#10;&#10;KI-generierte Inhalte können fehlerhaft sein.">
            <a:extLst>
              <a:ext uri="{FF2B5EF4-FFF2-40B4-BE49-F238E27FC236}">
                <a16:creationId xmlns:a16="http://schemas.microsoft.com/office/drawing/2014/main" id="{FA6B1808-9009-CD98-8420-90DF14D8C3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739" y="112485"/>
            <a:ext cx="144000" cy="144000"/>
          </a:xfrm>
          <a:prstGeom prst="rect">
            <a:avLst/>
          </a:prstGeom>
        </p:spPr>
      </p:pic>
      <p:pic>
        <p:nvPicPr>
          <p:cNvPr id="45" name="Grafik 44" descr="Ein Bild, das Screenshot, Zylinder, Design enthält.&#10;&#10;KI-generierte Inhalte können fehlerhaft sein.">
            <a:extLst>
              <a:ext uri="{FF2B5EF4-FFF2-40B4-BE49-F238E27FC236}">
                <a16:creationId xmlns:a16="http://schemas.microsoft.com/office/drawing/2014/main" id="{402B91B4-76DB-0269-40C3-8BECC68DD4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40" y="860258"/>
            <a:ext cx="270000" cy="270000"/>
          </a:xfrm>
          <a:prstGeom prst="rect">
            <a:avLst/>
          </a:prstGeom>
        </p:spPr>
      </p:pic>
      <p:pic>
        <p:nvPicPr>
          <p:cNvPr id="47" name="Grafik 46" descr="Ein Bild, das Fahrzeug, Landfahrzeug, Rad, Clipart enthält.&#10;&#10;KI-generierte Inhalte können fehlerhaft sein.">
            <a:extLst>
              <a:ext uri="{FF2B5EF4-FFF2-40B4-BE49-F238E27FC236}">
                <a16:creationId xmlns:a16="http://schemas.microsoft.com/office/drawing/2014/main" id="{C3A26A3C-4D81-16DC-2E30-564E92628C7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49" y="209212"/>
            <a:ext cx="270000" cy="270000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9DD55931-469C-AA14-2CEE-534E88C3614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19700" y="240416"/>
            <a:ext cx="216000" cy="216000"/>
          </a:xfrm>
          <a:prstGeom prst="rect">
            <a:avLst/>
          </a:prstGeom>
        </p:spPr>
      </p:pic>
      <p:pic>
        <p:nvPicPr>
          <p:cNvPr id="50" name="Grafik 49" descr="Ein Bild, das Screenshot, Rad, Handwagen enthält.&#10;&#10;KI-generierte Inhalte können fehlerhaft sein.">
            <a:extLst>
              <a:ext uri="{FF2B5EF4-FFF2-40B4-BE49-F238E27FC236}">
                <a16:creationId xmlns:a16="http://schemas.microsoft.com/office/drawing/2014/main" id="{745F532F-3F5C-5648-4562-97F05489A9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73" y="353250"/>
            <a:ext cx="270000" cy="270000"/>
          </a:xfrm>
          <a:prstGeom prst="rect">
            <a:avLst/>
          </a:prstGeom>
        </p:spPr>
      </p:pic>
      <p:pic>
        <p:nvPicPr>
          <p:cNvPr id="52" name="Grafik 51" descr="Ein Bild, das Screenshot, Design enthält.&#10;&#10;KI-generierte Inhalte können fehlerhaft sein.">
            <a:extLst>
              <a:ext uri="{FF2B5EF4-FFF2-40B4-BE49-F238E27FC236}">
                <a16:creationId xmlns:a16="http://schemas.microsoft.com/office/drawing/2014/main" id="{D6023B14-CBBB-8988-A32B-526F6379BE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88" y="860258"/>
            <a:ext cx="270000" cy="270000"/>
          </a:xfrm>
          <a:prstGeom prst="rect">
            <a:avLst/>
          </a:prstGeom>
        </p:spPr>
      </p:pic>
      <p:pic>
        <p:nvPicPr>
          <p:cNvPr id="54" name="Grafik 53" descr="Ein Bild, das Screenshot, Clipart, Design, Darstellung enthält.&#10;&#10;KI-generierte Inhalte können fehlerhaft sein.">
            <a:extLst>
              <a:ext uri="{FF2B5EF4-FFF2-40B4-BE49-F238E27FC236}">
                <a16:creationId xmlns:a16="http://schemas.microsoft.com/office/drawing/2014/main" id="{697C60D7-BE24-B62C-AF48-0A07B282787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97" y="1471952"/>
            <a:ext cx="270000" cy="270000"/>
          </a:xfrm>
          <a:prstGeom prst="rect">
            <a:avLst/>
          </a:prstGeom>
        </p:spPr>
      </p:pic>
      <p:pic>
        <p:nvPicPr>
          <p:cNvPr id="56" name="Grafik 55" descr="Ein Bild, das Design, Darstellung enthält.&#10;&#10;KI-generierte Inhalte können fehlerhaft sein.">
            <a:extLst>
              <a:ext uri="{FF2B5EF4-FFF2-40B4-BE49-F238E27FC236}">
                <a16:creationId xmlns:a16="http://schemas.microsoft.com/office/drawing/2014/main" id="{7E055C30-EAAE-D246-0EF5-DD50AF9320D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23" y="1944166"/>
            <a:ext cx="270000" cy="270000"/>
          </a:xfrm>
          <a:prstGeom prst="rect">
            <a:avLst/>
          </a:prstGeom>
        </p:spPr>
      </p:pic>
      <p:cxnSp>
        <p:nvCxnSpPr>
          <p:cNvPr id="2" name="Gerade Verbindung mit Pfeil 1">
            <a:extLst>
              <a:ext uri="{FF2B5EF4-FFF2-40B4-BE49-F238E27FC236}">
                <a16:creationId xmlns:a16="http://schemas.microsoft.com/office/drawing/2014/main" id="{027309BE-1FD3-74B8-EBE4-6A869971B61F}"/>
              </a:ext>
            </a:extLst>
          </p:cNvPr>
          <p:cNvCxnSpPr>
            <a:cxnSpLocks/>
          </p:cNvCxnSpPr>
          <p:nvPr/>
        </p:nvCxnSpPr>
        <p:spPr>
          <a:xfrm flipV="1">
            <a:off x="1772733" y="2121431"/>
            <a:ext cx="0" cy="252000"/>
          </a:xfrm>
          <a:prstGeom prst="straightConnector1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A2AEAEB8-A128-AD34-B9B4-09D58EAAA97C}"/>
              </a:ext>
            </a:extLst>
          </p:cNvPr>
          <p:cNvCxnSpPr>
            <a:cxnSpLocks/>
          </p:cNvCxnSpPr>
          <p:nvPr/>
        </p:nvCxnSpPr>
        <p:spPr>
          <a:xfrm flipH="1" flipV="1">
            <a:off x="5408864" y="2210139"/>
            <a:ext cx="0" cy="148803"/>
          </a:xfrm>
          <a:prstGeom prst="straightConnector1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3B0C468C-CFF9-B65D-8A28-96E220BBDD44}"/>
              </a:ext>
            </a:extLst>
          </p:cNvPr>
          <p:cNvSpPr txBox="1"/>
          <p:nvPr/>
        </p:nvSpPr>
        <p:spPr>
          <a:xfrm rot="18985862">
            <a:off x="775739" y="847958"/>
            <a:ext cx="5180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contains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6763E825-90B9-D92A-AA93-B0D14631CB98}"/>
              </a:ext>
            </a:extLst>
          </p:cNvPr>
          <p:cNvCxnSpPr>
            <a:cxnSpLocks/>
          </p:cNvCxnSpPr>
          <p:nvPr/>
        </p:nvCxnSpPr>
        <p:spPr>
          <a:xfrm>
            <a:off x="58253" y="2690845"/>
            <a:ext cx="216000" cy="0"/>
          </a:xfrm>
          <a:prstGeom prst="straightConnector1">
            <a:avLst/>
          </a:prstGeom>
          <a:ln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213F7EA-CD8A-7E7B-F00D-C5BE8037FED6}"/>
              </a:ext>
            </a:extLst>
          </p:cNvPr>
          <p:cNvCxnSpPr>
            <a:cxnSpLocks/>
          </p:cNvCxnSpPr>
          <p:nvPr/>
        </p:nvCxnSpPr>
        <p:spPr>
          <a:xfrm>
            <a:off x="58253" y="2809146"/>
            <a:ext cx="216000" cy="0"/>
          </a:xfrm>
          <a:prstGeom prst="straightConnector1">
            <a:avLst/>
          </a:prstGeom>
          <a:ln>
            <a:prstDash val="sysDot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466A9AE7-3743-8D03-5592-C3B42D0CF90B}"/>
              </a:ext>
            </a:extLst>
          </p:cNvPr>
          <p:cNvSpPr txBox="1"/>
          <p:nvPr/>
        </p:nvSpPr>
        <p:spPr>
          <a:xfrm>
            <a:off x="857058" y="2195820"/>
            <a:ext cx="9778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Data from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CB3DCF0-F985-2CF9-43EC-BEDECE9CF80E}"/>
              </a:ext>
            </a:extLst>
          </p:cNvPr>
          <p:cNvSpPr txBox="1"/>
          <p:nvPr/>
        </p:nvSpPr>
        <p:spPr>
          <a:xfrm>
            <a:off x="214433" y="2716341"/>
            <a:ext cx="6675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Data input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FEC7BA6-2061-068D-2577-90B10D8D8457}"/>
              </a:ext>
            </a:extLst>
          </p:cNvPr>
          <p:cNvSpPr txBox="1"/>
          <p:nvPr/>
        </p:nvSpPr>
        <p:spPr>
          <a:xfrm>
            <a:off x="214432" y="2598512"/>
            <a:ext cx="6675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Process flow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49C668D8-7D58-3062-5979-6D75971E7602}"/>
              </a:ext>
            </a:extLst>
          </p:cNvPr>
          <p:cNvCxnSpPr>
            <a:cxnSpLocks/>
          </p:cNvCxnSpPr>
          <p:nvPr/>
        </p:nvCxnSpPr>
        <p:spPr>
          <a:xfrm>
            <a:off x="58253" y="2556323"/>
            <a:ext cx="216000" cy="0"/>
          </a:xfrm>
          <a:prstGeom prst="straightConnector1">
            <a:avLst/>
          </a:prstGeom>
          <a:ln>
            <a:prstDash val="dash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1FBCB1D8-0075-6795-A2AB-BF78285F3B07}"/>
              </a:ext>
            </a:extLst>
          </p:cNvPr>
          <p:cNvSpPr txBox="1"/>
          <p:nvPr/>
        </p:nvSpPr>
        <p:spPr>
          <a:xfrm>
            <a:off x="216092" y="2462807"/>
            <a:ext cx="86675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Embedded material</a:t>
            </a:r>
          </a:p>
        </p:txBody>
      </p:sp>
    </p:spTree>
    <p:extLst>
      <p:ext uri="{BB962C8B-B14F-4D97-AF65-F5344CB8AC3E}">
        <p14:creationId xmlns:p14="http://schemas.microsoft.com/office/powerpoint/2010/main" val="8789333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</p:tagLst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311</Words>
  <Application>Microsoft Macintosh PowerPoint</Application>
  <PresentationFormat>Benutzerdefiniert</PresentationFormat>
  <Paragraphs>54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Arial</vt:lpstr>
      <vt:lpstr>Calibri</vt:lpstr>
      <vt:lpstr>Calibri Light</vt:lpstr>
      <vt:lpstr>Office 2013 – 2022-Design</vt:lpstr>
      <vt:lpstr>PowerPoint-Präsentation</vt:lpstr>
    </vt:vector>
  </TitlesOfParts>
  <Company>Empa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Schlesier, Hauke</dc:creator>
  <cp:lastModifiedBy>Schlesier, Hauke</cp:lastModifiedBy>
  <cp:revision>31</cp:revision>
  <dcterms:created xsi:type="dcterms:W3CDTF">2024-10-07T08:55:42Z</dcterms:created>
  <dcterms:modified xsi:type="dcterms:W3CDTF">2025-03-31T14:22:26Z</dcterms:modified>
</cp:coreProperties>
</file>