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9906000" cy="3617913"/>
  <p:notesSz cx="6794500" cy="99314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768B"/>
    <a:srgbClr val="EEEE29"/>
    <a:srgbClr val="AA6A29"/>
    <a:srgbClr val="D0B990"/>
    <a:srgbClr val="C53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8"/>
    <p:restoredTop sz="94703"/>
  </p:normalViewPr>
  <p:slideViewPr>
    <p:cSldViewPr snapToGrid="0">
      <p:cViewPr>
        <p:scale>
          <a:sx n="108" d="100"/>
          <a:sy n="108" d="100"/>
        </p:scale>
        <p:origin x="1632" y="1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7697-FE15-4675-B8CC-F51658E05E8D}" type="datetimeFigureOut">
              <a:rPr lang="en-US" smtClean="0"/>
              <a:t>3/19/25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1190625" y="1241425"/>
            <a:ext cx="91757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F1B17-8EE8-4867-9A78-408D0D243B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9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592098"/>
            <a:ext cx="7429500" cy="1259570"/>
          </a:xfrm>
        </p:spPr>
        <p:txBody>
          <a:bodyPr anchor="b"/>
          <a:lstStyle>
            <a:lvl1pPr algn="ctr">
              <a:defRPr sz="316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1900242"/>
            <a:ext cx="7429500" cy="873491"/>
          </a:xfrm>
        </p:spPr>
        <p:txBody>
          <a:bodyPr/>
          <a:lstStyle>
            <a:lvl1pPr marL="0" indent="0" algn="ctr">
              <a:buNone/>
              <a:defRPr sz="1266"/>
            </a:lvl1pPr>
            <a:lvl2pPr marL="241173" indent="0" algn="ctr">
              <a:buNone/>
              <a:defRPr sz="1055"/>
            </a:lvl2pPr>
            <a:lvl3pPr marL="482346" indent="0" algn="ctr">
              <a:buNone/>
              <a:defRPr sz="949"/>
            </a:lvl3pPr>
            <a:lvl4pPr marL="723519" indent="0" algn="ctr">
              <a:buNone/>
              <a:defRPr sz="844"/>
            </a:lvl4pPr>
            <a:lvl5pPr marL="964692" indent="0" algn="ctr">
              <a:buNone/>
              <a:defRPr sz="844"/>
            </a:lvl5pPr>
            <a:lvl6pPr marL="1205865" indent="0" algn="ctr">
              <a:buNone/>
              <a:defRPr sz="844"/>
            </a:lvl6pPr>
            <a:lvl7pPr marL="1447038" indent="0" algn="ctr">
              <a:buNone/>
              <a:defRPr sz="844"/>
            </a:lvl7pPr>
            <a:lvl8pPr marL="1688211" indent="0" algn="ctr">
              <a:buNone/>
              <a:defRPr sz="844"/>
            </a:lvl8pPr>
            <a:lvl9pPr marL="1929384" indent="0" algn="ctr">
              <a:buNone/>
              <a:defRPr sz="8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9537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24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1" y="192620"/>
            <a:ext cx="2135981" cy="306601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7" y="192620"/>
            <a:ext cx="6284119" cy="306601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277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435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8" y="901966"/>
            <a:ext cx="8543925" cy="1504951"/>
          </a:xfrm>
        </p:spPr>
        <p:txBody>
          <a:bodyPr anchor="b"/>
          <a:lstStyle>
            <a:lvl1pPr>
              <a:defRPr sz="3165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8" y="2421155"/>
            <a:ext cx="8543925" cy="791418"/>
          </a:xfrm>
        </p:spPr>
        <p:txBody>
          <a:bodyPr/>
          <a:lstStyle>
            <a:lvl1pPr marL="0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1pPr>
            <a:lvl2pPr marL="241173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2pPr>
            <a:lvl3pPr marL="482346" indent="0">
              <a:buNone/>
              <a:defRPr sz="949">
                <a:solidFill>
                  <a:schemeClr val="tx1">
                    <a:tint val="75000"/>
                  </a:schemeClr>
                </a:solidFill>
              </a:defRPr>
            </a:lvl3pPr>
            <a:lvl4pPr marL="723519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4pPr>
            <a:lvl5pPr marL="964692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5pPr>
            <a:lvl6pPr marL="1205865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6pPr>
            <a:lvl7pPr marL="1447038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7pPr>
            <a:lvl8pPr marL="168821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8pPr>
            <a:lvl9pPr marL="1929384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949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963102"/>
            <a:ext cx="4210050" cy="22955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963102"/>
            <a:ext cx="4210050" cy="229553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749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192621"/>
            <a:ext cx="8543925" cy="699296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8" y="886891"/>
            <a:ext cx="4190702" cy="434652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173" indent="0">
              <a:buNone/>
              <a:defRPr sz="1055" b="1"/>
            </a:lvl2pPr>
            <a:lvl3pPr marL="482346" indent="0">
              <a:buNone/>
              <a:defRPr sz="949" b="1"/>
            </a:lvl3pPr>
            <a:lvl4pPr marL="723519" indent="0">
              <a:buNone/>
              <a:defRPr sz="844" b="1"/>
            </a:lvl4pPr>
            <a:lvl5pPr marL="964692" indent="0">
              <a:buNone/>
              <a:defRPr sz="844" b="1"/>
            </a:lvl5pPr>
            <a:lvl6pPr marL="1205865" indent="0">
              <a:buNone/>
              <a:defRPr sz="844" b="1"/>
            </a:lvl6pPr>
            <a:lvl7pPr marL="1447038" indent="0">
              <a:buNone/>
              <a:defRPr sz="844" b="1"/>
            </a:lvl7pPr>
            <a:lvl8pPr marL="1688211" indent="0">
              <a:buNone/>
              <a:defRPr sz="844" b="1"/>
            </a:lvl8pPr>
            <a:lvl9pPr marL="1929384" indent="0">
              <a:buNone/>
              <a:defRPr sz="8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8" y="1321543"/>
            <a:ext cx="4190702" cy="19437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886891"/>
            <a:ext cx="4211340" cy="434652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173" indent="0">
              <a:buNone/>
              <a:defRPr sz="1055" b="1"/>
            </a:lvl2pPr>
            <a:lvl3pPr marL="482346" indent="0">
              <a:buNone/>
              <a:defRPr sz="949" b="1"/>
            </a:lvl3pPr>
            <a:lvl4pPr marL="723519" indent="0">
              <a:buNone/>
              <a:defRPr sz="844" b="1"/>
            </a:lvl4pPr>
            <a:lvl5pPr marL="964692" indent="0">
              <a:buNone/>
              <a:defRPr sz="844" b="1"/>
            </a:lvl5pPr>
            <a:lvl6pPr marL="1205865" indent="0">
              <a:buNone/>
              <a:defRPr sz="844" b="1"/>
            </a:lvl6pPr>
            <a:lvl7pPr marL="1447038" indent="0">
              <a:buNone/>
              <a:defRPr sz="844" b="1"/>
            </a:lvl7pPr>
            <a:lvl8pPr marL="1688211" indent="0">
              <a:buNone/>
              <a:defRPr sz="844" b="1"/>
            </a:lvl8pPr>
            <a:lvl9pPr marL="1929384" indent="0">
              <a:buNone/>
              <a:defRPr sz="8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1321543"/>
            <a:ext cx="4211340" cy="19437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880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3264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5506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241194"/>
            <a:ext cx="3194943" cy="844180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520913"/>
            <a:ext cx="5014913" cy="2571063"/>
          </a:xfrm>
        </p:spPr>
        <p:txBody>
          <a:bodyPr/>
          <a:lstStyle>
            <a:lvl1pPr>
              <a:defRPr sz="1688"/>
            </a:lvl1pPr>
            <a:lvl2pPr>
              <a:defRPr sz="1477"/>
            </a:lvl2pPr>
            <a:lvl3pPr>
              <a:defRPr sz="1266"/>
            </a:lvl3pPr>
            <a:lvl4pPr>
              <a:defRPr sz="1055"/>
            </a:lvl4pPr>
            <a:lvl5pPr>
              <a:defRPr sz="1055"/>
            </a:lvl5pPr>
            <a:lvl6pPr>
              <a:defRPr sz="1055"/>
            </a:lvl6pPr>
            <a:lvl7pPr>
              <a:defRPr sz="1055"/>
            </a:lvl7pPr>
            <a:lvl8pPr>
              <a:defRPr sz="1055"/>
            </a:lvl8pPr>
            <a:lvl9pPr>
              <a:defRPr sz="105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1085374"/>
            <a:ext cx="3194943" cy="2010789"/>
          </a:xfrm>
        </p:spPr>
        <p:txBody>
          <a:bodyPr/>
          <a:lstStyle>
            <a:lvl1pPr marL="0" indent="0">
              <a:buNone/>
              <a:defRPr sz="844"/>
            </a:lvl1pPr>
            <a:lvl2pPr marL="241173" indent="0">
              <a:buNone/>
              <a:defRPr sz="739"/>
            </a:lvl2pPr>
            <a:lvl3pPr marL="482346" indent="0">
              <a:buNone/>
              <a:defRPr sz="633"/>
            </a:lvl3pPr>
            <a:lvl4pPr marL="723519" indent="0">
              <a:buNone/>
              <a:defRPr sz="528"/>
            </a:lvl4pPr>
            <a:lvl5pPr marL="964692" indent="0">
              <a:buNone/>
              <a:defRPr sz="528"/>
            </a:lvl5pPr>
            <a:lvl6pPr marL="1205865" indent="0">
              <a:buNone/>
              <a:defRPr sz="528"/>
            </a:lvl6pPr>
            <a:lvl7pPr marL="1447038" indent="0">
              <a:buNone/>
              <a:defRPr sz="528"/>
            </a:lvl7pPr>
            <a:lvl8pPr marL="1688211" indent="0">
              <a:buNone/>
              <a:defRPr sz="528"/>
            </a:lvl8pPr>
            <a:lvl9pPr marL="1929384" indent="0">
              <a:buNone/>
              <a:defRPr sz="52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84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241194"/>
            <a:ext cx="3194943" cy="844180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520913"/>
            <a:ext cx="5014913" cy="2571063"/>
          </a:xfrm>
        </p:spPr>
        <p:txBody>
          <a:bodyPr anchor="t"/>
          <a:lstStyle>
            <a:lvl1pPr marL="0" indent="0">
              <a:buNone/>
              <a:defRPr sz="1688"/>
            </a:lvl1pPr>
            <a:lvl2pPr marL="241173" indent="0">
              <a:buNone/>
              <a:defRPr sz="1477"/>
            </a:lvl2pPr>
            <a:lvl3pPr marL="482346" indent="0">
              <a:buNone/>
              <a:defRPr sz="1266"/>
            </a:lvl3pPr>
            <a:lvl4pPr marL="723519" indent="0">
              <a:buNone/>
              <a:defRPr sz="1055"/>
            </a:lvl4pPr>
            <a:lvl5pPr marL="964692" indent="0">
              <a:buNone/>
              <a:defRPr sz="1055"/>
            </a:lvl5pPr>
            <a:lvl6pPr marL="1205865" indent="0">
              <a:buNone/>
              <a:defRPr sz="1055"/>
            </a:lvl6pPr>
            <a:lvl7pPr marL="1447038" indent="0">
              <a:buNone/>
              <a:defRPr sz="1055"/>
            </a:lvl7pPr>
            <a:lvl8pPr marL="1688211" indent="0">
              <a:buNone/>
              <a:defRPr sz="1055"/>
            </a:lvl8pPr>
            <a:lvl9pPr marL="1929384" indent="0">
              <a:buNone/>
              <a:defRPr sz="1055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1085374"/>
            <a:ext cx="3194943" cy="2010789"/>
          </a:xfrm>
        </p:spPr>
        <p:txBody>
          <a:bodyPr/>
          <a:lstStyle>
            <a:lvl1pPr marL="0" indent="0">
              <a:buNone/>
              <a:defRPr sz="844"/>
            </a:lvl1pPr>
            <a:lvl2pPr marL="241173" indent="0">
              <a:buNone/>
              <a:defRPr sz="739"/>
            </a:lvl2pPr>
            <a:lvl3pPr marL="482346" indent="0">
              <a:buNone/>
              <a:defRPr sz="633"/>
            </a:lvl3pPr>
            <a:lvl4pPr marL="723519" indent="0">
              <a:buNone/>
              <a:defRPr sz="528"/>
            </a:lvl4pPr>
            <a:lvl5pPr marL="964692" indent="0">
              <a:buNone/>
              <a:defRPr sz="528"/>
            </a:lvl5pPr>
            <a:lvl6pPr marL="1205865" indent="0">
              <a:buNone/>
              <a:defRPr sz="528"/>
            </a:lvl6pPr>
            <a:lvl7pPr marL="1447038" indent="0">
              <a:buNone/>
              <a:defRPr sz="528"/>
            </a:lvl7pPr>
            <a:lvl8pPr marL="1688211" indent="0">
              <a:buNone/>
              <a:defRPr sz="528"/>
            </a:lvl8pPr>
            <a:lvl9pPr marL="1929384" indent="0">
              <a:buNone/>
              <a:defRPr sz="52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682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192621"/>
            <a:ext cx="8543925" cy="69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963102"/>
            <a:ext cx="8543925" cy="2295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3353270"/>
            <a:ext cx="2228850" cy="1926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B79CF-89B7-4CFC-93C4-B61FFAFFB33A}" type="datetimeFigureOut">
              <a:rPr lang="de-CH" smtClean="0"/>
              <a:t>19.03.25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3353270"/>
            <a:ext cx="3343275" cy="1926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3353270"/>
            <a:ext cx="2228850" cy="1926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311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2346" rtl="0" eaLnBrk="1" latinLnBrk="0" hangingPunct="1">
        <a:lnSpc>
          <a:spcPct val="90000"/>
        </a:lnSpc>
        <a:spcBef>
          <a:spcPct val="0"/>
        </a:spcBef>
        <a:buNone/>
        <a:defRPr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587" indent="-120587" algn="l" defTabSz="482346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760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2933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106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1085279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326452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567625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808798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2049971" indent="-120587" algn="l" defTabSz="482346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1pPr>
      <a:lvl2pPr marL="241173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82346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3pPr>
      <a:lvl4pPr marL="723519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4pPr>
      <a:lvl5pPr marL="964692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5pPr>
      <a:lvl6pPr marL="1205865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6pPr>
      <a:lvl7pPr marL="1447038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7pPr>
      <a:lvl8pPr marL="1688211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8pPr>
      <a:lvl9pPr marL="1929384" algn="l" defTabSz="482346" rtl="0" eaLnBrk="1" latinLnBrk="0" hangingPunct="1">
        <a:defRPr sz="9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>
          <a:xfrm>
            <a:off x="1295650" y="231118"/>
            <a:ext cx="7964639" cy="2807200"/>
          </a:xfrm>
          <a:prstGeom prst="roundRect">
            <a:avLst>
              <a:gd name="adj" fmla="val 9345"/>
            </a:avLst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625" dirty="0"/>
              <a:t> 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302282" y="2760196"/>
            <a:ext cx="1289135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38" i="1" dirty="0"/>
              <a:t>system boundaries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95002" y="362131"/>
            <a:ext cx="1124998" cy="374851"/>
          </a:xfrm>
          <a:prstGeom prst="roundRect">
            <a:avLst>
              <a:gd name="adj" fmla="val 1186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Obsolete fossil infrastructure</a:t>
            </a:r>
          </a:p>
        </p:txBody>
      </p:sp>
      <p:cxnSp>
        <p:nvCxnSpPr>
          <p:cNvPr id="16" name="Gerade Verbindung mit Pfeil 15"/>
          <p:cNvCxnSpPr>
            <a:stCxn id="15" idx="3"/>
            <a:endCxn id="17" idx="1"/>
          </p:cNvCxnSpPr>
          <p:nvPr/>
        </p:nvCxnSpPr>
        <p:spPr>
          <a:xfrm flipV="1">
            <a:off x="1220001" y="546338"/>
            <a:ext cx="801315" cy="321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2021316" y="362131"/>
            <a:ext cx="1228483" cy="3684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Scrap sorting &amp; pressing</a:t>
            </a:r>
          </a:p>
        </p:txBody>
      </p:sp>
      <p:sp>
        <p:nvSpPr>
          <p:cNvPr id="33" name="Rechteck 32"/>
          <p:cNvSpPr/>
          <p:nvPr/>
        </p:nvSpPr>
        <p:spPr>
          <a:xfrm>
            <a:off x="3596183" y="362131"/>
            <a:ext cx="1128455" cy="3684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Transport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4008866" y="-36328"/>
            <a:ext cx="2053768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38" b="1" dirty="0"/>
              <a:t>Electric arc furnace (EAF) route</a:t>
            </a:r>
          </a:p>
        </p:txBody>
      </p:sp>
      <p:sp>
        <p:nvSpPr>
          <p:cNvPr id="92" name="Rechteck 91"/>
          <p:cNvSpPr/>
          <p:nvPr/>
        </p:nvSpPr>
        <p:spPr>
          <a:xfrm>
            <a:off x="6698853" y="362131"/>
            <a:ext cx="845319" cy="2586751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 arc furnace</a:t>
            </a:r>
          </a:p>
        </p:txBody>
      </p:sp>
      <p:sp>
        <p:nvSpPr>
          <p:cNvPr id="93" name="Rechteck 92"/>
          <p:cNvSpPr/>
          <p:nvPr/>
        </p:nvSpPr>
        <p:spPr>
          <a:xfrm>
            <a:off x="7852045" y="1862756"/>
            <a:ext cx="1050599" cy="560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 arc furnace slag treatment</a:t>
            </a:r>
          </a:p>
        </p:txBody>
      </p:sp>
      <p:sp>
        <p:nvSpPr>
          <p:cNvPr id="94" name="Rechteck 93"/>
          <p:cNvSpPr/>
          <p:nvPr/>
        </p:nvSpPr>
        <p:spPr>
          <a:xfrm>
            <a:off x="7852045" y="1222283"/>
            <a:ext cx="1050599" cy="560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 arc furnace dust treatment</a:t>
            </a:r>
          </a:p>
        </p:txBody>
      </p:sp>
      <p:cxnSp>
        <p:nvCxnSpPr>
          <p:cNvPr id="96" name="Gerade Verbindung mit Pfeil 95"/>
          <p:cNvCxnSpPr>
            <a:stCxn id="17" idx="3"/>
            <a:endCxn id="33" idx="1"/>
          </p:cNvCxnSpPr>
          <p:nvPr/>
        </p:nvCxnSpPr>
        <p:spPr>
          <a:xfrm>
            <a:off x="3249798" y="546338"/>
            <a:ext cx="34638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Gerade Verbindung mit Pfeil 104"/>
          <p:cNvCxnSpPr>
            <a:stCxn id="33" idx="3"/>
          </p:cNvCxnSpPr>
          <p:nvPr/>
        </p:nvCxnSpPr>
        <p:spPr>
          <a:xfrm>
            <a:off x="4724638" y="546338"/>
            <a:ext cx="1964807" cy="103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endCxn id="94" idx="1"/>
          </p:cNvCxnSpPr>
          <p:nvPr/>
        </p:nvCxnSpPr>
        <p:spPr>
          <a:xfrm>
            <a:off x="7544172" y="1502502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Gerade Verbindung mit Pfeil 115"/>
          <p:cNvCxnSpPr/>
          <p:nvPr/>
        </p:nvCxnSpPr>
        <p:spPr>
          <a:xfrm>
            <a:off x="7528776" y="2142974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Rechteck 117"/>
          <p:cNvSpPr/>
          <p:nvPr/>
        </p:nvSpPr>
        <p:spPr>
          <a:xfrm>
            <a:off x="4956514" y="362131"/>
            <a:ext cx="1128455" cy="3684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Scrap</a:t>
            </a:r>
          </a:p>
        </p:txBody>
      </p:sp>
      <p:sp>
        <p:nvSpPr>
          <p:cNvPr id="120" name="Rechteck 119"/>
          <p:cNvSpPr/>
          <p:nvPr/>
        </p:nvSpPr>
        <p:spPr>
          <a:xfrm>
            <a:off x="7852045" y="368569"/>
            <a:ext cx="1050599" cy="34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Hot rolling</a:t>
            </a:r>
          </a:p>
        </p:txBody>
      </p:sp>
      <p:cxnSp>
        <p:nvCxnSpPr>
          <p:cNvPr id="121" name="Gerade Verbindung mit Pfeil 120"/>
          <p:cNvCxnSpPr/>
          <p:nvPr/>
        </p:nvCxnSpPr>
        <p:spPr>
          <a:xfrm>
            <a:off x="7544172" y="539658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/>
          <p:nvPr/>
        </p:nvCxnSpPr>
        <p:spPr>
          <a:xfrm flipV="1">
            <a:off x="8912052" y="539658"/>
            <a:ext cx="631379" cy="9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Textfeld 123"/>
          <p:cNvSpPr txBox="1"/>
          <p:nvPr/>
        </p:nvSpPr>
        <p:spPr>
          <a:xfrm>
            <a:off x="9324344" y="265774"/>
            <a:ext cx="487634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38" b="1" dirty="0"/>
              <a:t>Steel</a:t>
            </a:r>
          </a:p>
        </p:txBody>
      </p:sp>
      <p:sp>
        <p:nvSpPr>
          <p:cNvPr id="125" name="Rechteck 124"/>
          <p:cNvSpPr/>
          <p:nvPr/>
        </p:nvSpPr>
        <p:spPr>
          <a:xfrm>
            <a:off x="3370164" y="1269765"/>
            <a:ext cx="1393398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Other raw materials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5381297" y="1633501"/>
            <a:ext cx="916921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Auxiliaries</a:t>
            </a:r>
          </a:p>
        </p:txBody>
      </p:sp>
      <p:sp>
        <p:nvSpPr>
          <p:cNvPr id="128" name="Rechteck 127"/>
          <p:cNvSpPr/>
          <p:nvPr/>
        </p:nvSpPr>
        <p:spPr>
          <a:xfrm>
            <a:off x="7852045" y="940262"/>
            <a:ext cx="1050599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Other wastes</a:t>
            </a:r>
          </a:p>
        </p:txBody>
      </p:sp>
      <p:cxnSp>
        <p:nvCxnSpPr>
          <p:cNvPr id="129" name="Gerade Verbindung mit Pfeil 128"/>
          <p:cNvCxnSpPr>
            <a:endCxn id="128" idx="1"/>
          </p:cNvCxnSpPr>
          <p:nvPr/>
        </p:nvCxnSpPr>
        <p:spPr>
          <a:xfrm flipV="1">
            <a:off x="7544172" y="1050486"/>
            <a:ext cx="307873" cy="7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Rechteck 135"/>
          <p:cNvSpPr/>
          <p:nvPr/>
        </p:nvSpPr>
        <p:spPr>
          <a:xfrm>
            <a:off x="7854035" y="2729482"/>
            <a:ext cx="1050599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Off-gases</a:t>
            </a:r>
          </a:p>
        </p:txBody>
      </p:sp>
      <p:cxnSp>
        <p:nvCxnSpPr>
          <p:cNvPr id="137" name="Gerade Verbindung mit Pfeil 136"/>
          <p:cNvCxnSpPr/>
          <p:nvPr/>
        </p:nvCxnSpPr>
        <p:spPr>
          <a:xfrm>
            <a:off x="7546366" y="2826147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Rechteck 137"/>
          <p:cNvSpPr/>
          <p:nvPr/>
        </p:nvSpPr>
        <p:spPr>
          <a:xfrm>
            <a:off x="1413411" y="1401665"/>
            <a:ext cx="9252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Oxygen</a:t>
            </a:r>
          </a:p>
        </p:txBody>
      </p:sp>
      <p:sp>
        <p:nvSpPr>
          <p:cNvPr id="139" name="Rechteck 138"/>
          <p:cNvSpPr/>
          <p:nvPr/>
        </p:nvSpPr>
        <p:spPr>
          <a:xfrm>
            <a:off x="2021315" y="935124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Energy</a:t>
            </a:r>
          </a:p>
        </p:txBody>
      </p:sp>
      <p:sp>
        <p:nvSpPr>
          <p:cNvPr id="140" name="Rechteck 139"/>
          <p:cNvSpPr/>
          <p:nvPr/>
        </p:nvSpPr>
        <p:spPr>
          <a:xfrm>
            <a:off x="1413411" y="1674442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Electricity</a:t>
            </a:r>
          </a:p>
        </p:txBody>
      </p:sp>
      <p:sp>
        <p:nvSpPr>
          <p:cNvPr id="141" name="Rechteck 140"/>
          <p:cNvSpPr/>
          <p:nvPr/>
        </p:nvSpPr>
        <p:spPr>
          <a:xfrm>
            <a:off x="1413411" y="1962228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Natural gas</a:t>
            </a:r>
          </a:p>
        </p:txBody>
      </p:sp>
      <p:sp>
        <p:nvSpPr>
          <p:cNvPr id="142" name="Rechteck 141"/>
          <p:cNvSpPr/>
          <p:nvPr/>
        </p:nvSpPr>
        <p:spPr>
          <a:xfrm>
            <a:off x="1413411" y="2258957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Liquid fuels</a:t>
            </a:r>
          </a:p>
        </p:txBody>
      </p:sp>
      <p:sp>
        <p:nvSpPr>
          <p:cNvPr id="143" name="Rechteck 142"/>
          <p:cNvSpPr/>
          <p:nvPr/>
        </p:nvSpPr>
        <p:spPr>
          <a:xfrm>
            <a:off x="4527587" y="1938059"/>
            <a:ext cx="1116000" cy="2196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Alloying metals</a:t>
            </a:r>
          </a:p>
        </p:txBody>
      </p:sp>
      <p:sp>
        <p:nvSpPr>
          <p:cNvPr id="144" name="Rechteck 143"/>
          <p:cNvSpPr/>
          <p:nvPr/>
        </p:nvSpPr>
        <p:spPr>
          <a:xfrm>
            <a:off x="4527587" y="2206609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Electrodes</a:t>
            </a:r>
          </a:p>
        </p:txBody>
      </p:sp>
      <p:sp>
        <p:nvSpPr>
          <p:cNvPr id="145" name="Rechteck 144"/>
          <p:cNvSpPr/>
          <p:nvPr/>
        </p:nvSpPr>
        <p:spPr>
          <a:xfrm>
            <a:off x="4527587" y="2477736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Inert gas</a:t>
            </a:r>
          </a:p>
        </p:txBody>
      </p:sp>
      <p:sp>
        <p:nvSpPr>
          <p:cNvPr id="146" name="Rechteck 145"/>
          <p:cNvSpPr/>
          <p:nvPr/>
        </p:nvSpPr>
        <p:spPr>
          <a:xfrm>
            <a:off x="4527586" y="2756057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Lining</a:t>
            </a:r>
          </a:p>
        </p:txBody>
      </p:sp>
      <p:sp>
        <p:nvSpPr>
          <p:cNvPr id="147" name="Rechteck 146"/>
          <p:cNvSpPr/>
          <p:nvPr/>
        </p:nvSpPr>
        <p:spPr>
          <a:xfrm>
            <a:off x="2962423" y="1830139"/>
            <a:ext cx="8964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Lime</a:t>
            </a:r>
          </a:p>
        </p:txBody>
      </p:sp>
      <p:cxnSp>
        <p:nvCxnSpPr>
          <p:cNvPr id="160" name="Gewinkelter Verbinder 159"/>
          <p:cNvCxnSpPr>
            <a:endCxn id="138" idx="1"/>
          </p:cNvCxnSpPr>
          <p:nvPr/>
        </p:nvCxnSpPr>
        <p:spPr>
          <a:xfrm flipV="1">
            <a:off x="843615" y="1511465"/>
            <a:ext cx="569797" cy="44201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Gewinkelter Verbinder 161"/>
          <p:cNvCxnSpPr>
            <a:endCxn id="140" idx="1"/>
          </p:cNvCxnSpPr>
          <p:nvPr/>
        </p:nvCxnSpPr>
        <p:spPr>
          <a:xfrm flipV="1">
            <a:off x="843615" y="1784666"/>
            <a:ext cx="569797" cy="168812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7" name="Rechteck 176"/>
          <p:cNvSpPr/>
          <p:nvPr/>
        </p:nvSpPr>
        <p:spPr>
          <a:xfrm>
            <a:off x="2961255" y="2113909"/>
            <a:ext cx="897569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Iron sponge</a:t>
            </a:r>
          </a:p>
        </p:txBody>
      </p:sp>
      <p:sp>
        <p:nvSpPr>
          <p:cNvPr id="181" name="Rechteck 180"/>
          <p:cNvSpPr/>
          <p:nvPr/>
        </p:nvSpPr>
        <p:spPr>
          <a:xfrm>
            <a:off x="2954475" y="2397721"/>
            <a:ext cx="904348" cy="2196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Coal</a:t>
            </a:r>
          </a:p>
        </p:txBody>
      </p:sp>
      <p:cxnSp>
        <p:nvCxnSpPr>
          <p:cNvPr id="191" name="Gewinkelter Verbinder 190"/>
          <p:cNvCxnSpPr>
            <a:endCxn id="141" idx="1"/>
          </p:cNvCxnSpPr>
          <p:nvPr/>
        </p:nvCxnSpPr>
        <p:spPr>
          <a:xfrm>
            <a:off x="843615" y="1953478"/>
            <a:ext cx="569797" cy="118974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Gewinkelter Verbinder 193"/>
          <p:cNvCxnSpPr>
            <a:endCxn id="142" idx="1"/>
          </p:cNvCxnSpPr>
          <p:nvPr/>
        </p:nvCxnSpPr>
        <p:spPr>
          <a:xfrm>
            <a:off x="843615" y="1953479"/>
            <a:ext cx="569797" cy="41570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Gewinkelter Verbinder 196"/>
          <p:cNvCxnSpPr>
            <a:stCxn id="138" idx="3"/>
            <a:endCxn id="139" idx="2"/>
          </p:cNvCxnSpPr>
          <p:nvPr/>
        </p:nvCxnSpPr>
        <p:spPr>
          <a:xfrm flipV="1">
            <a:off x="2338611" y="1155572"/>
            <a:ext cx="145410" cy="35589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Gewinkelter Verbinder 199"/>
          <p:cNvCxnSpPr>
            <a:stCxn id="140" idx="3"/>
            <a:endCxn id="139" idx="2"/>
          </p:cNvCxnSpPr>
          <p:nvPr/>
        </p:nvCxnSpPr>
        <p:spPr>
          <a:xfrm flipV="1">
            <a:off x="2338823" y="1155572"/>
            <a:ext cx="145198" cy="62909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Gewinkelter Verbinder 202"/>
          <p:cNvCxnSpPr>
            <a:stCxn id="141" idx="3"/>
            <a:endCxn id="139" idx="2"/>
          </p:cNvCxnSpPr>
          <p:nvPr/>
        </p:nvCxnSpPr>
        <p:spPr>
          <a:xfrm flipV="1">
            <a:off x="2338823" y="1155572"/>
            <a:ext cx="145198" cy="91688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Gewinkelter Verbinder 205"/>
          <p:cNvCxnSpPr>
            <a:stCxn id="142" idx="3"/>
            <a:endCxn id="139" idx="2"/>
          </p:cNvCxnSpPr>
          <p:nvPr/>
        </p:nvCxnSpPr>
        <p:spPr>
          <a:xfrm flipV="1">
            <a:off x="2338823" y="1155572"/>
            <a:ext cx="145198" cy="1213609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Gewinkelter Verbinder 209"/>
          <p:cNvCxnSpPr>
            <a:stCxn id="147" idx="3"/>
            <a:endCxn id="125" idx="2"/>
          </p:cNvCxnSpPr>
          <p:nvPr/>
        </p:nvCxnSpPr>
        <p:spPr>
          <a:xfrm flipV="1">
            <a:off x="3858823" y="1489365"/>
            <a:ext cx="208040" cy="45057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Gewinkelter Verbinder 212"/>
          <p:cNvCxnSpPr>
            <a:stCxn id="177" idx="3"/>
            <a:endCxn id="125" idx="2"/>
          </p:cNvCxnSpPr>
          <p:nvPr/>
        </p:nvCxnSpPr>
        <p:spPr>
          <a:xfrm flipV="1">
            <a:off x="3858823" y="1489365"/>
            <a:ext cx="208040" cy="73434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6" name="Gewinkelter Verbinder 215"/>
          <p:cNvCxnSpPr>
            <a:stCxn id="181" idx="3"/>
            <a:endCxn id="125" idx="2"/>
          </p:cNvCxnSpPr>
          <p:nvPr/>
        </p:nvCxnSpPr>
        <p:spPr>
          <a:xfrm flipV="1">
            <a:off x="3858823" y="1489365"/>
            <a:ext cx="208040" cy="101815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Gewinkelter Verbinder 218"/>
          <p:cNvCxnSpPr>
            <a:stCxn id="143" idx="3"/>
            <a:endCxn id="126" idx="2"/>
          </p:cNvCxnSpPr>
          <p:nvPr/>
        </p:nvCxnSpPr>
        <p:spPr>
          <a:xfrm flipV="1">
            <a:off x="5643587" y="1853101"/>
            <a:ext cx="196170" cy="19475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Gewinkelter Verbinder 222"/>
          <p:cNvCxnSpPr>
            <a:stCxn id="144" idx="3"/>
            <a:endCxn id="126" idx="2"/>
          </p:cNvCxnSpPr>
          <p:nvPr/>
        </p:nvCxnSpPr>
        <p:spPr>
          <a:xfrm flipV="1">
            <a:off x="5643587" y="1853101"/>
            <a:ext cx="196170" cy="46330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Gewinkelter Verbinder 225"/>
          <p:cNvCxnSpPr>
            <a:stCxn id="145" idx="3"/>
            <a:endCxn id="126" idx="2"/>
          </p:cNvCxnSpPr>
          <p:nvPr/>
        </p:nvCxnSpPr>
        <p:spPr>
          <a:xfrm flipV="1">
            <a:off x="5643587" y="1853102"/>
            <a:ext cx="196170" cy="73443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9" name="Gewinkelter Verbinder 228"/>
          <p:cNvCxnSpPr>
            <a:stCxn id="146" idx="3"/>
            <a:endCxn id="126" idx="2"/>
          </p:cNvCxnSpPr>
          <p:nvPr/>
        </p:nvCxnSpPr>
        <p:spPr>
          <a:xfrm flipV="1">
            <a:off x="5643587" y="1853101"/>
            <a:ext cx="196171" cy="101275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Gerade Verbindung mit Pfeil 233"/>
          <p:cNvCxnSpPr/>
          <p:nvPr/>
        </p:nvCxnSpPr>
        <p:spPr>
          <a:xfrm flipV="1">
            <a:off x="2946728" y="1034671"/>
            <a:ext cx="374993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Gerade Verbindung mit Pfeil 236"/>
          <p:cNvCxnSpPr>
            <a:stCxn id="125" idx="3"/>
          </p:cNvCxnSpPr>
          <p:nvPr/>
        </p:nvCxnSpPr>
        <p:spPr>
          <a:xfrm>
            <a:off x="4763562" y="1379565"/>
            <a:ext cx="192588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Gerade Verbindung mit Pfeil 238"/>
          <p:cNvCxnSpPr>
            <a:stCxn id="126" idx="3"/>
          </p:cNvCxnSpPr>
          <p:nvPr/>
        </p:nvCxnSpPr>
        <p:spPr>
          <a:xfrm>
            <a:off x="6298218" y="1743301"/>
            <a:ext cx="39844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9" name="Gewinkelter Verbinder 248"/>
          <p:cNvCxnSpPr>
            <a:endCxn id="147" idx="1"/>
          </p:cNvCxnSpPr>
          <p:nvPr/>
        </p:nvCxnSpPr>
        <p:spPr>
          <a:xfrm rot="5400000" flipH="1" flipV="1">
            <a:off x="2219705" y="2419049"/>
            <a:ext cx="1221827" cy="26361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2" name="Gewinkelter Verbinder 251"/>
          <p:cNvCxnSpPr>
            <a:endCxn id="177" idx="1"/>
          </p:cNvCxnSpPr>
          <p:nvPr/>
        </p:nvCxnSpPr>
        <p:spPr>
          <a:xfrm rot="5400000" flipH="1" flipV="1">
            <a:off x="2361006" y="2561517"/>
            <a:ext cx="938057" cy="26244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5" name="Gewinkelter Verbinder 254"/>
          <p:cNvCxnSpPr>
            <a:endCxn id="181" idx="1"/>
          </p:cNvCxnSpPr>
          <p:nvPr/>
        </p:nvCxnSpPr>
        <p:spPr>
          <a:xfrm rot="5400000" flipH="1" flipV="1">
            <a:off x="2499522" y="2706814"/>
            <a:ext cx="654245" cy="25566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8" name="Gewinkelter Verbinder 257"/>
          <p:cNvCxnSpPr>
            <a:endCxn id="143" idx="1"/>
          </p:cNvCxnSpPr>
          <p:nvPr/>
        </p:nvCxnSpPr>
        <p:spPr>
          <a:xfrm rot="5400000" flipH="1" flipV="1">
            <a:off x="3849778" y="2477556"/>
            <a:ext cx="1107506" cy="24811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9" name="Gewinkelter Verbinder 258"/>
          <p:cNvCxnSpPr>
            <a:endCxn id="144" idx="1"/>
          </p:cNvCxnSpPr>
          <p:nvPr/>
        </p:nvCxnSpPr>
        <p:spPr>
          <a:xfrm rot="5400000" flipH="1" flipV="1">
            <a:off x="3984053" y="2611831"/>
            <a:ext cx="838956" cy="24811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Gewinkelter Verbinder 259"/>
          <p:cNvCxnSpPr>
            <a:endCxn id="145" idx="1"/>
          </p:cNvCxnSpPr>
          <p:nvPr/>
        </p:nvCxnSpPr>
        <p:spPr>
          <a:xfrm rot="5400000" flipH="1" flipV="1">
            <a:off x="4119618" y="2747395"/>
            <a:ext cx="567829" cy="24811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7" name="Gewinkelter Verbinder 266"/>
          <p:cNvCxnSpPr>
            <a:endCxn id="146" idx="1"/>
          </p:cNvCxnSpPr>
          <p:nvPr/>
        </p:nvCxnSpPr>
        <p:spPr>
          <a:xfrm rot="5400000" flipH="1" flipV="1">
            <a:off x="4258776" y="2886557"/>
            <a:ext cx="289508" cy="24811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7" name="Rechteck 876"/>
          <p:cNvSpPr/>
          <p:nvPr/>
        </p:nvSpPr>
        <p:spPr>
          <a:xfrm>
            <a:off x="160838" y="3137027"/>
            <a:ext cx="1786010" cy="18814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Pessimistic scenario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FFE9556-23C6-F3BA-B446-4A7D7611F153}"/>
              </a:ext>
            </a:extLst>
          </p:cNvPr>
          <p:cNvSpPr/>
          <p:nvPr/>
        </p:nvSpPr>
        <p:spPr>
          <a:xfrm>
            <a:off x="2946727" y="2665167"/>
            <a:ext cx="904348" cy="219600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Pig iron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9CDF0ED-4165-04B5-560B-6BC7DE24A4F8}"/>
              </a:ext>
            </a:extLst>
          </p:cNvPr>
          <p:cNvSpPr/>
          <p:nvPr/>
        </p:nvSpPr>
        <p:spPr>
          <a:xfrm>
            <a:off x="160838" y="3394320"/>
            <a:ext cx="2430579" cy="223593"/>
          </a:xfrm>
          <a:prstGeom prst="rect">
            <a:avLst/>
          </a:prstGeom>
          <a:solidFill>
            <a:schemeClr val="bg2"/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In primary chromium steel production</a:t>
            </a:r>
          </a:p>
        </p:txBody>
      </p:sp>
      <p:cxnSp>
        <p:nvCxnSpPr>
          <p:cNvPr id="4" name="Gewinkelter Verbinder 254">
            <a:extLst>
              <a:ext uri="{FF2B5EF4-FFF2-40B4-BE49-F238E27FC236}">
                <a16:creationId xmlns:a16="http://schemas.microsoft.com/office/drawing/2014/main" id="{D41D77E2-6F8A-24EF-6528-7F37C54DDAD8}"/>
              </a:ext>
            </a:extLst>
          </p:cNvPr>
          <p:cNvCxnSpPr>
            <a:cxnSpLocks/>
            <a:endCxn id="2" idx="1"/>
          </p:cNvCxnSpPr>
          <p:nvPr/>
        </p:nvCxnSpPr>
        <p:spPr>
          <a:xfrm rot="5400000" flipH="1" flipV="1">
            <a:off x="2625003" y="2847609"/>
            <a:ext cx="394364" cy="24908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0394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</p:tagLst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69</Words>
  <Application>Microsoft Macintosh PowerPoint</Application>
  <PresentationFormat>Benutzerdefiniert</PresentationFormat>
  <Paragraphs>31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– 2022-Design</vt:lpstr>
      <vt:lpstr>PowerPoint-Präsentation</vt:lpstr>
    </vt:vector>
  </TitlesOfParts>
  <Company>Empa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Schlesier, Hauke</dc:creator>
  <cp:lastModifiedBy>Schlesier, Hauke</cp:lastModifiedBy>
  <cp:revision>73</cp:revision>
  <cp:lastPrinted>2024-02-23T13:05:31Z</cp:lastPrinted>
  <dcterms:created xsi:type="dcterms:W3CDTF">2022-12-14T13:21:12Z</dcterms:created>
  <dcterms:modified xsi:type="dcterms:W3CDTF">2025-03-19T15:15:04Z</dcterms:modified>
</cp:coreProperties>
</file>