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9" r:id="rId2"/>
  </p:sldIdLst>
  <p:sldSz cx="9906000" cy="6858000" type="A4"/>
  <p:notesSz cx="6794500" cy="99314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768B"/>
    <a:srgbClr val="EEEE29"/>
    <a:srgbClr val="AA6A29"/>
    <a:srgbClr val="D0B990"/>
    <a:srgbClr val="C534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56"/>
    <p:restoredTop sz="94703"/>
  </p:normalViewPr>
  <p:slideViewPr>
    <p:cSldViewPr snapToGrid="0">
      <p:cViewPr varScale="1">
        <p:scale>
          <a:sx n="128" d="100"/>
          <a:sy n="128" d="100"/>
        </p:scale>
        <p:origin x="104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82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82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7C7697-FE15-4675-B8CC-F51658E05E8D}" type="datetimeFigureOut">
              <a:rPr lang="en-US" smtClean="0"/>
              <a:t>3/26/25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76313" y="1241425"/>
            <a:ext cx="4841875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79486"/>
            <a:ext cx="5435600" cy="391048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3107"/>
            <a:ext cx="2944283" cy="4982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8645" y="9433107"/>
            <a:ext cx="2944283" cy="4982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8F1B17-8EE8-4867-9A78-408D0D243BD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998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B79CF-89B7-4CFC-93C4-B61FFAFFB33A}" type="datetimeFigureOut">
              <a:rPr lang="de-CH" smtClean="0"/>
              <a:t>26.03.25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23F64-C0B4-4C6E-956B-2D16BC49654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10332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B79CF-89B7-4CFC-93C4-B61FFAFFB33A}" type="datetimeFigureOut">
              <a:rPr lang="de-CH" smtClean="0"/>
              <a:t>26.03.25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23F64-C0B4-4C6E-956B-2D16BC49654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88377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B79CF-89B7-4CFC-93C4-B61FFAFFB33A}" type="datetimeFigureOut">
              <a:rPr lang="de-CH" smtClean="0"/>
              <a:t>26.03.25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23F64-C0B4-4C6E-956B-2D16BC49654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50613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B79CF-89B7-4CFC-93C4-B61FFAFFB33A}" type="datetimeFigureOut">
              <a:rPr lang="de-CH" smtClean="0"/>
              <a:t>26.03.25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23F64-C0B4-4C6E-956B-2D16BC49654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51552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B79CF-89B7-4CFC-93C4-B61FFAFFB33A}" type="datetimeFigureOut">
              <a:rPr lang="de-CH" smtClean="0"/>
              <a:t>26.03.25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23F64-C0B4-4C6E-956B-2D16BC49654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89082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B79CF-89B7-4CFC-93C4-B61FFAFFB33A}" type="datetimeFigureOut">
              <a:rPr lang="de-CH" smtClean="0"/>
              <a:t>26.03.25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23F64-C0B4-4C6E-956B-2D16BC49654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65980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B79CF-89B7-4CFC-93C4-B61FFAFFB33A}" type="datetimeFigureOut">
              <a:rPr lang="de-CH" smtClean="0"/>
              <a:t>26.03.25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23F64-C0B4-4C6E-956B-2D16BC49654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61163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B79CF-89B7-4CFC-93C4-B61FFAFFB33A}" type="datetimeFigureOut">
              <a:rPr lang="de-CH" smtClean="0"/>
              <a:t>26.03.25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23F64-C0B4-4C6E-956B-2D16BC49654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60623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B79CF-89B7-4CFC-93C4-B61FFAFFB33A}" type="datetimeFigureOut">
              <a:rPr lang="de-CH" smtClean="0"/>
              <a:t>26.03.25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23F64-C0B4-4C6E-956B-2D16BC49654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83172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B79CF-89B7-4CFC-93C4-B61FFAFFB33A}" type="datetimeFigureOut">
              <a:rPr lang="de-CH" smtClean="0"/>
              <a:t>26.03.25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23F64-C0B4-4C6E-956B-2D16BC49654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13986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B79CF-89B7-4CFC-93C4-B61FFAFFB33A}" type="datetimeFigureOut">
              <a:rPr lang="de-CH" smtClean="0"/>
              <a:t>26.03.25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23F64-C0B4-4C6E-956B-2D16BC49654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84817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9B79CF-89B7-4CFC-93C4-B61FFAFFB33A}" type="datetimeFigureOut">
              <a:rPr lang="de-CH" smtClean="0"/>
              <a:t>26.03.25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23F64-C0B4-4C6E-956B-2D16BC49654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3965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591212" y="227301"/>
            <a:ext cx="3214342" cy="2674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38" b="1" dirty="0"/>
              <a:t>Blast furnace basic oxygen furnace (BF-BOF) route</a:t>
            </a:r>
          </a:p>
        </p:txBody>
      </p:sp>
      <p:sp>
        <p:nvSpPr>
          <p:cNvPr id="5" name="Abgerundetes Rechteck 4"/>
          <p:cNvSpPr/>
          <p:nvPr/>
        </p:nvSpPr>
        <p:spPr>
          <a:xfrm>
            <a:off x="546000" y="482806"/>
            <a:ext cx="8870290" cy="6177158"/>
          </a:xfrm>
          <a:prstGeom prst="roundRect">
            <a:avLst>
              <a:gd name="adj" fmla="val 9345"/>
            </a:avLst>
          </a:prstGeom>
          <a:noFill/>
          <a:ln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25"/>
          </a:p>
        </p:txBody>
      </p:sp>
      <p:sp>
        <p:nvSpPr>
          <p:cNvPr id="6" name="Textfeld 5"/>
          <p:cNvSpPr txBox="1"/>
          <p:nvPr/>
        </p:nvSpPr>
        <p:spPr>
          <a:xfrm>
            <a:off x="899899" y="6381856"/>
            <a:ext cx="1289135" cy="2674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38" i="1" dirty="0"/>
              <a:t>system boundaries</a:t>
            </a:r>
          </a:p>
        </p:txBody>
      </p:sp>
      <p:sp>
        <p:nvSpPr>
          <p:cNvPr id="7" name="Rechteck 6"/>
          <p:cNvSpPr/>
          <p:nvPr/>
        </p:nvSpPr>
        <p:spPr>
          <a:xfrm>
            <a:off x="6854853" y="613820"/>
            <a:ext cx="845319" cy="2586751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Blast furnace</a:t>
            </a:r>
          </a:p>
        </p:txBody>
      </p:sp>
      <p:sp>
        <p:nvSpPr>
          <p:cNvPr id="8" name="Rechteck 7"/>
          <p:cNvSpPr/>
          <p:nvPr/>
        </p:nvSpPr>
        <p:spPr>
          <a:xfrm>
            <a:off x="8008045" y="1365092"/>
            <a:ext cx="1132964" cy="39531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Blast furnace slag treatment</a:t>
            </a:r>
          </a:p>
        </p:txBody>
      </p:sp>
      <p:sp>
        <p:nvSpPr>
          <p:cNvPr id="9" name="Rechteck 8"/>
          <p:cNvSpPr/>
          <p:nvPr/>
        </p:nvSpPr>
        <p:spPr>
          <a:xfrm>
            <a:off x="8008045" y="897501"/>
            <a:ext cx="1132964" cy="39964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Blast furnace dust treatment</a:t>
            </a:r>
          </a:p>
        </p:txBody>
      </p:sp>
      <p:cxnSp>
        <p:nvCxnSpPr>
          <p:cNvPr id="10" name="Gerade Verbindung mit Pfeil 9"/>
          <p:cNvCxnSpPr/>
          <p:nvPr/>
        </p:nvCxnSpPr>
        <p:spPr>
          <a:xfrm>
            <a:off x="7710119" y="1086087"/>
            <a:ext cx="301241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Gerade Verbindung mit Pfeil 10"/>
          <p:cNvCxnSpPr/>
          <p:nvPr/>
        </p:nvCxnSpPr>
        <p:spPr>
          <a:xfrm>
            <a:off x="7693033" y="2227516"/>
            <a:ext cx="307873" cy="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Rechteck 11"/>
          <p:cNvSpPr/>
          <p:nvPr/>
        </p:nvSpPr>
        <p:spPr>
          <a:xfrm>
            <a:off x="6850257" y="3420710"/>
            <a:ext cx="856547" cy="3421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Hot iron</a:t>
            </a:r>
          </a:p>
        </p:txBody>
      </p:sp>
      <p:cxnSp>
        <p:nvCxnSpPr>
          <p:cNvPr id="13" name="Gerade Verbindung mit Pfeil 12"/>
          <p:cNvCxnSpPr/>
          <p:nvPr/>
        </p:nvCxnSpPr>
        <p:spPr>
          <a:xfrm>
            <a:off x="7685769" y="1567671"/>
            <a:ext cx="307873" cy="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Rechteck 13"/>
          <p:cNvSpPr/>
          <p:nvPr/>
        </p:nvSpPr>
        <p:spPr>
          <a:xfrm>
            <a:off x="3715868" y="892368"/>
            <a:ext cx="1393398" cy="21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Raw materials</a:t>
            </a:r>
          </a:p>
        </p:txBody>
      </p:sp>
      <p:sp>
        <p:nvSpPr>
          <p:cNvPr id="15" name="Rechteck 14"/>
          <p:cNvSpPr/>
          <p:nvPr/>
        </p:nvSpPr>
        <p:spPr>
          <a:xfrm>
            <a:off x="5643683" y="1229720"/>
            <a:ext cx="916921" cy="21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Auxiliaries</a:t>
            </a:r>
          </a:p>
        </p:txBody>
      </p:sp>
      <p:sp>
        <p:nvSpPr>
          <p:cNvPr id="16" name="Rechteck 15"/>
          <p:cNvSpPr/>
          <p:nvPr/>
        </p:nvSpPr>
        <p:spPr>
          <a:xfrm>
            <a:off x="8008045" y="615479"/>
            <a:ext cx="1132964" cy="2204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Other wastes</a:t>
            </a:r>
          </a:p>
        </p:txBody>
      </p:sp>
      <p:cxnSp>
        <p:nvCxnSpPr>
          <p:cNvPr id="17" name="Gerade Verbindung mit Pfeil 16"/>
          <p:cNvCxnSpPr>
            <a:endCxn id="16" idx="1"/>
          </p:cNvCxnSpPr>
          <p:nvPr/>
        </p:nvCxnSpPr>
        <p:spPr>
          <a:xfrm flipV="1">
            <a:off x="7700172" y="725703"/>
            <a:ext cx="307873" cy="798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Rechteck 17"/>
          <p:cNvSpPr/>
          <p:nvPr/>
        </p:nvSpPr>
        <p:spPr>
          <a:xfrm>
            <a:off x="8008045" y="2118407"/>
            <a:ext cx="1132964" cy="2204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Off-gases</a:t>
            </a:r>
          </a:p>
        </p:txBody>
      </p:sp>
      <p:cxnSp>
        <p:nvCxnSpPr>
          <p:cNvPr id="19" name="Gerade Verbindung mit Pfeil 18"/>
          <p:cNvCxnSpPr>
            <a:stCxn id="7" idx="2"/>
            <a:endCxn id="12" idx="0"/>
          </p:cNvCxnSpPr>
          <p:nvPr/>
        </p:nvCxnSpPr>
        <p:spPr>
          <a:xfrm>
            <a:off x="7277513" y="3200571"/>
            <a:ext cx="1018" cy="220139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Rechteck 19"/>
          <p:cNvSpPr/>
          <p:nvPr/>
        </p:nvSpPr>
        <p:spPr>
          <a:xfrm>
            <a:off x="1038920" y="600801"/>
            <a:ext cx="1130979" cy="21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Gas (COG, BOF)</a:t>
            </a:r>
          </a:p>
        </p:txBody>
      </p:sp>
      <p:sp>
        <p:nvSpPr>
          <p:cNvPr id="21" name="Rechteck 20"/>
          <p:cNvSpPr/>
          <p:nvPr/>
        </p:nvSpPr>
        <p:spPr>
          <a:xfrm>
            <a:off x="2468401" y="599187"/>
            <a:ext cx="925412" cy="2204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Energy</a:t>
            </a:r>
          </a:p>
        </p:txBody>
      </p:sp>
      <p:sp>
        <p:nvSpPr>
          <p:cNvPr id="22" name="Rechteck 21"/>
          <p:cNvSpPr/>
          <p:nvPr/>
        </p:nvSpPr>
        <p:spPr>
          <a:xfrm>
            <a:off x="1038921" y="873578"/>
            <a:ext cx="1130978" cy="2204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Electricity</a:t>
            </a:r>
          </a:p>
        </p:txBody>
      </p:sp>
      <p:sp>
        <p:nvSpPr>
          <p:cNvPr id="23" name="Rechteck 22"/>
          <p:cNvSpPr/>
          <p:nvPr/>
        </p:nvSpPr>
        <p:spPr>
          <a:xfrm>
            <a:off x="1045341" y="1171508"/>
            <a:ext cx="1122326" cy="2204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Oxygen</a:t>
            </a:r>
          </a:p>
        </p:txBody>
      </p:sp>
      <p:sp>
        <p:nvSpPr>
          <p:cNvPr id="24" name="Rechteck 23"/>
          <p:cNvSpPr/>
          <p:nvPr/>
        </p:nvSpPr>
        <p:spPr>
          <a:xfrm>
            <a:off x="4858154" y="2189748"/>
            <a:ext cx="1116000" cy="219600"/>
          </a:xfrm>
          <a:prstGeom prst="rect">
            <a:avLst/>
          </a:prstGeom>
          <a:solidFill>
            <a:schemeClr val="bg1"/>
          </a:solidFill>
          <a:ln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Dolomite</a:t>
            </a:r>
          </a:p>
        </p:txBody>
      </p:sp>
      <p:sp>
        <p:nvSpPr>
          <p:cNvPr id="25" name="Rechteck 24"/>
          <p:cNvSpPr/>
          <p:nvPr/>
        </p:nvSpPr>
        <p:spPr>
          <a:xfrm>
            <a:off x="4858154" y="2458298"/>
            <a:ext cx="1116000" cy="21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Limestone</a:t>
            </a:r>
          </a:p>
        </p:txBody>
      </p:sp>
      <p:sp>
        <p:nvSpPr>
          <p:cNvPr id="26" name="Rechteck 25"/>
          <p:cNvSpPr/>
          <p:nvPr/>
        </p:nvSpPr>
        <p:spPr>
          <a:xfrm>
            <a:off x="4858154" y="2729425"/>
            <a:ext cx="1116000" cy="21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Olivine</a:t>
            </a:r>
          </a:p>
        </p:txBody>
      </p:sp>
      <p:sp>
        <p:nvSpPr>
          <p:cNvPr id="27" name="Rechteck 26"/>
          <p:cNvSpPr/>
          <p:nvPr/>
        </p:nvSpPr>
        <p:spPr>
          <a:xfrm>
            <a:off x="4858153" y="3007746"/>
            <a:ext cx="1116000" cy="21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Refractories</a:t>
            </a:r>
          </a:p>
        </p:txBody>
      </p:sp>
      <p:sp>
        <p:nvSpPr>
          <p:cNvPr id="28" name="Rechteck 27"/>
          <p:cNvSpPr/>
          <p:nvPr/>
        </p:nvSpPr>
        <p:spPr>
          <a:xfrm>
            <a:off x="3300128" y="1306032"/>
            <a:ext cx="896400" cy="21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 err="1"/>
              <a:t>Hydrocarb</a:t>
            </a:r>
            <a:r>
              <a:rPr lang="en-US" sz="1138" dirty="0"/>
              <a:t>.</a:t>
            </a:r>
          </a:p>
        </p:txBody>
      </p:sp>
      <p:cxnSp>
        <p:nvCxnSpPr>
          <p:cNvPr id="29" name="Gewinkelter Verbinder 28"/>
          <p:cNvCxnSpPr>
            <a:endCxn id="20" idx="1"/>
          </p:cNvCxnSpPr>
          <p:nvPr/>
        </p:nvCxnSpPr>
        <p:spPr>
          <a:xfrm flipV="1">
            <a:off x="423101" y="710601"/>
            <a:ext cx="615819" cy="420905"/>
          </a:xfrm>
          <a:prstGeom prst="bentConnector3">
            <a:avLst>
              <a:gd name="adj1" fmla="val 50000"/>
            </a:avLst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Gewinkelter Verbinder 29"/>
          <p:cNvCxnSpPr>
            <a:endCxn id="22" idx="1"/>
          </p:cNvCxnSpPr>
          <p:nvPr/>
        </p:nvCxnSpPr>
        <p:spPr>
          <a:xfrm flipV="1">
            <a:off x="423101" y="983802"/>
            <a:ext cx="615820" cy="147704"/>
          </a:xfrm>
          <a:prstGeom prst="bentConnector3">
            <a:avLst>
              <a:gd name="adj1" fmla="val 50000"/>
            </a:avLst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Rechteck 30"/>
          <p:cNvSpPr/>
          <p:nvPr/>
        </p:nvSpPr>
        <p:spPr>
          <a:xfrm>
            <a:off x="3298959" y="1589802"/>
            <a:ext cx="897569" cy="21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Iron sponge</a:t>
            </a:r>
          </a:p>
        </p:txBody>
      </p:sp>
      <p:sp>
        <p:nvSpPr>
          <p:cNvPr id="32" name="Rechteck 31"/>
          <p:cNvSpPr/>
          <p:nvPr/>
        </p:nvSpPr>
        <p:spPr>
          <a:xfrm>
            <a:off x="3292180" y="1873614"/>
            <a:ext cx="904348" cy="219600"/>
          </a:xfrm>
          <a:prstGeom prst="rect">
            <a:avLst/>
          </a:prstGeom>
          <a:solidFill>
            <a:schemeClr val="bg1"/>
          </a:solidFill>
          <a:ln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Coal</a:t>
            </a:r>
          </a:p>
        </p:txBody>
      </p:sp>
      <p:cxnSp>
        <p:nvCxnSpPr>
          <p:cNvPr id="33" name="Gewinkelter Verbinder 32"/>
          <p:cNvCxnSpPr>
            <a:endCxn id="23" idx="1"/>
          </p:cNvCxnSpPr>
          <p:nvPr/>
        </p:nvCxnSpPr>
        <p:spPr>
          <a:xfrm>
            <a:off x="423101" y="1131506"/>
            <a:ext cx="622240" cy="150226"/>
          </a:xfrm>
          <a:prstGeom prst="bentConnector3">
            <a:avLst>
              <a:gd name="adj1" fmla="val 50000"/>
            </a:avLst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Gewinkelter Verbinder 33"/>
          <p:cNvCxnSpPr>
            <a:stCxn id="22" idx="3"/>
            <a:endCxn id="21" idx="2"/>
          </p:cNvCxnSpPr>
          <p:nvPr/>
        </p:nvCxnSpPr>
        <p:spPr>
          <a:xfrm flipV="1">
            <a:off x="2169899" y="819635"/>
            <a:ext cx="761208" cy="164167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Gewinkelter Verbinder 34"/>
          <p:cNvCxnSpPr>
            <a:stCxn id="23" idx="3"/>
            <a:endCxn id="21" idx="2"/>
          </p:cNvCxnSpPr>
          <p:nvPr/>
        </p:nvCxnSpPr>
        <p:spPr>
          <a:xfrm flipV="1">
            <a:off x="2167667" y="819635"/>
            <a:ext cx="763440" cy="462097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Gewinkelter Verbinder 35"/>
          <p:cNvCxnSpPr>
            <a:stCxn id="28" idx="3"/>
            <a:endCxn id="14" idx="2"/>
          </p:cNvCxnSpPr>
          <p:nvPr/>
        </p:nvCxnSpPr>
        <p:spPr>
          <a:xfrm flipV="1">
            <a:off x="4196528" y="1111968"/>
            <a:ext cx="216039" cy="303864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Gewinkelter Verbinder 36"/>
          <p:cNvCxnSpPr>
            <a:stCxn id="31" idx="3"/>
            <a:endCxn id="14" idx="2"/>
          </p:cNvCxnSpPr>
          <p:nvPr/>
        </p:nvCxnSpPr>
        <p:spPr>
          <a:xfrm flipV="1">
            <a:off x="4196528" y="1111968"/>
            <a:ext cx="216039" cy="587634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Gewinkelter Verbinder 37"/>
          <p:cNvCxnSpPr>
            <a:stCxn id="32" idx="3"/>
            <a:endCxn id="14" idx="2"/>
          </p:cNvCxnSpPr>
          <p:nvPr/>
        </p:nvCxnSpPr>
        <p:spPr>
          <a:xfrm flipV="1">
            <a:off x="4196528" y="1111968"/>
            <a:ext cx="216039" cy="871446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Gewinkelter Verbinder 38"/>
          <p:cNvCxnSpPr>
            <a:stCxn id="24" idx="3"/>
            <a:endCxn id="15" idx="2"/>
          </p:cNvCxnSpPr>
          <p:nvPr/>
        </p:nvCxnSpPr>
        <p:spPr>
          <a:xfrm flipV="1">
            <a:off x="5974154" y="1449320"/>
            <a:ext cx="127990" cy="850228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Gewinkelter Verbinder 39"/>
          <p:cNvCxnSpPr>
            <a:stCxn id="25" idx="3"/>
            <a:endCxn id="15" idx="2"/>
          </p:cNvCxnSpPr>
          <p:nvPr/>
        </p:nvCxnSpPr>
        <p:spPr>
          <a:xfrm flipV="1">
            <a:off x="5974154" y="1449320"/>
            <a:ext cx="127990" cy="1118778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Gewinkelter Verbinder 40"/>
          <p:cNvCxnSpPr>
            <a:stCxn id="26" idx="3"/>
            <a:endCxn id="15" idx="2"/>
          </p:cNvCxnSpPr>
          <p:nvPr/>
        </p:nvCxnSpPr>
        <p:spPr>
          <a:xfrm flipV="1">
            <a:off x="5974154" y="1449320"/>
            <a:ext cx="127990" cy="1389905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Gewinkelter Verbinder 41"/>
          <p:cNvCxnSpPr>
            <a:stCxn id="27" idx="3"/>
            <a:endCxn id="15" idx="2"/>
          </p:cNvCxnSpPr>
          <p:nvPr/>
        </p:nvCxnSpPr>
        <p:spPr>
          <a:xfrm flipV="1">
            <a:off x="5974153" y="1449320"/>
            <a:ext cx="127991" cy="1668226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Gerade Verbindung mit Pfeil 42"/>
          <p:cNvCxnSpPr>
            <a:stCxn id="21" idx="3"/>
          </p:cNvCxnSpPr>
          <p:nvPr/>
        </p:nvCxnSpPr>
        <p:spPr>
          <a:xfrm flipV="1">
            <a:off x="3393813" y="706736"/>
            <a:ext cx="3451632" cy="2675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Gerade Verbindung mit Pfeil 43"/>
          <p:cNvCxnSpPr>
            <a:stCxn id="14" idx="3"/>
          </p:cNvCxnSpPr>
          <p:nvPr/>
        </p:nvCxnSpPr>
        <p:spPr>
          <a:xfrm>
            <a:off x="5109266" y="1002168"/>
            <a:ext cx="1750025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Gerade Verbindung mit Pfeil 44"/>
          <p:cNvCxnSpPr>
            <a:stCxn id="15" idx="3"/>
          </p:cNvCxnSpPr>
          <p:nvPr/>
        </p:nvCxnSpPr>
        <p:spPr>
          <a:xfrm flipV="1">
            <a:off x="6560604" y="1336042"/>
            <a:ext cx="284841" cy="3478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Gewinkelter Verbinder 45"/>
          <p:cNvCxnSpPr>
            <a:endCxn id="28" idx="1"/>
          </p:cNvCxnSpPr>
          <p:nvPr/>
        </p:nvCxnSpPr>
        <p:spPr>
          <a:xfrm flipV="1">
            <a:off x="435152" y="1415832"/>
            <a:ext cx="2864976" cy="282430"/>
          </a:xfrm>
          <a:prstGeom prst="bentConnector3">
            <a:avLst>
              <a:gd name="adj1" fmla="val 91240"/>
            </a:avLst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Gewinkelter Verbinder 46"/>
          <p:cNvCxnSpPr>
            <a:endCxn id="31" idx="1"/>
          </p:cNvCxnSpPr>
          <p:nvPr/>
        </p:nvCxnSpPr>
        <p:spPr>
          <a:xfrm>
            <a:off x="435152" y="1698262"/>
            <a:ext cx="2863807" cy="1340"/>
          </a:xfrm>
          <a:prstGeom prst="bentConnector3">
            <a:avLst>
              <a:gd name="adj1" fmla="val 50000"/>
            </a:avLst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Gewinkelter Verbinder 47"/>
          <p:cNvCxnSpPr>
            <a:endCxn id="32" idx="1"/>
          </p:cNvCxnSpPr>
          <p:nvPr/>
        </p:nvCxnSpPr>
        <p:spPr>
          <a:xfrm>
            <a:off x="435152" y="1698262"/>
            <a:ext cx="2857028" cy="285152"/>
          </a:xfrm>
          <a:prstGeom prst="bentConnector3">
            <a:avLst>
              <a:gd name="adj1" fmla="val 91535"/>
            </a:avLst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Gewinkelter Verbinder 48"/>
          <p:cNvCxnSpPr>
            <a:endCxn id="24" idx="1"/>
          </p:cNvCxnSpPr>
          <p:nvPr/>
        </p:nvCxnSpPr>
        <p:spPr>
          <a:xfrm flipV="1">
            <a:off x="4399692" y="2299548"/>
            <a:ext cx="458462" cy="820230"/>
          </a:xfrm>
          <a:prstGeom prst="bentConnector3">
            <a:avLst>
              <a:gd name="adj1" fmla="val 50000"/>
            </a:avLst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Gewinkelter Verbinder 49"/>
          <p:cNvCxnSpPr>
            <a:endCxn id="25" idx="1"/>
          </p:cNvCxnSpPr>
          <p:nvPr/>
        </p:nvCxnSpPr>
        <p:spPr>
          <a:xfrm flipV="1">
            <a:off x="4399692" y="2568098"/>
            <a:ext cx="458462" cy="551680"/>
          </a:xfrm>
          <a:prstGeom prst="bentConnector3">
            <a:avLst>
              <a:gd name="adj1" fmla="val 50000"/>
            </a:avLst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Gewinkelter Verbinder 50"/>
          <p:cNvCxnSpPr>
            <a:endCxn id="26" idx="1"/>
          </p:cNvCxnSpPr>
          <p:nvPr/>
        </p:nvCxnSpPr>
        <p:spPr>
          <a:xfrm flipV="1">
            <a:off x="4399692" y="2839225"/>
            <a:ext cx="458462" cy="280553"/>
          </a:xfrm>
          <a:prstGeom prst="bentConnector3">
            <a:avLst>
              <a:gd name="adj1" fmla="val 50000"/>
            </a:avLst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Gewinkelter Verbinder 51"/>
          <p:cNvCxnSpPr>
            <a:endCxn id="27" idx="1"/>
          </p:cNvCxnSpPr>
          <p:nvPr/>
        </p:nvCxnSpPr>
        <p:spPr>
          <a:xfrm flipV="1">
            <a:off x="4399692" y="3117546"/>
            <a:ext cx="458461" cy="2232"/>
          </a:xfrm>
          <a:prstGeom prst="bentConnector3">
            <a:avLst>
              <a:gd name="adj1" fmla="val 50000"/>
            </a:avLst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" name="Rechteck 52"/>
          <p:cNvSpPr/>
          <p:nvPr/>
        </p:nvSpPr>
        <p:spPr>
          <a:xfrm>
            <a:off x="2693092" y="2043729"/>
            <a:ext cx="490916" cy="219600"/>
          </a:xfrm>
          <a:prstGeom prst="rect">
            <a:avLst/>
          </a:prstGeom>
          <a:solidFill>
            <a:schemeClr val="bg1"/>
          </a:solidFill>
          <a:ln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Coke</a:t>
            </a:r>
          </a:p>
        </p:txBody>
      </p:sp>
      <p:sp>
        <p:nvSpPr>
          <p:cNvPr id="54" name="Rechteck 53"/>
          <p:cNvSpPr/>
          <p:nvPr/>
        </p:nvSpPr>
        <p:spPr>
          <a:xfrm>
            <a:off x="2080066" y="2229055"/>
            <a:ext cx="542262" cy="219600"/>
          </a:xfrm>
          <a:prstGeom prst="rect">
            <a:avLst/>
          </a:prstGeom>
          <a:solidFill>
            <a:schemeClr val="bg1"/>
          </a:solidFill>
          <a:ln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Sinter</a:t>
            </a:r>
          </a:p>
        </p:txBody>
      </p:sp>
      <p:sp>
        <p:nvSpPr>
          <p:cNvPr id="55" name="Rechteck 54"/>
          <p:cNvSpPr/>
          <p:nvPr/>
        </p:nvSpPr>
        <p:spPr>
          <a:xfrm>
            <a:off x="1460871" y="2414607"/>
            <a:ext cx="577773" cy="219600"/>
          </a:xfrm>
          <a:prstGeom prst="rect">
            <a:avLst/>
          </a:prstGeom>
          <a:solidFill>
            <a:schemeClr val="bg1"/>
          </a:solidFill>
          <a:ln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Pellets</a:t>
            </a:r>
          </a:p>
        </p:txBody>
      </p:sp>
      <p:sp>
        <p:nvSpPr>
          <p:cNvPr id="56" name="Rechteck 55"/>
          <p:cNvSpPr/>
          <p:nvPr/>
        </p:nvSpPr>
        <p:spPr>
          <a:xfrm>
            <a:off x="1018568" y="2693410"/>
            <a:ext cx="1020076" cy="219600"/>
          </a:xfrm>
          <a:prstGeom prst="rect">
            <a:avLst/>
          </a:prstGeom>
          <a:solidFill>
            <a:schemeClr val="bg1"/>
          </a:solidFill>
          <a:ln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Iron ore</a:t>
            </a:r>
          </a:p>
        </p:txBody>
      </p:sp>
      <p:sp>
        <p:nvSpPr>
          <p:cNvPr id="57" name="Rechteck 56"/>
          <p:cNvSpPr/>
          <p:nvPr/>
        </p:nvSpPr>
        <p:spPr>
          <a:xfrm>
            <a:off x="4858153" y="1911427"/>
            <a:ext cx="1116000" cy="219600"/>
          </a:xfrm>
          <a:prstGeom prst="rect">
            <a:avLst/>
          </a:prstGeom>
          <a:solidFill>
            <a:schemeClr val="bg1"/>
          </a:solidFill>
          <a:ln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Water</a:t>
            </a:r>
          </a:p>
        </p:txBody>
      </p:sp>
      <p:cxnSp>
        <p:nvCxnSpPr>
          <p:cNvPr id="58" name="Gewinkelter Verbinder 57"/>
          <p:cNvCxnSpPr>
            <a:endCxn id="57" idx="1"/>
          </p:cNvCxnSpPr>
          <p:nvPr/>
        </p:nvCxnSpPr>
        <p:spPr>
          <a:xfrm flipV="1">
            <a:off x="4399692" y="2021227"/>
            <a:ext cx="458461" cy="1098551"/>
          </a:xfrm>
          <a:prstGeom prst="bentConnector3">
            <a:avLst>
              <a:gd name="adj1" fmla="val 50000"/>
            </a:avLst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9" name="Rechteck 58"/>
          <p:cNvSpPr/>
          <p:nvPr/>
        </p:nvSpPr>
        <p:spPr>
          <a:xfrm>
            <a:off x="8008044" y="1829105"/>
            <a:ext cx="1132965" cy="2204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Waste heat</a:t>
            </a:r>
          </a:p>
        </p:txBody>
      </p:sp>
      <p:cxnSp>
        <p:nvCxnSpPr>
          <p:cNvPr id="60" name="Gerade Verbindung mit Pfeil 59"/>
          <p:cNvCxnSpPr/>
          <p:nvPr/>
        </p:nvCxnSpPr>
        <p:spPr>
          <a:xfrm flipV="1">
            <a:off x="7706804" y="1939329"/>
            <a:ext cx="286838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Gewinkelter Verbinder 60"/>
          <p:cNvCxnSpPr>
            <a:endCxn id="53" idx="1"/>
          </p:cNvCxnSpPr>
          <p:nvPr/>
        </p:nvCxnSpPr>
        <p:spPr>
          <a:xfrm>
            <a:off x="435152" y="1698262"/>
            <a:ext cx="2257940" cy="455267"/>
          </a:xfrm>
          <a:prstGeom prst="bentConnector3">
            <a:avLst>
              <a:gd name="adj1" fmla="val 50000"/>
            </a:avLst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Gewinkelter Verbinder 61"/>
          <p:cNvCxnSpPr>
            <a:endCxn id="54" idx="1"/>
          </p:cNvCxnSpPr>
          <p:nvPr/>
        </p:nvCxnSpPr>
        <p:spPr>
          <a:xfrm>
            <a:off x="435152" y="1698262"/>
            <a:ext cx="1644914" cy="640593"/>
          </a:xfrm>
          <a:prstGeom prst="bentConnector3">
            <a:avLst>
              <a:gd name="adj1" fmla="val 50000"/>
            </a:avLst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Gewinkelter Verbinder 62"/>
          <p:cNvCxnSpPr>
            <a:endCxn id="55" idx="1"/>
          </p:cNvCxnSpPr>
          <p:nvPr/>
        </p:nvCxnSpPr>
        <p:spPr>
          <a:xfrm>
            <a:off x="435152" y="1698262"/>
            <a:ext cx="1025719" cy="826145"/>
          </a:xfrm>
          <a:prstGeom prst="bentConnector3">
            <a:avLst>
              <a:gd name="adj1" fmla="val 50000"/>
            </a:avLst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Gewinkelter Verbinder 63"/>
          <p:cNvCxnSpPr>
            <a:endCxn id="56" idx="1"/>
          </p:cNvCxnSpPr>
          <p:nvPr/>
        </p:nvCxnSpPr>
        <p:spPr>
          <a:xfrm>
            <a:off x="435152" y="1698262"/>
            <a:ext cx="583416" cy="1104948"/>
          </a:xfrm>
          <a:prstGeom prst="bentConnector3">
            <a:avLst>
              <a:gd name="adj1" fmla="val 50000"/>
            </a:avLst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Gewinkelter Verbinder 64"/>
          <p:cNvCxnSpPr>
            <a:stCxn id="53" idx="3"/>
            <a:endCxn id="14" idx="2"/>
          </p:cNvCxnSpPr>
          <p:nvPr/>
        </p:nvCxnSpPr>
        <p:spPr>
          <a:xfrm flipV="1">
            <a:off x="3184008" y="1111968"/>
            <a:ext cx="1228559" cy="1041561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Gewinkelter Verbinder 65"/>
          <p:cNvCxnSpPr>
            <a:stCxn id="54" idx="3"/>
            <a:endCxn id="14" idx="2"/>
          </p:cNvCxnSpPr>
          <p:nvPr/>
        </p:nvCxnSpPr>
        <p:spPr>
          <a:xfrm flipV="1">
            <a:off x="2622328" y="1111968"/>
            <a:ext cx="1790239" cy="1226887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Gewinkelter Verbinder 66"/>
          <p:cNvCxnSpPr>
            <a:stCxn id="55" idx="3"/>
            <a:endCxn id="14" idx="2"/>
          </p:cNvCxnSpPr>
          <p:nvPr/>
        </p:nvCxnSpPr>
        <p:spPr>
          <a:xfrm flipV="1">
            <a:off x="2038644" y="1111968"/>
            <a:ext cx="2373923" cy="1412439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Gewinkelter Verbinder 67"/>
          <p:cNvCxnSpPr>
            <a:stCxn id="56" idx="3"/>
            <a:endCxn id="14" idx="2"/>
          </p:cNvCxnSpPr>
          <p:nvPr/>
        </p:nvCxnSpPr>
        <p:spPr>
          <a:xfrm flipV="1">
            <a:off x="2038644" y="1111968"/>
            <a:ext cx="2373923" cy="1691242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Gerade Verbindung mit Pfeil 68"/>
          <p:cNvCxnSpPr>
            <a:stCxn id="20" idx="3"/>
            <a:endCxn id="21" idx="1"/>
          </p:cNvCxnSpPr>
          <p:nvPr/>
        </p:nvCxnSpPr>
        <p:spPr>
          <a:xfrm flipV="1">
            <a:off x="2169899" y="709411"/>
            <a:ext cx="298502" cy="119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Gerade Verbindung mit Pfeil 69"/>
          <p:cNvCxnSpPr/>
          <p:nvPr/>
        </p:nvCxnSpPr>
        <p:spPr>
          <a:xfrm>
            <a:off x="357307" y="3117546"/>
            <a:ext cx="4104000" cy="2232"/>
          </a:xfrm>
          <a:prstGeom prst="straightConnector1">
            <a:avLst/>
          </a:prstGeom>
          <a:ln w="12700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1" name="Rechteck 70"/>
          <p:cNvSpPr/>
          <p:nvPr/>
        </p:nvSpPr>
        <p:spPr>
          <a:xfrm>
            <a:off x="6859658" y="3939254"/>
            <a:ext cx="840487" cy="927026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Basic oxygen furnace</a:t>
            </a:r>
          </a:p>
        </p:txBody>
      </p:sp>
      <p:cxnSp>
        <p:nvCxnSpPr>
          <p:cNvPr id="72" name="Gerade Verbindung mit Pfeil 71"/>
          <p:cNvCxnSpPr>
            <a:stCxn id="12" idx="2"/>
            <a:endCxn id="71" idx="0"/>
          </p:cNvCxnSpPr>
          <p:nvPr/>
        </p:nvCxnSpPr>
        <p:spPr>
          <a:xfrm>
            <a:off x="7278531" y="3762888"/>
            <a:ext cx="1371" cy="17636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3" name="Rechteck 72"/>
          <p:cNvSpPr/>
          <p:nvPr/>
        </p:nvSpPr>
        <p:spPr>
          <a:xfrm>
            <a:off x="4858153" y="3850439"/>
            <a:ext cx="1116000" cy="21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Raw materials</a:t>
            </a:r>
          </a:p>
        </p:txBody>
      </p:sp>
      <p:sp>
        <p:nvSpPr>
          <p:cNvPr id="74" name="Rechteck 73"/>
          <p:cNvSpPr/>
          <p:nvPr/>
        </p:nvSpPr>
        <p:spPr>
          <a:xfrm>
            <a:off x="866264" y="4394085"/>
            <a:ext cx="672635" cy="219600"/>
          </a:xfrm>
          <a:prstGeom prst="rect">
            <a:avLst/>
          </a:prstGeom>
          <a:solidFill>
            <a:schemeClr val="bg1"/>
          </a:solidFill>
          <a:ln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Iron ore</a:t>
            </a:r>
          </a:p>
        </p:txBody>
      </p:sp>
      <p:sp>
        <p:nvSpPr>
          <p:cNvPr id="75" name="Rechteck 74"/>
          <p:cNvSpPr/>
          <p:nvPr/>
        </p:nvSpPr>
        <p:spPr>
          <a:xfrm>
            <a:off x="862902" y="4117980"/>
            <a:ext cx="677196" cy="219600"/>
          </a:xfrm>
          <a:prstGeom prst="rect">
            <a:avLst/>
          </a:prstGeom>
          <a:solidFill>
            <a:schemeClr val="bg1"/>
          </a:solidFill>
          <a:ln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Coke</a:t>
            </a:r>
          </a:p>
        </p:txBody>
      </p:sp>
      <p:cxnSp>
        <p:nvCxnSpPr>
          <p:cNvPr id="77" name="Gewinkelter Verbinder 76"/>
          <p:cNvCxnSpPr>
            <a:stCxn id="74" idx="3"/>
            <a:endCxn id="73" idx="1"/>
          </p:cNvCxnSpPr>
          <p:nvPr/>
        </p:nvCxnSpPr>
        <p:spPr>
          <a:xfrm flipV="1">
            <a:off x="1538899" y="3960239"/>
            <a:ext cx="3319254" cy="543646"/>
          </a:xfrm>
          <a:prstGeom prst="bentConnector3">
            <a:avLst>
              <a:gd name="adj1" fmla="val 8519"/>
            </a:avLst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Gewinkelter Verbinder 77"/>
          <p:cNvCxnSpPr>
            <a:stCxn id="75" idx="3"/>
            <a:endCxn id="73" idx="1"/>
          </p:cNvCxnSpPr>
          <p:nvPr/>
        </p:nvCxnSpPr>
        <p:spPr>
          <a:xfrm flipV="1">
            <a:off x="1540098" y="3960239"/>
            <a:ext cx="3318055" cy="267541"/>
          </a:xfrm>
          <a:prstGeom prst="bentConnector3">
            <a:avLst>
              <a:gd name="adj1" fmla="val 8504"/>
            </a:avLst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Gewinkelter Verbinder 79"/>
          <p:cNvCxnSpPr>
            <a:stCxn id="73" idx="3"/>
            <a:endCxn id="71" idx="1"/>
          </p:cNvCxnSpPr>
          <p:nvPr/>
        </p:nvCxnSpPr>
        <p:spPr>
          <a:xfrm>
            <a:off x="5974153" y="3960239"/>
            <a:ext cx="885505" cy="442528"/>
          </a:xfrm>
          <a:prstGeom prst="bentConnector3">
            <a:avLst>
              <a:gd name="adj1" fmla="val 50000"/>
            </a:avLst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1" name="Rechteck 80"/>
          <p:cNvSpPr/>
          <p:nvPr/>
        </p:nvSpPr>
        <p:spPr>
          <a:xfrm>
            <a:off x="4858154" y="4292319"/>
            <a:ext cx="1115999" cy="21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Auxiliaries</a:t>
            </a:r>
          </a:p>
        </p:txBody>
      </p:sp>
      <p:cxnSp>
        <p:nvCxnSpPr>
          <p:cNvPr id="82" name="Gewinkelter Verbinder 81"/>
          <p:cNvCxnSpPr>
            <a:stCxn id="81" idx="3"/>
            <a:endCxn id="71" idx="1"/>
          </p:cNvCxnSpPr>
          <p:nvPr/>
        </p:nvCxnSpPr>
        <p:spPr>
          <a:xfrm>
            <a:off x="5974153" y="4402119"/>
            <a:ext cx="885505" cy="648"/>
          </a:xfrm>
          <a:prstGeom prst="bentConnector3">
            <a:avLst>
              <a:gd name="adj1" fmla="val 50000"/>
            </a:avLst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3" name="Rechteck 82"/>
          <p:cNvSpPr/>
          <p:nvPr/>
        </p:nvSpPr>
        <p:spPr>
          <a:xfrm>
            <a:off x="4858154" y="4706354"/>
            <a:ext cx="1115999" cy="21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Energy</a:t>
            </a:r>
          </a:p>
        </p:txBody>
      </p:sp>
      <p:cxnSp>
        <p:nvCxnSpPr>
          <p:cNvPr id="84" name="Gewinkelter Verbinder 83"/>
          <p:cNvCxnSpPr>
            <a:stCxn id="83" idx="3"/>
            <a:endCxn id="71" idx="1"/>
          </p:cNvCxnSpPr>
          <p:nvPr/>
        </p:nvCxnSpPr>
        <p:spPr>
          <a:xfrm flipV="1">
            <a:off x="5974153" y="4402767"/>
            <a:ext cx="885505" cy="413387"/>
          </a:xfrm>
          <a:prstGeom prst="bentConnector3">
            <a:avLst>
              <a:gd name="adj1" fmla="val 50000"/>
            </a:avLst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5" name="Rechteck 84"/>
          <p:cNvSpPr/>
          <p:nvPr/>
        </p:nvSpPr>
        <p:spPr>
          <a:xfrm>
            <a:off x="866264" y="3851002"/>
            <a:ext cx="672635" cy="219600"/>
          </a:xfrm>
          <a:prstGeom prst="rect">
            <a:avLst/>
          </a:prstGeom>
          <a:solidFill>
            <a:schemeClr val="bg1"/>
          </a:solidFill>
          <a:ln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Scrap</a:t>
            </a:r>
          </a:p>
        </p:txBody>
      </p:sp>
      <p:cxnSp>
        <p:nvCxnSpPr>
          <p:cNvPr id="86" name="Gewinkelter Verbinder 85"/>
          <p:cNvCxnSpPr>
            <a:stCxn id="85" idx="3"/>
            <a:endCxn id="73" idx="1"/>
          </p:cNvCxnSpPr>
          <p:nvPr/>
        </p:nvCxnSpPr>
        <p:spPr>
          <a:xfrm flipV="1">
            <a:off x="1538899" y="3960239"/>
            <a:ext cx="3319254" cy="563"/>
          </a:xfrm>
          <a:prstGeom prst="bentConnector3">
            <a:avLst>
              <a:gd name="adj1" fmla="val 50000"/>
            </a:avLst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Gewinkelter Verbinder 86"/>
          <p:cNvCxnSpPr>
            <a:cxnSpLocks/>
            <a:endCxn id="74" idx="1"/>
          </p:cNvCxnSpPr>
          <p:nvPr/>
        </p:nvCxnSpPr>
        <p:spPr>
          <a:xfrm>
            <a:off x="435152" y="4227780"/>
            <a:ext cx="431112" cy="276105"/>
          </a:xfrm>
          <a:prstGeom prst="bentConnector3">
            <a:avLst>
              <a:gd name="adj1" fmla="val 50000"/>
            </a:avLst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Gewinkelter Verbinder 88"/>
          <p:cNvCxnSpPr>
            <a:cxnSpLocks/>
            <a:endCxn id="85" idx="1"/>
          </p:cNvCxnSpPr>
          <p:nvPr/>
        </p:nvCxnSpPr>
        <p:spPr>
          <a:xfrm flipV="1">
            <a:off x="423101" y="3960802"/>
            <a:ext cx="443163" cy="266978"/>
          </a:xfrm>
          <a:prstGeom prst="bentConnector3">
            <a:avLst>
              <a:gd name="adj1" fmla="val 50000"/>
            </a:avLst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Gewinkelter Verbinder 89"/>
          <p:cNvCxnSpPr>
            <a:cxnSpLocks/>
            <a:endCxn id="75" idx="1"/>
          </p:cNvCxnSpPr>
          <p:nvPr/>
        </p:nvCxnSpPr>
        <p:spPr>
          <a:xfrm>
            <a:off x="423101" y="4227780"/>
            <a:ext cx="439801" cy="12700"/>
          </a:xfrm>
          <a:prstGeom prst="bentConnector3">
            <a:avLst>
              <a:gd name="adj1" fmla="val 50000"/>
            </a:avLst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1" name="Rechteck 90"/>
          <p:cNvSpPr/>
          <p:nvPr/>
        </p:nvSpPr>
        <p:spPr>
          <a:xfrm>
            <a:off x="2346729" y="4297286"/>
            <a:ext cx="1512000" cy="220459"/>
          </a:xfrm>
          <a:prstGeom prst="rect">
            <a:avLst/>
          </a:prstGeom>
          <a:solidFill>
            <a:schemeClr val="bg1"/>
          </a:solidFill>
          <a:ln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Desulphurization add.</a:t>
            </a:r>
          </a:p>
        </p:txBody>
      </p:sp>
      <p:sp>
        <p:nvSpPr>
          <p:cNvPr id="92" name="Rechteck 91"/>
          <p:cNvSpPr/>
          <p:nvPr/>
        </p:nvSpPr>
        <p:spPr>
          <a:xfrm>
            <a:off x="2353643" y="4564517"/>
            <a:ext cx="1512000" cy="220459"/>
          </a:xfrm>
          <a:prstGeom prst="rect">
            <a:avLst/>
          </a:prstGeom>
          <a:solidFill>
            <a:schemeClr val="bg1"/>
          </a:solidFill>
          <a:ln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Alloying metals</a:t>
            </a:r>
          </a:p>
        </p:txBody>
      </p:sp>
      <p:sp>
        <p:nvSpPr>
          <p:cNvPr id="93" name="Rechteck 92"/>
          <p:cNvSpPr/>
          <p:nvPr/>
        </p:nvSpPr>
        <p:spPr>
          <a:xfrm>
            <a:off x="2346729" y="4840622"/>
            <a:ext cx="1512000" cy="220459"/>
          </a:xfrm>
          <a:prstGeom prst="rect">
            <a:avLst/>
          </a:prstGeom>
          <a:solidFill>
            <a:schemeClr val="bg1"/>
          </a:solidFill>
          <a:ln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Fluxes</a:t>
            </a:r>
          </a:p>
        </p:txBody>
      </p:sp>
      <p:sp>
        <p:nvSpPr>
          <p:cNvPr id="94" name="Rechteck 93"/>
          <p:cNvSpPr/>
          <p:nvPr/>
        </p:nvSpPr>
        <p:spPr>
          <a:xfrm>
            <a:off x="2346729" y="5119962"/>
            <a:ext cx="1512000" cy="220459"/>
          </a:xfrm>
          <a:prstGeom prst="rect">
            <a:avLst/>
          </a:prstGeom>
          <a:solidFill>
            <a:schemeClr val="bg1"/>
          </a:solidFill>
          <a:ln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Nitrogen</a:t>
            </a:r>
          </a:p>
        </p:txBody>
      </p:sp>
      <p:sp>
        <p:nvSpPr>
          <p:cNvPr id="95" name="Rechteck 94"/>
          <p:cNvSpPr/>
          <p:nvPr/>
        </p:nvSpPr>
        <p:spPr>
          <a:xfrm>
            <a:off x="2353643" y="5398134"/>
            <a:ext cx="1512000" cy="220459"/>
          </a:xfrm>
          <a:prstGeom prst="rect">
            <a:avLst/>
          </a:prstGeom>
          <a:solidFill>
            <a:schemeClr val="bg1"/>
          </a:solidFill>
          <a:ln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Argon</a:t>
            </a:r>
          </a:p>
        </p:txBody>
      </p:sp>
      <p:sp>
        <p:nvSpPr>
          <p:cNvPr id="96" name="Rechteck 95"/>
          <p:cNvSpPr/>
          <p:nvPr/>
        </p:nvSpPr>
        <p:spPr>
          <a:xfrm>
            <a:off x="2353643" y="5677474"/>
            <a:ext cx="1512000" cy="220459"/>
          </a:xfrm>
          <a:prstGeom prst="rect">
            <a:avLst/>
          </a:prstGeom>
          <a:solidFill>
            <a:schemeClr val="bg1"/>
          </a:solidFill>
          <a:ln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Lubricating oil</a:t>
            </a:r>
          </a:p>
        </p:txBody>
      </p:sp>
      <p:cxnSp>
        <p:nvCxnSpPr>
          <p:cNvPr id="97" name="Gewinkelter Verbinder 96"/>
          <p:cNvCxnSpPr>
            <a:stCxn id="92" idx="3"/>
            <a:endCxn id="81" idx="1"/>
          </p:cNvCxnSpPr>
          <p:nvPr/>
        </p:nvCxnSpPr>
        <p:spPr>
          <a:xfrm flipV="1">
            <a:off x="3865643" y="4402119"/>
            <a:ext cx="992511" cy="272628"/>
          </a:xfrm>
          <a:prstGeom prst="bentConnector3">
            <a:avLst>
              <a:gd name="adj1" fmla="val 17955"/>
            </a:avLst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8" name="Gewinkelter Verbinder 97"/>
          <p:cNvCxnSpPr>
            <a:stCxn id="93" idx="3"/>
            <a:endCxn id="81" idx="1"/>
          </p:cNvCxnSpPr>
          <p:nvPr/>
        </p:nvCxnSpPr>
        <p:spPr>
          <a:xfrm flipV="1">
            <a:off x="3858729" y="4402119"/>
            <a:ext cx="999425" cy="548733"/>
          </a:xfrm>
          <a:prstGeom prst="bentConnector3">
            <a:avLst>
              <a:gd name="adj1" fmla="val 17608"/>
            </a:avLst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9" name="Gewinkelter Verbinder 98"/>
          <p:cNvCxnSpPr>
            <a:stCxn id="94" idx="3"/>
            <a:endCxn id="81" idx="1"/>
          </p:cNvCxnSpPr>
          <p:nvPr/>
        </p:nvCxnSpPr>
        <p:spPr>
          <a:xfrm flipV="1">
            <a:off x="3858729" y="4402119"/>
            <a:ext cx="999425" cy="828073"/>
          </a:xfrm>
          <a:prstGeom prst="bentConnector3">
            <a:avLst>
              <a:gd name="adj1" fmla="val 19313"/>
            </a:avLst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0" name="Gewinkelter Verbinder 99"/>
          <p:cNvCxnSpPr>
            <a:stCxn id="95" idx="3"/>
            <a:endCxn id="81" idx="1"/>
          </p:cNvCxnSpPr>
          <p:nvPr/>
        </p:nvCxnSpPr>
        <p:spPr>
          <a:xfrm flipV="1">
            <a:off x="3865643" y="4402119"/>
            <a:ext cx="992511" cy="1106245"/>
          </a:xfrm>
          <a:prstGeom prst="bentConnector3">
            <a:avLst>
              <a:gd name="adj1" fmla="val 17955"/>
            </a:avLst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1" name="Gewinkelter Verbinder 100"/>
          <p:cNvCxnSpPr>
            <a:stCxn id="96" idx="3"/>
            <a:endCxn id="81" idx="1"/>
          </p:cNvCxnSpPr>
          <p:nvPr/>
        </p:nvCxnSpPr>
        <p:spPr>
          <a:xfrm flipV="1">
            <a:off x="3865643" y="4402119"/>
            <a:ext cx="992511" cy="1385585"/>
          </a:xfrm>
          <a:prstGeom prst="bentConnector3">
            <a:avLst>
              <a:gd name="adj1" fmla="val 17383"/>
            </a:avLst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2" name="Gerade Verbindung mit Pfeil 101"/>
          <p:cNvCxnSpPr>
            <a:stCxn id="91" idx="3"/>
            <a:endCxn id="81" idx="1"/>
          </p:cNvCxnSpPr>
          <p:nvPr/>
        </p:nvCxnSpPr>
        <p:spPr>
          <a:xfrm flipV="1">
            <a:off x="3858729" y="4402119"/>
            <a:ext cx="999425" cy="5397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3" name="Rechteck 102"/>
          <p:cNvSpPr/>
          <p:nvPr/>
        </p:nvSpPr>
        <p:spPr>
          <a:xfrm>
            <a:off x="4353973" y="5287194"/>
            <a:ext cx="925200" cy="21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Oxygen</a:t>
            </a:r>
          </a:p>
        </p:txBody>
      </p:sp>
      <p:sp>
        <p:nvSpPr>
          <p:cNvPr id="104" name="Rechteck 103"/>
          <p:cNvSpPr/>
          <p:nvPr/>
        </p:nvSpPr>
        <p:spPr>
          <a:xfrm>
            <a:off x="4353973" y="5559971"/>
            <a:ext cx="925412" cy="2204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Electricity</a:t>
            </a:r>
          </a:p>
        </p:txBody>
      </p:sp>
      <p:sp>
        <p:nvSpPr>
          <p:cNvPr id="105" name="Rechteck 104"/>
          <p:cNvSpPr/>
          <p:nvPr/>
        </p:nvSpPr>
        <p:spPr>
          <a:xfrm>
            <a:off x="4353973" y="5847757"/>
            <a:ext cx="925412" cy="2204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Gas</a:t>
            </a:r>
          </a:p>
        </p:txBody>
      </p:sp>
      <p:sp>
        <p:nvSpPr>
          <p:cNvPr id="106" name="Rechteck 105"/>
          <p:cNvSpPr/>
          <p:nvPr/>
        </p:nvSpPr>
        <p:spPr>
          <a:xfrm>
            <a:off x="4353973" y="6144486"/>
            <a:ext cx="925412" cy="2204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Liquid fuels</a:t>
            </a:r>
          </a:p>
        </p:txBody>
      </p:sp>
      <p:cxnSp>
        <p:nvCxnSpPr>
          <p:cNvPr id="107" name="Gewinkelter Verbinder 106"/>
          <p:cNvCxnSpPr>
            <a:stCxn id="103" idx="3"/>
            <a:endCxn id="83" idx="2"/>
          </p:cNvCxnSpPr>
          <p:nvPr/>
        </p:nvCxnSpPr>
        <p:spPr>
          <a:xfrm flipV="1">
            <a:off x="5279173" y="4925954"/>
            <a:ext cx="136981" cy="471040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8" name="Gewinkelter Verbinder 107"/>
          <p:cNvCxnSpPr>
            <a:stCxn id="104" idx="3"/>
            <a:endCxn id="83" idx="2"/>
          </p:cNvCxnSpPr>
          <p:nvPr/>
        </p:nvCxnSpPr>
        <p:spPr>
          <a:xfrm flipV="1">
            <a:off x="5279385" y="4925954"/>
            <a:ext cx="136769" cy="744241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9" name="Gewinkelter Verbinder 108"/>
          <p:cNvCxnSpPr>
            <a:stCxn id="105" idx="3"/>
            <a:endCxn id="83" idx="2"/>
          </p:cNvCxnSpPr>
          <p:nvPr/>
        </p:nvCxnSpPr>
        <p:spPr>
          <a:xfrm flipV="1">
            <a:off x="5279385" y="4925954"/>
            <a:ext cx="136769" cy="1032027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0" name="Gewinkelter Verbinder 109"/>
          <p:cNvCxnSpPr>
            <a:stCxn id="106" idx="3"/>
            <a:endCxn id="83" idx="2"/>
          </p:cNvCxnSpPr>
          <p:nvPr/>
        </p:nvCxnSpPr>
        <p:spPr>
          <a:xfrm flipV="1">
            <a:off x="5279385" y="4925954"/>
            <a:ext cx="136769" cy="1328756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1" name="Gewinkelter Verbinder 110"/>
          <p:cNvCxnSpPr>
            <a:endCxn id="91" idx="1"/>
          </p:cNvCxnSpPr>
          <p:nvPr/>
        </p:nvCxnSpPr>
        <p:spPr>
          <a:xfrm flipV="1">
            <a:off x="399233" y="4407516"/>
            <a:ext cx="1947496" cy="1100400"/>
          </a:xfrm>
          <a:prstGeom prst="bentConnector3">
            <a:avLst>
              <a:gd name="adj1" fmla="val 85974"/>
            </a:avLst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2" name="Gewinkelter Verbinder 111"/>
          <p:cNvCxnSpPr>
            <a:endCxn id="92" idx="1"/>
          </p:cNvCxnSpPr>
          <p:nvPr/>
        </p:nvCxnSpPr>
        <p:spPr>
          <a:xfrm flipV="1">
            <a:off x="399233" y="4674747"/>
            <a:ext cx="1954410" cy="833169"/>
          </a:xfrm>
          <a:prstGeom prst="bentConnector3">
            <a:avLst>
              <a:gd name="adj1" fmla="val 85614"/>
            </a:avLst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3" name="Gewinkelter Verbinder 112"/>
          <p:cNvCxnSpPr>
            <a:endCxn id="93" idx="1"/>
          </p:cNvCxnSpPr>
          <p:nvPr/>
        </p:nvCxnSpPr>
        <p:spPr>
          <a:xfrm flipV="1">
            <a:off x="399233" y="4950852"/>
            <a:ext cx="1947496" cy="557064"/>
          </a:xfrm>
          <a:prstGeom prst="bentConnector3">
            <a:avLst>
              <a:gd name="adj1" fmla="val 85973"/>
            </a:avLst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4" name="Gewinkelter Verbinder 113"/>
          <p:cNvCxnSpPr/>
          <p:nvPr/>
        </p:nvCxnSpPr>
        <p:spPr>
          <a:xfrm flipV="1">
            <a:off x="399233" y="5230192"/>
            <a:ext cx="1947496" cy="277724"/>
          </a:xfrm>
          <a:prstGeom prst="bentConnector3">
            <a:avLst>
              <a:gd name="adj1" fmla="val 85929"/>
            </a:avLst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5" name="Gewinkelter Verbinder 114"/>
          <p:cNvCxnSpPr>
            <a:endCxn id="95" idx="1"/>
          </p:cNvCxnSpPr>
          <p:nvPr/>
        </p:nvCxnSpPr>
        <p:spPr>
          <a:xfrm>
            <a:off x="399233" y="5507916"/>
            <a:ext cx="1954410" cy="448"/>
          </a:xfrm>
          <a:prstGeom prst="bentConnector3">
            <a:avLst>
              <a:gd name="adj1" fmla="val 50000"/>
            </a:avLst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6" name="Gewinkelter Verbinder 115"/>
          <p:cNvCxnSpPr>
            <a:endCxn id="96" idx="1"/>
          </p:cNvCxnSpPr>
          <p:nvPr/>
        </p:nvCxnSpPr>
        <p:spPr>
          <a:xfrm>
            <a:off x="399233" y="5507916"/>
            <a:ext cx="1954410" cy="279788"/>
          </a:xfrm>
          <a:prstGeom prst="bentConnector3">
            <a:avLst>
              <a:gd name="adj1" fmla="val 85395"/>
            </a:avLst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7" name="Gewinkelter Verbinder 116"/>
          <p:cNvCxnSpPr>
            <a:endCxn id="103" idx="1"/>
          </p:cNvCxnSpPr>
          <p:nvPr/>
        </p:nvCxnSpPr>
        <p:spPr>
          <a:xfrm flipV="1">
            <a:off x="395720" y="5396994"/>
            <a:ext cx="3958253" cy="862759"/>
          </a:xfrm>
          <a:prstGeom prst="bentConnector3">
            <a:avLst>
              <a:gd name="adj1" fmla="val 94478"/>
            </a:avLst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8" name="Gewinkelter Verbinder 117"/>
          <p:cNvCxnSpPr>
            <a:endCxn id="104" idx="1"/>
          </p:cNvCxnSpPr>
          <p:nvPr/>
        </p:nvCxnSpPr>
        <p:spPr>
          <a:xfrm flipV="1">
            <a:off x="395720" y="5670195"/>
            <a:ext cx="3958253" cy="589558"/>
          </a:xfrm>
          <a:prstGeom prst="bentConnector3">
            <a:avLst>
              <a:gd name="adj1" fmla="val 94478"/>
            </a:avLst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9" name="Gewinkelter Verbinder 118"/>
          <p:cNvCxnSpPr>
            <a:endCxn id="105" idx="1"/>
          </p:cNvCxnSpPr>
          <p:nvPr/>
        </p:nvCxnSpPr>
        <p:spPr>
          <a:xfrm flipV="1">
            <a:off x="395720" y="5957981"/>
            <a:ext cx="3958253" cy="301772"/>
          </a:xfrm>
          <a:prstGeom prst="bentConnector3">
            <a:avLst>
              <a:gd name="adj1" fmla="val 94478"/>
            </a:avLst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0" name="Gewinkelter Verbinder 119"/>
          <p:cNvCxnSpPr>
            <a:endCxn id="106" idx="1"/>
          </p:cNvCxnSpPr>
          <p:nvPr/>
        </p:nvCxnSpPr>
        <p:spPr>
          <a:xfrm flipV="1">
            <a:off x="395720" y="6254710"/>
            <a:ext cx="3958253" cy="5043"/>
          </a:xfrm>
          <a:prstGeom prst="bentConnector3">
            <a:avLst>
              <a:gd name="adj1" fmla="val 50000"/>
            </a:avLst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1" name="Rechteck 120"/>
          <p:cNvSpPr/>
          <p:nvPr/>
        </p:nvSpPr>
        <p:spPr>
          <a:xfrm>
            <a:off x="8000905" y="5095542"/>
            <a:ext cx="1132964" cy="39531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Furnace slag treatment</a:t>
            </a:r>
          </a:p>
        </p:txBody>
      </p:sp>
      <p:sp>
        <p:nvSpPr>
          <p:cNvPr id="122" name="Rechteck 121"/>
          <p:cNvSpPr/>
          <p:nvPr/>
        </p:nvSpPr>
        <p:spPr>
          <a:xfrm>
            <a:off x="8008045" y="4628677"/>
            <a:ext cx="1132964" cy="39964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Furnace dust treatment</a:t>
            </a:r>
          </a:p>
        </p:txBody>
      </p:sp>
      <p:sp>
        <p:nvSpPr>
          <p:cNvPr id="123" name="Rechteck 122"/>
          <p:cNvSpPr/>
          <p:nvPr/>
        </p:nvSpPr>
        <p:spPr>
          <a:xfrm>
            <a:off x="8000906" y="3946819"/>
            <a:ext cx="1132964" cy="2204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Casting</a:t>
            </a:r>
          </a:p>
        </p:txBody>
      </p:sp>
      <p:cxnSp>
        <p:nvCxnSpPr>
          <p:cNvPr id="124" name="Gerade Verbindung mit Pfeil 123"/>
          <p:cNvCxnSpPr>
            <a:endCxn id="123" idx="1"/>
          </p:cNvCxnSpPr>
          <p:nvPr/>
        </p:nvCxnSpPr>
        <p:spPr>
          <a:xfrm flipV="1">
            <a:off x="7693033" y="4057043"/>
            <a:ext cx="307873" cy="798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5" name="Rechteck 124"/>
          <p:cNvSpPr/>
          <p:nvPr/>
        </p:nvSpPr>
        <p:spPr>
          <a:xfrm>
            <a:off x="8000906" y="6332941"/>
            <a:ext cx="1132964" cy="2204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Off-gases</a:t>
            </a:r>
          </a:p>
        </p:txBody>
      </p:sp>
      <p:sp>
        <p:nvSpPr>
          <p:cNvPr id="126" name="Rechteck 125"/>
          <p:cNvSpPr/>
          <p:nvPr/>
        </p:nvSpPr>
        <p:spPr>
          <a:xfrm>
            <a:off x="8000905" y="6043639"/>
            <a:ext cx="1132965" cy="2204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Waste heat</a:t>
            </a:r>
          </a:p>
        </p:txBody>
      </p:sp>
      <p:sp>
        <p:nvSpPr>
          <p:cNvPr id="127" name="Rechteck 126"/>
          <p:cNvSpPr/>
          <p:nvPr/>
        </p:nvSpPr>
        <p:spPr>
          <a:xfrm>
            <a:off x="8000905" y="5562664"/>
            <a:ext cx="1132964" cy="39531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Furnace sludge treatment</a:t>
            </a:r>
          </a:p>
        </p:txBody>
      </p:sp>
      <p:cxnSp>
        <p:nvCxnSpPr>
          <p:cNvPr id="128" name="Gewinkelter Verbinder 127"/>
          <p:cNvCxnSpPr>
            <a:stCxn id="71" idx="2"/>
            <a:endCxn id="127" idx="1"/>
          </p:cNvCxnSpPr>
          <p:nvPr/>
        </p:nvCxnSpPr>
        <p:spPr>
          <a:xfrm rot="16200000" flipH="1">
            <a:off x="7193382" y="4952799"/>
            <a:ext cx="894043" cy="721003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9" name="Gewinkelter Verbinder 128"/>
          <p:cNvCxnSpPr>
            <a:stCxn id="71" idx="2"/>
            <a:endCxn id="126" idx="1"/>
          </p:cNvCxnSpPr>
          <p:nvPr/>
        </p:nvCxnSpPr>
        <p:spPr>
          <a:xfrm rot="16200000" flipH="1">
            <a:off x="6996612" y="5149569"/>
            <a:ext cx="1287583" cy="721003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0" name="Gewinkelter Verbinder 129"/>
          <p:cNvCxnSpPr>
            <a:stCxn id="71" idx="2"/>
            <a:endCxn id="125" idx="1"/>
          </p:cNvCxnSpPr>
          <p:nvPr/>
        </p:nvCxnSpPr>
        <p:spPr>
          <a:xfrm rot="16200000" flipH="1">
            <a:off x="6851962" y="5294220"/>
            <a:ext cx="1576885" cy="721004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1" name="Gewinkelter Verbinder 130"/>
          <p:cNvCxnSpPr>
            <a:stCxn id="71" idx="2"/>
            <a:endCxn id="121" idx="1"/>
          </p:cNvCxnSpPr>
          <p:nvPr/>
        </p:nvCxnSpPr>
        <p:spPr>
          <a:xfrm rot="16200000" flipH="1">
            <a:off x="7426943" y="4719238"/>
            <a:ext cx="426921" cy="721003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2" name="Gewinkelter Verbinder 131"/>
          <p:cNvCxnSpPr>
            <a:stCxn id="71" idx="3"/>
            <a:endCxn id="122" idx="0"/>
          </p:cNvCxnSpPr>
          <p:nvPr/>
        </p:nvCxnSpPr>
        <p:spPr>
          <a:xfrm>
            <a:off x="7700145" y="4402767"/>
            <a:ext cx="874382" cy="225910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3" name="Rechteck 132"/>
          <p:cNvSpPr/>
          <p:nvPr/>
        </p:nvSpPr>
        <p:spPr>
          <a:xfrm>
            <a:off x="5677387" y="6329314"/>
            <a:ext cx="1132964" cy="2204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Other wastes</a:t>
            </a:r>
          </a:p>
        </p:txBody>
      </p:sp>
      <p:cxnSp>
        <p:nvCxnSpPr>
          <p:cNvPr id="134" name="Gewinkelter Verbinder 133"/>
          <p:cNvCxnSpPr>
            <a:stCxn id="71" idx="2"/>
            <a:endCxn id="133" idx="3"/>
          </p:cNvCxnSpPr>
          <p:nvPr/>
        </p:nvCxnSpPr>
        <p:spPr>
          <a:xfrm rot="5400000">
            <a:off x="6258498" y="5418134"/>
            <a:ext cx="1573258" cy="469551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5" name="Gerade Verbindung mit Pfeil 134"/>
          <p:cNvCxnSpPr>
            <a:cxnSpLocks/>
          </p:cNvCxnSpPr>
          <p:nvPr/>
        </p:nvCxnSpPr>
        <p:spPr>
          <a:xfrm flipV="1">
            <a:off x="9119989" y="3641840"/>
            <a:ext cx="720418" cy="115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6" name="Textfeld 135"/>
          <p:cNvSpPr txBox="1"/>
          <p:nvPr/>
        </p:nvSpPr>
        <p:spPr>
          <a:xfrm>
            <a:off x="9414036" y="3381206"/>
            <a:ext cx="487634" cy="2674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38" b="1" dirty="0"/>
              <a:t>Steel</a:t>
            </a:r>
          </a:p>
        </p:txBody>
      </p:sp>
      <p:cxnSp>
        <p:nvCxnSpPr>
          <p:cNvPr id="137" name="Gewinkelter Verbinder 136"/>
          <p:cNvCxnSpPr>
            <a:stCxn id="57" idx="3"/>
            <a:endCxn id="15" idx="2"/>
          </p:cNvCxnSpPr>
          <p:nvPr/>
        </p:nvCxnSpPr>
        <p:spPr>
          <a:xfrm flipV="1">
            <a:off x="5974153" y="1449320"/>
            <a:ext cx="127991" cy="571907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Rechteck 1">
            <a:extLst>
              <a:ext uri="{FF2B5EF4-FFF2-40B4-BE49-F238E27FC236}">
                <a16:creationId xmlns:a16="http://schemas.microsoft.com/office/drawing/2014/main" id="{C21DCB6B-E589-A43F-B833-798E1B3AA168}"/>
              </a:ext>
            </a:extLst>
          </p:cNvPr>
          <p:cNvSpPr/>
          <p:nvPr/>
        </p:nvSpPr>
        <p:spPr>
          <a:xfrm>
            <a:off x="7993642" y="3542205"/>
            <a:ext cx="1132964" cy="2204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38" dirty="0"/>
              <a:t>Hot rolling</a:t>
            </a:r>
          </a:p>
        </p:txBody>
      </p:sp>
      <p:cxnSp>
        <p:nvCxnSpPr>
          <p:cNvPr id="138" name="Gerade Verbindung mit Pfeil 137">
            <a:extLst>
              <a:ext uri="{FF2B5EF4-FFF2-40B4-BE49-F238E27FC236}">
                <a16:creationId xmlns:a16="http://schemas.microsoft.com/office/drawing/2014/main" id="{9459F5D5-08A5-5D38-AB0E-F8208A746E4C}"/>
              </a:ext>
            </a:extLst>
          </p:cNvPr>
          <p:cNvCxnSpPr>
            <a:cxnSpLocks/>
            <a:stCxn id="123" idx="0"/>
            <a:endCxn id="2" idx="2"/>
          </p:cNvCxnSpPr>
          <p:nvPr/>
        </p:nvCxnSpPr>
        <p:spPr>
          <a:xfrm flipH="1" flipV="1">
            <a:off x="8560124" y="3762653"/>
            <a:ext cx="0" cy="18416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319173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TYLE_ID" val="6cd991bf-f022-4378-96e7-2c338aeb3f5a"/>
</p:tagLst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99</Words>
  <Application>Microsoft Macintosh PowerPoint</Application>
  <PresentationFormat>A4-Papier (210 x 297 mm)</PresentationFormat>
  <Paragraphs>53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>Empa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Schlesier, Hauke</dc:creator>
  <cp:lastModifiedBy>Schlesier, Hauke</cp:lastModifiedBy>
  <cp:revision>72</cp:revision>
  <cp:lastPrinted>2024-02-23T13:05:31Z</cp:lastPrinted>
  <dcterms:created xsi:type="dcterms:W3CDTF">2022-12-14T13:21:12Z</dcterms:created>
  <dcterms:modified xsi:type="dcterms:W3CDTF">2025-03-26T11:19:44Z</dcterms:modified>
</cp:coreProperties>
</file>