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50" r:id="rId2"/>
  </p:sldIdLst>
  <p:sldSz cx="43891200" cy="25603200"/>
  <p:notesSz cx="6858000" cy="9296400"/>
  <p:defaultTextStyle>
    <a:defPPr>
      <a:defRPr lang="en-US"/>
    </a:defPPr>
    <a:lvl1pPr algn="l" rtl="0" fontAlgn="base">
      <a:spcBef>
        <a:spcPct val="0"/>
      </a:spcBef>
      <a:spcAft>
        <a:spcPct val="0"/>
      </a:spcAft>
      <a:defRPr sz="2400" kern="1200">
        <a:solidFill>
          <a:schemeClr val="tx1"/>
        </a:solidFill>
        <a:latin typeface="Times New Roman" charset="0"/>
        <a:ea typeface="MS PGothic" charset="0"/>
        <a:cs typeface="MS PGothic" charset="0"/>
      </a:defRPr>
    </a:lvl1pPr>
    <a:lvl2pPr marL="457200" algn="l" rtl="0" fontAlgn="base">
      <a:spcBef>
        <a:spcPct val="0"/>
      </a:spcBef>
      <a:spcAft>
        <a:spcPct val="0"/>
      </a:spcAft>
      <a:defRPr sz="2400" kern="1200">
        <a:solidFill>
          <a:schemeClr val="tx1"/>
        </a:solidFill>
        <a:latin typeface="Times New Roman" charset="0"/>
        <a:ea typeface="MS PGothic" charset="0"/>
        <a:cs typeface="MS PGothic" charset="0"/>
      </a:defRPr>
    </a:lvl2pPr>
    <a:lvl3pPr marL="914400" algn="l" rtl="0" fontAlgn="base">
      <a:spcBef>
        <a:spcPct val="0"/>
      </a:spcBef>
      <a:spcAft>
        <a:spcPct val="0"/>
      </a:spcAft>
      <a:defRPr sz="2400" kern="1200">
        <a:solidFill>
          <a:schemeClr val="tx1"/>
        </a:solidFill>
        <a:latin typeface="Times New Roman" charset="0"/>
        <a:ea typeface="MS PGothic" charset="0"/>
        <a:cs typeface="MS PGothic" charset="0"/>
      </a:defRPr>
    </a:lvl3pPr>
    <a:lvl4pPr marL="1371600" algn="l" rtl="0" fontAlgn="base">
      <a:spcBef>
        <a:spcPct val="0"/>
      </a:spcBef>
      <a:spcAft>
        <a:spcPct val="0"/>
      </a:spcAft>
      <a:defRPr sz="2400" kern="1200">
        <a:solidFill>
          <a:schemeClr val="tx1"/>
        </a:solidFill>
        <a:latin typeface="Times New Roman" charset="0"/>
        <a:ea typeface="MS PGothic" charset="0"/>
        <a:cs typeface="MS PGothic" charset="0"/>
      </a:defRPr>
    </a:lvl4pPr>
    <a:lvl5pPr marL="1828800" algn="l" rtl="0" fontAlgn="base">
      <a:spcBef>
        <a:spcPct val="0"/>
      </a:spcBef>
      <a:spcAft>
        <a:spcPct val="0"/>
      </a:spcAft>
      <a:defRPr sz="2400" kern="1200">
        <a:solidFill>
          <a:schemeClr val="tx1"/>
        </a:solidFill>
        <a:latin typeface="Times New Roman" charset="0"/>
        <a:ea typeface="MS PGothic" charset="0"/>
        <a:cs typeface="MS PGothic" charset="0"/>
      </a:defRPr>
    </a:lvl5pPr>
    <a:lvl6pPr marL="2286000" algn="l" defTabSz="457200" rtl="0" eaLnBrk="1" latinLnBrk="0" hangingPunct="1">
      <a:defRPr sz="2400" kern="1200">
        <a:solidFill>
          <a:schemeClr val="tx1"/>
        </a:solidFill>
        <a:latin typeface="Times New Roman" charset="0"/>
        <a:ea typeface="MS PGothic" charset="0"/>
        <a:cs typeface="MS PGothic" charset="0"/>
      </a:defRPr>
    </a:lvl6pPr>
    <a:lvl7pPr marL="2743200" algn="l" defTabSz="457200" rtl="0" eaLnBrk="1" latinLnBrk="0" hangingPunct="1">
      <a:defRPr sz="2400" kern="1200">
        <a:solidFill>
          <a:schemeClr val="tx1"/>
        </a:solidFill>
        <a:latin typeface="Times New Roman" charset="0"/>
        <a:ea typeface="MS PGothic" charset="0"/>
        <a:cs typeface="MS PGothic" charset="0"/>
      </a:defRPr>
    </a:lvl7pPr>
    <a:lvl8pPr marL="3200400" algn="l" defTabSz="457200" rtl="0" eaLnBrk="1" latinLnBrk="0" hangingPunct="1">
      <a:defRPr sz="2400" kern="1200">
        <a:solidFill>
          <a:schemeClr val="tx1"/>
        </a:solidFill>
        <a:latin typeface="Times New Roman" charset="0"/>
        <a:ea typeface="MS PGothic" charset="0"/>
        <a:cs typeface="MS PGothic" charset="0"/>
      </a:defRPr>
    </a:lvl8pPr>
    <a:lvl9pPr marL="3657600" algn="l" defTabSz="457200" rtl="0" eaLnBrk="1" latinLnBrk="0" hangingPunct="1">
      <a:defRPr sz="2400" kern="1200">
        <a:solidFill>
          <a:schemeClr val="tx1"/>
        </a:solidFill>
        <a:latin typeface="Times New Roman" charset="0"/>
        <a:ea typeface="MS PGothic" charset="0"/>
        <a:cs typeface="MS PGothic" charset="0"/>
      </a:defRPr>
    </a:lvl9pPr>
  </p:defaultTextStyle>
  <p:extLst>
    <p:ext uri="{EFAFB233-063F-42B5-8137-9DF3F51BA10A}">
      <p15:sldGuideLst xmlns:p15="http://schemas.microsoft.com/office/powerpoint/2012/main">
        <p15:guide id="1" orient="horz" pos="8064">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nny Lam" initials="KL" lastIdx="31" clrIdx="0"/>
  <p:cmAuthor id="7" name="Curt Bay" initials="CB" lastIdx="5" clrIdx="7">
    <p:extLst>
      <p:ext uri="{19B8F6BF-5375-455C-9EA6-DF929625EA0E}">
        <p15:presenceInfo xmlns:p15="http://schemas.microsoft.com/office/powerpoint/2012/main" userId="Curt Bay" providerId="None"/>
      </p:ext>
    </p:extLst>
  </p:cmAuthor>
  <p:cmAuthor id="1" name="Stephanie Kulow" initials="" lastIdx="0" clrIdx="1"/>
  <p:cmAuthor id="2" name="Tamara McLeod" initials="TVM" lastIdx="4" clrIdx="2"/>
  <p:cmAuthor id="3" name="Tamara McLeod" initials="TM" lastIdx="8" clrIdx="3"/>
  <p:cmAuthor id="4" name="Alison Snyder" initials="" lastIdx="8" clrIdx="4"/>
  <p:cmAuthor id="5" name="Shirleeah Fayson" initials="" lastIdx="5" clrIdx="5"/>
  <p:cmAuthor id="6" name="Alison Snyder" initials="AS" lastIdx="6"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6E94"/>
    <a:srgbClr val="4B7D9D"/>
    <a:srgbClr val="2B6E94"/>
    <a:srgbClr val="003366"/>
    <a:srgbClr val="366684"/>
    <a:srgbClr val="3F779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p:restoredTop sz="94072" autoAdjust="0"/>
  </p:normalViewPr>
  <p:slideViewPr>
    <p:cSldViewPr snapToGrid="0">
      <p:cViewPr>
        <p:scale>
          <a:sx n="10" d="100"/>
          <a:sy n="10" d="100"/>
        </p:scale>
        <p:origin x="1236" y="920"/>
      </p:cViewPr>
      <p:guideLst>
        <p:guide orient="horz" pos="8064"/>
        <p:guide pos="1382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Where</a:t>
            </a:r>
            <a:r>
              <a:rPr lang="en-US" baseline="0" dirty="0"/>
              <a:t> do you go for medical care?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4F4-499A-9A70-7BBBA773DE7B}"/>
              </c:ext>
            </c:extLst>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ER</c:v>
                </c:pt>
                <c:pt idx="1">
                  <c:v>Free Clinic</c:v>
                </c:pt>
                <c:pt idx="2">
                  <c:v>Urgent Care</c:v>
                </c:pt>
                <c:pt idx="3">
                  <c:v>All of the above</c:v>
                </c:pt>
                <c:pt idx="4">
                  <c:v>Other</c:v>
                </c:pt>
                <c:pt idx="5">
                  <c:v>Did not answer</c:v>
                </c:pt>
              </c:strCache>
            </c:strRef>
          </c:cat>
          <c:val>
            <c:numRef>
              <c:f>Sheet1!$B$2:$B$7</c:f>
              <c:numCache>
                <c:formatCode>General</c:formatCode>
                <c:ptCount val="6"/>
                <c:pt idx="0">
                  <c:v>19</c:v>
                </c:pt>
                <c:pt idx="1">
                  <c:v>12</c:v>
                </c:pt>
                <c:pt idx="2">
                  <c:v>2</c:v>
                </c:pt>
                <c:pt idx="3">
                  <c:v>2</c:v>
                </c:pt>
                <c:pt idx="4">
                  <c:v>9</c:v>
                </c:pt>
                <c:pt idx="5">
                  <c:v>2</c:v>
                </c:pt>
              </c:numCache>
            </c:numRef>
          </c:val>
          <c:extLst>
            <c:ext xmlns:c16="http://schemas.microsoft.com/office/drawing/2014/chart" uri="{C3380CC4-5D6E-409C-BE32-E72D297353CC}">
              <c16:uniqueId val="{00000000-74F4-499A-9A70-7BBBA773DE7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Do</a:t>
            </a:r>
            <a:r>
              <a:rPr lang="en-US" baseline="0" dirty="0"/>
              <a:t> you have access to enough food daily?</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88326209223847"/>
          <c:y val="0.16570921985815606"/>
          <c:w val="0.48049062617172855"/>
          <c:h val="0.71562433685151061"/>
        </c:manualLayout>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Always</c:v>
                </c:pt>
                <c:pt idx="1">
                  <c:v>Sometimes</c:v>
                </c:pt>
                <c:pt idx="2">
                  <c:v>Never</c:v>
                </c:pt>
                <c:pt idx="3">
                  <c:v>Did not answer</c:v>
                </c:pt>
              </c:strCache>
            </c:strRef>
          </c:cat>
          <c:val>
            <c:numRef>
              <c:f>Sheet1!$B$2:$B$5</c:f>
              <c:numCache>
                <c:formatCode>General</c:formatCode>
                <c:ptCount val="4"/>
                <c:pt idx="0">
                  <c:v>29</c:v>
                </c:pt>
                <c:pt idx="1">
                  <c:v>12</c:v>
                </c:pt>
                <c:pt idx="2">
                  <c:v>3</c:v>
                </c:pt>
                <c:pt idx="3">
                  <c:v>1.2</c:v>
                </c:pt>
              </c:numCache>
            </c:numRef>
          </c:val>
          <c:extLst>
            <c:ext xmlns:c16="http://schemas.microsoft.com/office/drawing/2014/chart" uri="{C3380CC4-5D6E-409C-BE32-E72D297353CC}">
              <c16:uniqueId val="{00000000-7E7F-4EB2-AC76-A85D2444A90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4099" name="Rectangle 3"/>
          <p:cNvSpPr>
            <a:spLocks noGrp="1" noChangeArrowheads="1"/>
          </p:cNvSpPr>
          <p:nvPr>
            <p:ph type="dt" idx="1"/>
          </p:nvPr>
        </p:nvSpPr>
        <p:spPr bwMode="auto">
          <a:xfrm>
            <a:off x="388620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441325" y="696913"/>
            <a:ext cx="597535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01" name="Rectangle 5"/>
          <p:cNvSpPr>
            <a:spLocks noGrp="1" noChangeArrowheads="1"/>
          </p:cNvSpPr>
          <p:nvPr>
            <p:ph type="body" sz="quarter" idx="3"/>
          </p:nvPr>
        </p:nvSpPr>
        <p:spPr bwMode="auto">
          <a:xfrm>
            <a:off x="914400" y="4415790"/>
            <a:ext cx="502920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31581"/>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4103" name="Rectangle 7"/>
          <p:cNvSpPr>
            <a:spLocks noGrp="1" noChangeArrowheads="1"/>
          </p:cNvSpPr>
          <p:nvPr>
            <p:ph type="sldNum" sz="quarter" idx="5"/>
          </p:nvPr>
        </p:nvSpPr>
        <p:spPr bwMode="auto">
          <a:xfrm>
            <a:off x="3886200" y="8831581"/>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1044E9A-C4E0-6945-82D6-E23B40284527}" type="slidenum">
              <a:rPr lang="en-US"/>
              <a:pPr>
                <a:defRPr/>
              </a:pPr>
              <a:t>‹#›</a:t>
            </a:fld>
            <a:endParaRPr lang="en-US"/>
          </a:p>
        </p:txBody>
      </p:sp>
    </p:spTree>
    <p:extLst>
      <p:ext uri="{BB962C8B-B14F-4D97-AF65-F5344CB8AC3E}">
        <p14:creationId xmlns:p14="http://schemas.microsoft.com/office/powerpoint/2010/main" val="38397208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charset="0"/>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charset="0"/>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charset="0"/>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charset="0"/>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fld id="{AAF275DA-1BCF-144F-8CE8-A4FE1E2402AC}" type="slidenum">
              <a:rPr lang="en-US" sz="1200"/>
              <a:pPr eaLnBrk="1" hangingPunct="1"/>
              <a:t>1</a:t>
            </a:fld>
            <a:endParaRPr lang="en-US" sz="120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a typeface="MS PGothic" charset="0"/>
            </a:endParaRPr>
          </a:p>
        </p:txBody>
      </p:sp>
    </p:spTree>
    <p:extLst>
      <p:ext uri="{BB962C8B-B14F-4D97-AF65-F5344CB8AC3E}">
        <p14:creationId xmlns:p14="http://schemas.microsoft.com/office/powerpoint/2010/main" val="2584604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7953596"/>
            <a:ext cx="37307520" cy="5488093"/>
          </a:xfrm>
        </p:spPr>
        <p:txBody>
          <a:bodyPr/>
          <a:lstStyle/>
          <a:p>
            <a:r>
              <a:rPr lang="en-US"/>
              <a:t>Click to edit Master title style</a:t>
            </a:r>
          </a:p>
        </p:txBody>
      </p:sp>
      <p:sp>
        <p:nvSpPr>
          <p:cNvPr id="3" name="Subtitle 2"/>
          <p:cNvSpPr>
            <a:spLocks noGrp="1"/>
          </p:cNvSpPr>
          <p:nvPr>
            <p:ph type="subTitle" idx="1"/>
          </p:nvPr>
        </p:nvSpPr>
        <p:spPr>
          <a:xfrm>
            <a:off x="6583680" y="14508480"/>
            <a:ext cx="30723840" cy="6543040"/>
          </a:xfrm>
        </p:spPr>
        <p:txBody>
          <a:bodyPr/>
          <a:lstStyle>
            <a:lvl1pPr marL="0" indent="0" algn="ctr">
              <a:buNone/>
              <a:defRPr>
                <a:solidFill>
                  <a:schemeClr val="tx1">
                    <a:tint val="75000"/>
                  </a:schemeClr>
                </a:solidFill>
              </a:defRPr>
            </a:lvl1pPr>
            <a:lvl2pPr marL="1984390" indent="0" algn="ctr">
              <a:buNone/>
              <a:defRPr>
                <a:solidFill>
                  <a:schemeClr val="tx1">
                    <a:tint val="75000"/>
                  </a:schemeClr>
                </a:solidFill>
              </a:defRPr>
            </a:lvl2pPr>
            <a:lvl3pPr marL="3968772" indent="0" algn="ctr">
              <a:buNone/>
              <a:defRPr>
                <a:solidFill>
                  <a:schemeClr val="tx1">
                    <a:tint val="75000"/>
                  </a:schemeClr>
                </a:solidFill>
              </a:defRPr>
            </a:lvl3pPr>
            <a:lvl4pPr marL="5953162" indent="0" algn="ctr">
              <a:buNone/>
              <a:defRPr>
                <a:solidFill>
                  <a:schemeClr val="tx1">
                    <a:tint val="75000"/>
                  </a:schemeClr>
                </a:solidFill>
              </a:defRPr>
            </a:lvl4pPr>
            <a:lvl5pPr marL="7937544" indent="0" algn="ctr">
              <a:buNone/>
              <a:defRPr>
                <a:solidFill>
                  <a:schemeClr val="tx1">
                    <a:tint val="75000"/>
                  </a:schemeClr>
                </a:solidFill>
              </a:defRPr>
            </a:lvl5pPr>
            <a:lvl6pPr marL="9921934" indent="0" algn="ctr">
              <a:buNone/>
              <a:defRPr>
                <a:solidFill>
                  <a:schemeClr val="tx1">
                    <a:tint val="75000"/>
                  </a:schemeClr>
                </a:solidFill>
              </a:defRPr>
            </a:lvl6pPr>
            <a:lvl7pPr marL="11906325" indent="0" algn="ctr">
              <a:buNone/>
              <a:defRPr>
                <a:solidFill>
                  <a:schemeClr val="tx1">
                    <a:tint val="75000"/>
                  </a:schemeClr>
                </a:solidFill>
              </a:defRPr>
            </a:lvl7pPr>
            <a:lvl8pPr marL="13890706" indent="0" algn="ctr">
              <a:buNone/>
              <a:defRPr>
                <a:solidFill>
                  <a:schemeClr val="tx1">
                    <a:tint val="75000"/>
                  </a:schemeClr>
                </a:solidFill>
              </a:defRPr>
            </a:lvl8pPr>
            <a:lvl9pPr marL="1587509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85CD6F-8FF0-D241-B097-977B464CDE4E}" type="slidenum">
              <a:rPr lang="en-US"/>
              <a:pPr>
                <a:defRPr/>
              </a:pPr>
              <a:t>‹#›</a:t>
            </a:fld>
            <a:endParaRPr lang="en-US"/>
          </a:p>
        </p:txBody>
      </p:sp>
    </p:spTree>
    <p:extLst>
      <p:ext uri="{BB962C8B-B14F-4D97-AF65-F5344CB8AC3E}">
        <p14:creationId xmlns:p14="http://schemas.microsoft.com/office/powerpoint/2010/main" val="2952580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F8BD20-297B-8F42-B815-5489345F30B3}" type="slidenum">
              <a:rPr lang="en-US"/>
              <a:pPr>
                <a:defRPr/>
              </a:pPr>
              <a:t>‹#›</a:t>
            </a:fld>
            <a:endParaRPr lang="en-US"/>
          </a:p>
        </p:txBody>
      </p:sp>
    </p:spTree>
    <p:extLst>
      <p:ext uri="{BB962C8B-B14F-4D97-AF65-F5344CB8AC3E}">
        <p14:creationId xmlns:p14="http://schemas.microsoft.com/office/powerpoint/2010/main" val="550027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16452432"/>
            <a:ext cx="37307520" cy="5085080"/>
          </a:xfrm>
        </p:spPr>
        <p:txBody>
          <a:bodyPr anchor="t"/>
          <a:lstStyle>
            <a:lvl1pPr algn="l">
              <a:defRPr sz="17400" b="1" cap="all"/>
            </a:lvl1pPr>
          </a:lstStyle>
          <a:p>
            <a:r>
              <a:rPr lang="en-US"/>
              <a:t>Click to edit Master title style</a:t>
            </a:r>
          </a:p>
        </p:txBody>
      </p:sp>
      <p:sp>
        <p:nvSpPr>
          <p:cNvPr id="3" name="Text Placeholder 2"/>
          <p:cNvSpPr>
            <a:spLocks noGrp="1"/>
          </p:cNvSpPr>
          <p:nvPr>
            <p:ph type="body" idx="1"/>
          </p:nvPr>
        </p:nvSpPr>
        <p:spPr>
          <a:xfrm>
            <a:off x="3467102" y="10851730"/>
            <a:ext cx="37307520" cy="5600698"/>
          </a:xfrm>
        </p:spPr>
        <p:txBody>
          <a:bodyPr anchor="b"/>
          <a:lstStyle>
            <a:lvl1pPr marL="0" indent="0">
              <a:buNone/>
              <a:defRPr sz="8700">
                <a:solidFill>
                  <a:schemeClr val="tx1">
                    <a:tint val="75000"/>
                  </a:schemeClr>
                </a:solidFill>
              </a:defRPr>
            </a:lvl1pPr>
            <a:lvl2pPr marL="1984390" indent="0">
              <a:buNone/>
              <a:defRPr sz="7800">
                <a:solidFill>
                  <a:schemeClr val="tx1">
                    <a:tint val="75000"/>
                  </a:schemeClr>
                </a:solidFill>
              </a:defRPr>
            </a:lvl2pPr>
            <a:lvl3pPr marL="3968772" indent="0">
              <a:buNone/>
              <a:defRPr sz="6900">
                <a:solidFill>
                  <a:schemeClr val="tx1">
                    <a:tint val="75000"/>
                  </a:schemeClr>
                </a:solidFill>
              </a:defRPr>
            </a:lvl3pPr>
            <a:lvl4pPr marL="5953162" indent="0">
              <a:buNone/>
              <a:defRPr sz="6100">
                <a:solidFill>
                  <a:schemeClr val="tx1">
                    <a:tint val="75000"/>
                  </a:schemeClr>
                </a:solidFill>
              </a:defRPr>
            </a:lvl4pPr>
            <a:lvl5pPr marL="7937544" indent="0">
              <a:buNone/>
              <a:defRPr sz="6100">
                <a:solidFill>
                  <a:schemeClr val="tx1">
                    <a:tint val="75000"/>
                  </a:schemeClr>
                </a:solidFill>
              </a:defRPr>
            </a:lvl5pPr>
            <a:lvl6pPr marL="9921934" indent="0">
              <a:buNone/>
              <a:defRPr sz="6100">
                <a:solidFill>
                  <a:schemeClr val="tx1">
                    <a:tint val="75000"/>
                  </a:schemeClr>
                </a:solidFill>
              </a:defRPr>
            </a:lvl6pPr>
            <a:lvl7pPr marL="11906325" indent="0">
              <a:buNone/>
              <a:defRPr sz="6100">
                <a:solidFill>
                  <a:schemeClr val="tx1">
                    <a:tint val="75000"/>
                  </a:schemeClr>
                </a:solidFill>
              </a:defRPr>
            </a:lvl7pPr>
            <a:lvl8pPr marL="13890706" indent="0">
              <a:buNone/>
              <a:defRPr sz="6100">
                <a:solidFill>
                  <a:schemeClr val="tx1">
                    <a:tint val="75000"/>
                  </a:schemeClr>
                </a:solidFill>
              </a:defRPr>
            </a:lvl8pPr>
            <a:lvl9pPr marL="15875097" indent="0">
              <a:buNone/>
              <a:defRPr sz="6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224ABFE-07DF-D34D-8E02-50268BD345DD}" type="slidenum">
              <a:rPr lang="en-US"/>
              <a:pPr>
                <a:defRPr/>
              </a:pPr>
              <a:t>‹#›</a:t>
            </a:fld>
            <a:endParaRPr lang="en-US"/>
          </a:p>
        </p:txBody>
      </p:sp>
    </p:spTree>
    <p:extLst>
      <p:ext uri="{BB962C8B-B14F-4D97-AF65-F5344CB8AC3E}">
        <p14:creationId xmlns:p14="http://schemas.microsoft.com/office/powerpoint/2010/main" val="3789881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5974089"/>
            <a:ext cx="19385280" cy="16896929"/>
          </a:xfrm>
        </p:spPr>
        <p:txBody>
          <a:bodyPr/>
          <a:lstStyle>
            <a:lvl1pPr>
              <a:defRPr sz="12200"/>
            </a:lvl1pPr>
            <a:lvl2pPr>
              <a:defRPr sz="104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5974089"/>
            <a:ext cx="19385280" cy="16896929"/>
          </a:xfrm>
        </p:spPr>
        <p:txBody>
          <a:bodyPr/>
          <a:lstStyle>
            <a:lvl1pPr>
              <a:defRPr sz="12200"/>
            </a:lvl1pPr>
            <a:lvl2pPr>
              <a:defRPr sz="104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315CB1-7BA6-4B46-8000-DB041B74B30D}" type="slidenum">
              <a:rPr lang="en-US"/>
              <a:pPr>
                <a:defRPr/>
              </a:pPr>
              <a:t>‹#›</a:t>
            </a:fld>
            <a:endParaRPr lang="en-US"/>
          </a:p>
        </p:txBody>
      </p:sp>
    </p:spTree>
    <p:extLst>
      <p:ext uri="{BB962C8B-B14F-4D97-AF65-F5344CB8AC3E}">
        <p14:creationId xmlns:p14="http://schemas.microsoft.com/office/powerpoint/2010/main" val="282764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5731088"/>
            <a:ext cx="19392902" cy="2388445"/>
          </a:xfrm>
        </p:spPr>
        <p:txBody>
          <a:bodyPr anchor="b"/>
          <a:lstStyle>
            <a:lvl1pPr marL="0" indent="0">
              <a:buNone/>
              <a:defRPr sz="10400" b="1"/>
            </a:lvl1pPr>
            <a:lvl2pPr marL="1984390" indent="0">
              <a:buNone/>
              <a:defRPr sz="8700" b="1"/>
            </a:lvl2pPr>
            <a:lvl3pPr marL="3968772" indent="0">
              <a:buNone/>
              <a:defRPr sz="7800" b="1"/>
            </a:lvl3pPr>
            <a:lvl4pPr marL="5953162" indent="0">
              <a:buNone/>
              <a:defRPr sz="6900" b="1"/>
            </a:lvl4pPr>
            <a:lvl5pPr marL="7937544" indent="0">
              <a:buNone/>
              <a:defRPr sz="6900" b="1"/>
            </a:lvl5pPr>
            <a:lvl6pPr marL="9921934" indent="0">
              <a:buNone/>
              <a:defRPr sz="6900" b="1"/>
            </a:lvl6pPr>
            <a:lvl7pPr marL="11906325" indent="0">
              <a:buNone/>
              <a:defRPr sz="6900" b="1"/>
            </a:lvl7pPr>
            <a:lvl8pPr marL="13890706" indent="0">
              <a:buNone/>
              <a:defRPr sz="6900" b="1"/>
            </a:lvl8pPr>
            <a:lvl9pPr marL="15875097" indent="0">
              <a:buNone/>
              <a:defRPr sz="6900" b="1"/>
            </a:lvl9pPr>
          </a:lstStyle>
          <a:p>
            <a:pPr lvl="0"/>
            <a:r>
              <a:rPr lang="en-US"/>
              <a:t>Click to edit Master text styles</a:t>
            </a:r>
          </a:p>
        </p:txBody>
      </p:sp>
      <p:sp>
        <p:nvSpPr>
          <p:cNvPr id="4" name="Content Placeholder 3"/>
          <p:cNvSpPr>
            <a:spLocks noGrp="1"/>
          </p:cNvSpPr>
          <p:nvPr>
            <p:ph sz="half" idx="2"/>
          </p:nvPr>
        </p:nvSpPr>
        <p:spPr>
          <a:xfrm>
            <a:off x="2194560" y="8119533"/>
            <a:ext cx="19392902" cy="14751475"/>
          </a:xfrm>
        </p:spPr>
        <p:txBody>
          <a:bodyPr/>
          <a:lstStyle>
            <a:lvl1pPr>
              <a:defRPr sz="10400"/>
            </a:lvl1pPr>
            <a:lvl2pPr>
              <a:defRPr sz="8700"/>
            </a:lvl2pPr>
            <a:lvl3pPr>
              <a:defRPr sz="78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5731088"/>
            <a:ext cx="19400520" cy="2388445"/>
          </a:xfrm>
        </p:spPr>
        <p:txBody>
          <a:bodyPr anchor="b"/>
          <a:lstStyle>
            <a:lvl1pPr marL="0" indent="0">
              <a:buNone/>
              <a:defRPr sz="10400" b="1"/>
            </a:lvl1pPr>
            <a:lvl2pPr marL="1984390" indent="0">
              <a:buNone/>
              <a:defRPr sz="8700" b="1"/>
            </a:lvl2pPr>
            <a:lvl3pPr marL="3968772" indent="0">
              <a:buNone/>
              <a:defRPr sz="7800" b="1"/>
            </a:lvl3pPr>
            <a:lvl4pPr marL="5953162" indent="0">
              <a:buNone/>
              <a:defRPr sz="6900" b="1"/>
            </a:lvl4pPr>
            <a:lvl5pPr marL="7937544" indent="0">
              <a:buNone/>
              <a:defRPr sz="6900" b="1"/>
            </a:lvl5pPr>
            <a:lvl6pPr marL="9921934" indent="0">
              <a:buNone/>
              <a:defRPr sz="6900" b="1"/>
            </a:lvl6pPr>
            <a:lvl7pPr marL="11906325" indent="0">
              <a:buNone/>
              <a:defRPr sz="6900" b="1"/>
            </a:lvl7pPr>
            <a:lvl8pPr marL="13890706" indent="0">
              <a:buNone/>
              <a:defRPr sz="6900" b="1"/>
            </a:lvl8pPr>
            <a:lvl9pPr marL="15875097" indent="0">
              <a:buNone/>
              <a:defRPr sz="6900" b="1"/>
            </a:lvl9pPr>
          </a:lstStyle>
          <a:p>
            <a:pPr lvl="0"/>
            <a:r>
              <a:rPr lang="en-US"/>
              <a:t>Click to edit Master text styles</a:t>
            </a:r>
          </a:p>
        </p:txBody>
      </p:sp>
      <p:sp>
        <p:nvSpPr>
          <p:cNvPr id="6" name="Content Placeholder 5"/>
          <p:cNvSpPr>
            <a:spLocks noGrp="1"/>
          </p:cNvSpPr>
          <p:nvPr>
            <p:ph sz="quarter" idx="4"/>
          </p:nvPr>
        </p:nvSpPr>
        <p:spPr>
          <a:xfrm>
            <a:off x="22296122" y="8119533"/>
            <a:ext cx="19400520" cy="14751475"/>
          </a:xfrm>
        </p:spPr>
        <p:txBody>
          <a:bodyPr/>
          <a:lstStyle>
            <a:lvl1pPr>
              <a:defRPr sz="10400"/>
            </a:lvl1pPr>
            <a:lvl2pPr>
              <a:defRPr sz="8700"/>
            </a:lvl2pPr>
            <a:lvl3pPr>
              <a:defRPr sz="78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709683E-4154-DE42-B85C-8F5D0F4BFF28}" type="slidenum">
              <a:rPr lang="en-US"/>
              <a:pPr>
                <a:defRPr/>
              </a:pPr>
              <a:t>‹#›</a:t>
            </a:fld>
            <a:endParaRPr lang="en-US"/>
          </a:p>
        </p:txBody>
      </p:sp>
    </p:spTree>
    <p:extLst>
      <p:ext uri="{BB962C8B-B14F-4D97-AF65-F5344CB8AC3E}">
        <p14:creationId xmlns:p14="http://schemas.microsoft.com/office/powerpoint/2010/main" val="1745617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1499836-CB79-DA43-9FA2-48871BDFC81B}" type="slidenum">
              <a:rPr lang="en-US"/>
              <a:pPr>
                <a:defRPr/>
              </a:pPr>
              <a:t>‹#›</a:t>
            </a:fld>
            <a:endParaRPr lang="en-US"/>
          </a:p>
        </p:txBody>
      </p:sp>
    </p:spTree>
    <p:extLst>
      <p:ext uri="{BB962C8B-B14F-4D97-AF65-F5344CB8AC3E}">
        <p14:creationId xmlns:p14="http://schemas.microsoft.com/office/powerpoint/2010/main" val="3218037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6DF4887-FCFF-4D4A-9D93-2E1C9CCB3852}" type="slidenum">
              <a:rPr lang="en-US"/>
              <a:pPr>
                <a:defRPr/>
              </a:pPr>
              <a:t>‹#›</a:t>
            </a:fld>
            <a:endParaRPr lang="en-US"/>
          </a:p>
        </p:txBody>
      </p:sp>
    </p:spTree>
    <p:extLst>
      <p:ext uri="{BB962C8B-B14F-4D97-AF65-F5344CB8AC3E}">
        <p14:creationId xmlns:p14="http://schemas.microsoft.com/office/powerpoint/2010/main" val="3766320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7" y="1019387"/>
            <a:ext cx="14439902" cy="4338320"/>
          </a:xfrm>
        </p:spPr>
        <p:txBody>
          <a:bodyPr anchor="b"/>
          <a:lstStyle>
            <a:lvl1pPr algn="l">
              <a:defRPr sz="8700" b="1"/>
            </a:lvl1pPr>
          </a:lstStyle>
          <a:p>
            <a:r>
              <a:rPr lang="en-US"/>
              <a:t>Click to edit Master title style</a:t>
            </a:r>
          </a:p>
        </p:txBody>
      </p:sp>
      <p:sp>
        <p:nvSpPr>
          <p:cNvPr id="3" name="Content Placeholder 2"/>
          <p:cNvSpPr>
            <a:spLocks noGrp="1"/>
          </p:cNvSpPr>
          <p:nvPr>
            <p:ph idx="1"/>
          </p:nvPr>
        </p:nvSpPr>
        <p:spPr>
          <a:xfrm>
            <a:off x="17160240" y="1019388"/>
            <a:ext cx="24536400" cy="21851622"/>
          </a:xfrm>
        </p:spPr>
        <p:txBody>
          <a:bodyPr/>
          <a:lstStyle>
            <a:lvl1pPr>
              <a:defRPr sz="13900"/>
            </a:lvl1pPr>
            <a:lvl2pPr>
              <a:defRPr sz="12200"/>
            </a:lvl2pPr>
            <a:lvl3pPr>
              <a:defRPr sz="10400"/>
            </a:lvl3pPr>
            <a:lvl4pPr>
              <a:defRPr sz="8700"/>
            </a:lvl4pPr>
            <a:lvl5pPr>
              <a:defRPr sz="8700"/>
            </a:lvl5pPr>
            <a:lvl6pPr>
              <a:defRPr sz="8700"/>
            </a:lvl6pPr>
            <a:lvl7pPr>
              <a:defRPr sz="8700"/>
            </a:lvl7pPr>
            <a:lvl8pPr>
              <a:defRPr sz="8700"/>
            </a:lvl8pPr>
            <a:lvl9pPr>
              <a:defRPr sz="8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7" y="5357708"/>
            <a:ext cx="14439902" cy="17513302"/>
          </a:xfrm>
        </p:spPr>
        <p:txBody>
          <a:bodyPr/>
          <a:lstStyle>
            <a:lvl1pPr marL="0" indent="0">
              <a:buNone/>
              <a:defRPr sz="6100"/>
            </a:lvl1pPr>
            <a:lvl2pPr marL="1984390" indent="0">
              <a:buNone/>
              <a:defRPr sz="5200"/>
            </a:lvl2pPr>
            <a:lvl3pPr marL="3968772" indent="0">
              <a:buNone/>
              <a:defRPr sz="4300"/>
            </a:lvl3pPr>
            <a:lvl4pPr marL="5953162" indent="0">
              <a:buNone/>
              <a:defRPr sz="3900"/>
            </a:lvl4pPr>
            <a:lvl5pPr marL="7937544" indent="0">
              <a:buNone/>
              <a:defRPr sz="3900"/>
            </a:lvl5pPr>
            <a:lvl6pPr marL="9921934" indent="0">
              <a:buNone/>
              <a:defRPr sz="3900"/>
            </a:lvl6pPr>
            <a:lvl7pPr marL="11906325" indent="0">
              <a:buNone/>
              <a:defRPr sz="3900"/>
            </a:lvl7pPr>
            <a:lvl8pPr marL="13890706" indent="0">
              <a:buNone/>
              <a:defRPr sz="3900"/>
            </a:lvl8pPr>
            <a:lvl9pPr marL="15875097" indent="0">
              <a:buNone/>
              <a:defRPr sz="3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BB08778-8802-DD40-B8D6-FEB2702D21E2}" type="slidenum">
              <a:rPr lang="en-US"/>
              <a:pPr>
                <a:defRPr/>
              </a:pPr>
              <a:t>‹#›</a:t>
            </a:fld>
            <a:endParaRPr lang="en-US"/>
          </a:p>
        </p:txBody>
      </p:sp>
    </p:spTree>
    <p:extLst>
      <p:ext uri="{BB962C8B-B14F-4D97-AF65-F5344CB8AC3E}">
        <p14:creationId xmlns:p14="http://schemas.microsoft.com/office/powerpoint/2010/main" val="3189885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17922240"/>
            <a:ext cx="26334720" cy="2115822"/>
          </a:xfrm>
        </p:spPr>
        <p:txBody>
          <a:bodyPr anchor="b"/>
          <a:lstStyle>
            <a:lvl1pPr algn="l">
              <a:defRPr sz="8700" b="1"/>
            </a:lvl1pPr>
          </a:lstStyle>
          <a:p>
            <a:r>
              <a:rPr lang="en-US"/>
              <a:t>Click to edit Master title style</a:t>
            </a:r>
          </a:p>
        </p:txBody>
      </p:sp>
      <p:sp>
        <p:nvSpPr>
          <p:cNvPr id="3" name="Picture Placeholder 2"/>
          <p:cNvSpPr>
            <a:spLocks noGrp="1"/>
          </p:cNvSpPr>
          <p:nvPr>
            <p:ph type="pic" idx="1"/>
          </p:nvPr>
        </p:nvSpPr>
        <p:spPr>
          <a:xfrm>
            <a:off x="8602982" y="2287693"/>
            <a:ext cx="26334720" cy="15361920"/>
          </a:xfrm>
        </p:spPr>
        <p:txBody>
          <a:bodyPr rtlCol="0">
            <a:normAutofit/>
          </a:bodyPr>
          <a:lstStyle>
            <a:lvl1pPr marL="0" indent="0">
              <a:buNone/>
              <a:defRPr sz="13900"/>
            </a:lvl1pPr>
            <a:lvl2pPr marL="1984390" indent="0">
              <a:buNone/>
              <a:defRPr sz="12200"/>
            </a:lvl2pPr>
            <a:lvl3pPr marL="3968772" indent="0">
              <a:buNone/>
              <a:defRPr sz="10400"/>
            </a:lvl3pPr>
            <a:lvl4pPr marL="5953162" indent="0">
              <a:buNone/>
              <a:defRPr sz="8700"/>
            </a:lvl4pPr>
            <a:lvl5pPr marL="7937544" indent="0">
              <a:buNone/>
              <a:defRPr sz="8700"/>
            </a:lvl5pPr>
            <a:lvl6pPr marL="9921934" indent="0">
              <a:buNone/>
              <a:defRPr sz="8700"/>
            </a:lvl6pPr>
            <a:lvl7pPr marL="11906325" indent="0">
              <a:buNone/>
              <a:defRPr sz="8700"/>
            </a:lvl7pPr>
            <a:lvl8pPr marL="13890706" indent="0">
              <a:buNone/>
              <a:defRPr sz="8700"/>
            </a:lvl8pPr>
            <a:lvl9pPr marL="15875097" indent="0">
              <a:buNone/>
              <a:defRPr sz="8700"/>
            </a:lvl9pPr>
          </a:lstStyle>
          <a:p>
            <a:pPr lvl="0"/>
            <a:endParaRPr lang="en-US" noProof="0"/>
          </a:p>
        </p:txBody>
      </p:sp>
      <p:sp>
        <p:nvSpPr>
          <p:cNvPr id="4" name="Text Placeholder 3"/>
          <p:cNvSpPr>
            <a:spLocks noGrp="1"/>
          </p:cNvSpPr>
          <p:nvPr>
            <p:ph type="body" sz="half" idx="2"/>
          </p:nvPr>
        </p:nvSpPr>
        <p:spPr>
          <a:xfrm>
            <a:off x="8602982" y="20038062"/>
            <a:ext cx="26334720" cy="3004818"/>
          </a:xfrm>
        </p:spPr>
        <p:txBody>
          <a:bodyPr/>
          <a:lstStyle>
            <a:lvl1pPr marL="0" indent="0">
              <a:buNone/>
              <a:defRPr sz="6100"/>
            </a:lvl1pPr>
            <a:lvl2pPr marL="1984390" indent="0">
              <a:buNone/>
              <a:defRPr sz="5200"/>
            </a:lvl2pPr>
            <a:lvl3pPr marL="3968772" indent="0">
              <a:buNone/>
              <a:defRPr sz="4300"/>
            </a:lvl3pPr>
            <a:lvl4pPr marL="5953162" indent="0">
              <a:buNone/>
              <a:defRPr sz="3900"/>
            </a:lvl4pPr>
            <a:lvl5pPr marL="7937544" indent="0">
              <a:buNone/>
              <a:defRPr sz="3900"/>
            </a:lvl5pPr>
            <a:lvl6pPr marL="9921934" indent="0">
              <a:buNone/>
              <a:defRPr sz="3900"/>
            </a:lvl6pPr>
            <a:lvl7pPr marL="11906325" indent="0">
              <a:buNone/>
              <a:defRPr sz="3900"/>
            </a:lvl7pPr>
            <a:lvl8pPr marL="13890706" indent="0">
              <a:buNone/>
              <a:defRPr sz="3900"/>
            </a:lvl8pPr>
            <a:lvl9pPr marL="15875097" indent="0">
              <a:buNone/>
              <a:defRPr sz="3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19656F-72BC-6242-9A2E-988758F356A3}" type="slidenum">
              <a:rPr lang="en-US"/>
              <a:pPr>
                <a:defRPr/>
              </a:pPr>
              <a:t>‹#›</a:t>
            </a:fld>
            <a:endParaRPr lang="en-US"/>
          </a:p>
        </p:txBody>
      </p:sp>
    </p:spTree>
    <p:extLst>
      <p:ext uri="{BB962C8B-B14F-4D97-AF65-F5344CB8AC3E}">
        <p14:creationId xmlns:p14="http://schemas.microsoft.com/office/powerpoint/2010/main" val="1690259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BCE14E-BE08-964D-A7D6-B8AB6EF80B91}" type="slidenum">
              <a:rPr lang="en-US"/>
              <a:pPr>
                <a:defRPr/>
              </a:pPr>
              <a:t>‹#›</a:t>
            </a:fld>
            <a:endParaRPr lang="en-US"/>
          </a:p>
        </p:txBody>
      </p:sp>
    </p:spTree>
    <p:extLst>
      <p:ext uri="{BB962C8B-B14F-4D97-AF65-F5344CB8AC3E}">
        <p14:creationId xmlns:p14="http://schemas.microsoft.com/office/powerpoint/2010/main" val="189402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025325"/>
            <a:ext cx="9875520" cy="21845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025325"/>
            <a:ext cx="28895040" cy="21845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3FE1F3-5B3D-3343-B912-449D08144B8C}" type="slidenum">
              <a:rPr lang="en-US"/>
              <a:pPr>
                <a:defRPr/>
              </a:pPr>
              <a:t>‹#›</a:t>
            </a:fld>
            <a:endParaRPr lang="en-US"/>
          </a:p>
        </p:txBody>
      </p:sp>
    </p:spTree>
    <p:extLst>
      <p:ext uri="{BB962C8B-B14F-4D97-AF65-F5344CB8AC3E}">
        <p14:creationId xmlns:p14="http://schemas.microsoft.com/office/powerpoint/2010/main" val="3416456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3925" y="1025525"/>
            <a:ext cx="395033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396880" tIns="198440" rIns="396880" bIns="19844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2193925" y="5973763"/>
            <a:ext cx="39503350" cy="168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396880" tIns="198440" rIns="396880" bIns="1984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3925" y="23729950"/>
            <a:ext cx="10242550" cy="1363663"/>
          </a:xfrm>
          <a:prstGeom prst="rect">
            <a:avLst/>
          </a:prstGeom>
        </p:spPr>
        <p:txBody>
          <a:bodyPr vert="horz" lIns="396880" tIns="198440" rIns="396880" bIns="198440" rtlCol="0" anchor="ctr"/>
          <a:lstStyle>
            <a:lvl1pPr algn="l">
              <a:defRPr sz="5200">
                <a:solidFill>
                  <a:schemeClr val="tx1">
                    <a:tint val="75000"/>
                  </a:schemeClr>
                </a:solidFill>
                <a:latin typeface="Times New Roman" charset="0"/>
                <a:ea typeface="MS PGothic" charset="0"/>
                <a:cs typeface="MS PGothic" charset="0"/>
              </a:defRPr>
            </a:lvl1pPr>
          </a:lstStyle>
          <a:p>
            <a:pPr>
              <a:defRPr/>
            </a:pPr>
            <a:endParaRPr lang="en-US"/>
          </a:p>
        </p:txBody>
      </p:sp>
      <p:sp>
        <p:nvSpPr>
          <p:cNvPr id="5" name="Footer Placeholder 4"/>
          <p:cNvSpPr>
            <a:spLocks noGrp="1"/>
          </p:cNvSpPr>
          <p:nvPr>
            <p:ph type="ftr" sz="quarter" idx="3"/>
          </p:nvPr>
        </p:nvSpPr>
        <p:spPr>
          <a:xfrm>
            <a:off x="14995525" y="23729950"/>
            <a:ext cx="13900150" cy="1363663"/>
          </a:xfrm>
          <a:prstGeom prst="rect">
            <a:avLst/>
          </a:prstGeom>
        </p:spPr>
        <p:txBody>
          <a:bodyPr vert="horz" lIns="396880" tIns="198440" rIns="396880" bIns="198440" rtlCol="0" anchor="ctr"/>
          <a:lstStyle>
            <a:lvl1pPr algn="ctr">
              <a:defRPr sz="5200">
                <a:solidFill>
                  <a:schemeClr val="tx1">
                    <a:tint val="75000"/>
                  </a:schemeClr>
                </a:solidFill>
                <a:latin typeface="Times New Roman"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4"/>
          </p:nvPr>
        </p:nvSpPr>
        <p:spPr>
          <a:xfrm>
            <a:off x="31454725" y="23729950"/>
            <a:ext cx="10242550" cy="1363663"/>
          </a:xfrm>
          <a:prstGeom prst="rect">
            <a:avLst/>
          </a:prstGeom>
        </p:spPr>
        <p:txBody>
          <a:bodyPr vert="horz" wrap="square" lIns="396880" tIns="198440" rIns="396880" bIns="198440" numCol="1" anchor="ctr" anchorCtr="0" compatLnSpc="1">
            <a:prstTxWarp prst="textNoShape">
              <a:avLst/>
            </a:prstTxWarp>
          </a:bodyPr>
          <a:lstStyle>
            <a:lvl1pPr algn="r">
              <a:defRPr sz="5200" smtClean="0">
                <a:solidFill>
                  <a:srgbClr val="898989"/>
                </a:solidFill>
              </a:defRPr>
            </a:lvl1pPr>
          </a:lstStyle>
          <a:p>
            <a:pPr>
              <a:defRPr/>
            </a:pPr>
            <a:fld id="{A720246E-F84B-BF41-9E05-C81312C1CB2C}" type="slidenum">
              <a:rPr lang="en-US"/>
              <a:pPr>
                <a:defRPr/>
              </a:pPr>
              <a:t>‹#›</a:t>
            </a:fld>
            <a:endParaRPr lang="en-US"/>
          </a:p>
        </p:txBody>
      </p:sp>
      <p:sp>
        <p:nvSpPr>
          <p:cNvPr id="1031" name="Rectangle 18"/>
          <p:cNvSpPr>
            <a:spLocks noChangeArrowheads="1"/>
          </p:cNvSpPr>
          <p:nvPr userDrawn="1"/>
        </p:nvSpPr>
        <p:spPr bwMode="auto">
          <a:xfrm>
            <a:off x="2590800" y="23042563"/>
            <a:ext cx="38633400" cy="2560637"/>
          </a:xfrm>
          <a:prstGeom prst="rect">
            <a:avLst/>
          </a:prstGeom>
          <a:solidFill>
            <a:srgbClr val="2B6E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2" name="Rectangle 20"/>
          <p:cNvSpPr>
            <a:spLocks noChangeArrowheads="1"/>
          </p:cNvSpPr>
          <p:nvPr userDrawn="1"/>
        </p:nvSpPr>
        <p:spPr bwMode="auto">
          <a:xfrm>
            <a:off x="41452800" y="3886200"/>
            <a:ext cx="2438400" cy="21717000"/>
          </a:xfrm>
          <a:prstGeom prst="rect">
            <a:avLst/>
          </a:prstGeom>
          <a:gradFill rotWithShape="0">
            <a:gsLst>
              <a:gs pos="0">
                <a:srgbClr val="FFFFFF"/>
              </a:gs>
              <a:gs pos="100000">
                <a:srgbClr val="2B6E9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1033" name="Picture 55" descr="ASHS boxed blue logo"/>
          <p:cNvPicPr>
            <a:picLocks noChangeAspect="1" noChangeArrowheads="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12268200" y="23177500"/>
            <a:ext cx="193548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57" descr="ASHS 2 color logo"/>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l="82207"/>
          <a:stretch>
            <a:fillRect/>
          </a:stretch>
        </p:blipFill>
        <p:spPr bwMode="auto">
          <a:xfrm>
            <a:off x="76200" y="0"/>
            <a:ext cx="52578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58"/>
          <p:cNvSpPr>
            <a:spLocks noChangeArrowheads="1"/>
          </p:cNvSpPr>
          <p:nvPr userDrawn="1"/>
        </p:nvSpPr>
        <p:spPr bwMode="auto">
          <a:xfrm>
            <a:off x="-76200" y="3886200"/>
            <a:ext cx="2438400" cy="21717000"/>
          </a:xfrm>
          <a:prstGeom prst="rect">
            <a:avLst/>
          </a:prstGeom>
          <a:gradFill rotWithShape="0">
            <a:gsLst>
              <a:gs pos="0">
                <a:srgbClr val="FFFFFF"/>
              </a:gs>
              <a:gs pos="100000">
                <a:srgbClr val="2B6E9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1036" name="Picture 64" descr="ASHS 2 color logo"/>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l="82207"/>
          <a:stretch>
            <a:fillRect/>
          </a:stretch>
        </p:blipFill>
        <p:spPr bwMode="auto">
          <a:xfrm>
            <a:off x="37947600" y="0"/>
            <a:ext cx="52578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984375" rtl="0" eaLnBrk="0" fontAlgn="base" hangingPunct="0">
        <a:spcBef>
          <a:spcPct val="0"/>
        </a:spcBef>
        <a:spcAft>
          <a:spcPct val="0"/>
        </a:spcAft>
        <a:defRPr sz="19100" kern="1200">
          <a:solidFill>
            <a:schemeClr val="tx1"/>
          </a:solidFill>
          <a:latin typeface="+mj-lt"/>
          <a:ea typeface="MS PGothic" pitchFamily="34" charset="-128"/>
          <a:cs typeface="MS PGothic" charset="0"/>
        </a:defRPr>
      </a:lvl1pPr>
      <a:lvl2pPr algn="ctr" defTabSz="1984375" rtl="0" eaLnBrk="0" fontAlgn="base" hangingPunct="0">
        <a:spcBef>
          <a:spcPct val="0"/>
        </a:spcBef>
        <a:spcAft>
          <a:spcPct val="0"/>
        </a:spcAft>
        <a:defRPr sz="19100">
          <a:solidFill>
            <a:schemeClr val="tx1"/>
          </a:solidFill>
          <a:latin typeface="Calibri" charset="0"/>
          <a:ea typeface="MS PGothic" pitchFamily="34" charset="-128"/>
          <a:cs typeface="MS PGothic" charset="0"/>
        </a:defRPr>
      </a:lvl2pPr>
      <a:lvl3pPr algn="ctr" defTabSz="1984375" rtl="0" eaLnBrk="0" fontAlgn="base" hangingPunct="0">
        <a:spcBef>
          <a:spcPct val="0"/>
        </a:spcBef>
        <a:spcAft>
          <a:spcPct val="0"/>
        </a:spcAft>
        <a:defRPr sz="19100">
          <a:solidFill>
            <a:schemeClr val="tx1"/>
          </a:solidFill>
          <a:latin typeface="Calibri" charset="0"/>
          <a:ea typeface="MS PGothic" pitchFamily="34" charset="-128"/>
          <a:cs typeface="MS PGothic" charset="0"/>
        </a:defRPr>
      </a:lvl3pPr>
      <a:lvl4pPr algn="ctr" defTabSz="1984375" rtl="0" eaLnBrk="0" fontAlgn="base" hangingPunct="0">
        <a:spcBef>
          <a:spcPct val="0"/>
        </a:spcBef>
        <a:spcAft>
          <a:spcPct val="0"/>
        </a:spcAft>
        <a:defRPr sz="19100">
          <a:solidFill>
            <a:schemeClr val="tx1"/>
          </a:solidFill>
          <a:latin typeface="Calibri" charset="0"/>
          <a:ea typeface="MS PGothic" pitchFamily="34" charset="-128"/>
          <a:cs typeface="MS PGothic" charset="0"/>
        </a:defRPr>
      </a:lvl4pPr>
      <a:lvl5pPr algn="ctr" defTabSz="1984375" rtl="0" eaLnBrk="0" fontAlgn="base" hangingPunct="0">
        <a:spcBef>
          <a:spcPct val="0"/>
        </a:spcBef>
        <a:spcAft>
          <a:spcPct val="0"/>
        </a:spcAft>
        <a:defRPr sz="19100">
          <a:solidFill>
            <a:schemeClr val="tx1"/>
          </a:solidFill>
          <a:latin typeface="Calibri" charset="0"/>
          <a:ea typeface="MS PGothic" pitchFamily="34" charset="-128"/>
          <a:cs typeface="MS PGothic" charset="0"/>
        </a:defRPr>
      </a:lvl5pPr>
      <a:lvl6pPr marL="457200" algn="ctr" defTabSz="1984375" rtl="0" fontAlgn="base">
        <a:spcBef>
          <a:spcPct val="0"/>
        </a:spcBef>
        <a:spcAft>
          <a:spcPct val="0"/>
        </a:spcAft>
        <a:defRPr sz="19100">
          <a:solidFill>
            <a:schemeClr val="tx1"/>
          </a:solidFill>
          <a:latin typeface="Calibri" charset="0"/>
          <a:ea typeface="ＭＳ Ｐゴシック" charset="0"/>
          <a:cs typeface="ＭＳ Ｐゴシック" charset="0"/>
        </a:defRPr>
      </a:lvl6pPr>
      <a:lvl7pPr marL="914400" algn="ctr" defTabSz="1984375" rtl="0" fontAlgn="base">
        <a:spcBef>
          <a:spcPct val="0"/>
        </a:spcBef>
        <a:spcAft>
          <a:spcPct val="0"/>
        </a:spcAft>
        <a:defRPr sz="19100">
          <a:solidFill>
            <a:schemeClr val="tx1"/>
          </a:solidFill>
          <a:latin typeface="Calibri" charset="0"/>
          <a:ea typeface="ＭＳ Ｐゴシック" charset="0"/>
          <a:cs typeface="ＭＳ Ｐゴシック" charset="0"/>
        </a:defRPr>
      </a:lvl7pPr>
      <a:lvl8pPr marL="1371600" algn="ctr" defTabSz="1984375" rtl="0" fontAlgn="base">
        <a:spcBef>
          <a:spcPct val="0"/>
        </a:spcBef>
        <a:spcAft>
          <a:spcPct val="0"/>
        </a:spcAft>
        <a:defRPr sz="19100">
          <a:solidFill>
            <a:schemeClr val="tx1"/>
          </a:solidFill>
          <a:latin typeface="Calibri" charset="0"/>
          <a:ea typeface="ＭＳ Ｐゴシック" charset="0"/>
          <a:cs typeface="ＭＳ Ｐゴシック" charset="0"/>
        </a:defRPr>
      </a:lvl8pPr>
      <a:lvl9pPr marL="1828800" algn="ctr" defTabSz="1984375" rtl="0" fontAlgn="base">
        <a:spcBef>
          <a:spcPct val="0"/>
        </a:spcBef>
        <a:spcAft>
          <a:spcPct val="0"/>
        </a:spcAft>
        <a:defRPr sz="19100">
          <a:solidFill>
            <a:schemeClr val="tx1"/>
          </a:solidFill>
          <a:latin typeface="Calibri" charset="0"/>
          <a:ea typeface="ＭＳ Ｐゴシック" charset="0"/>
          <a:cs typeface="ＭＳ Ｐゴシック" charset="0"/>
        </a:defRPr>
      </a:lvl9pPr>
    </p:titleStyle>
    <p:bodyStyle>
      <a:lvl1pPr marL="1487488" indent="-1487488" algn="l" defTabSz="1984375" rtl="0" eaLnBrk="0" fontAlgn="base" hangingPunct="0">
        <a:spcBef>
          <a:spcPct val="20000"/>
        </a:spcBef>
        <a:spcAft>
          <a:spcPct val="0"/>
        </a:spcAft>
        <a:buFont typeface="Arial" charset="0"/>
        <a:buChar char="•"/>
        <a:defRPr sz="13900" kern="1200">
          <a:solidFill>
            <a:schemeClr val="tx1"/>
          </a:solidFill>
          <a:latin typeface="+mn-lt"/>
          <a:ea typeface="MS PGothic" pitchFamily="34" charset="-128"/>
          <a:cs typeface="MS PGothic" charset="0"/>
        </a:defRPr>
      </a:lvl1pPr>
      <a:lvl2pPr marL="3224213" indent="-1239838" algn="l" defTabSz="1984375" rtl="0" eaLnBrk="0" fontAlgn="base" hangingPunct="0">
        <a:spcBef>
          <a:spcPct val="20000"/>
        </a:spcBef>
        <a:spcAft>
          <a:spcPct val="0"/>
        </a:spcAft>
        <a:buFont typeface="Arial" charset="0"/>
        <a:buChar char="–"/>
        <a:defRPr sz="12200" kern="1200">
          <a:solidFill>
            <a:schemeClr val="tx1"/>
          </a:solidFill>
          <a:latin typeface="+mn-lt"/>
          <a:ea typeface="MS PGothic" charset="0"/>
          <a:cs typeface="MS PGothic" charset="0"/>
        </a:defRPr>
      </a:lvl2pPr>
      <a:lvl3pPr marL="4960938" indent="-992188" algn="l" defTabSz="1984375" rtl="0" eaLnBrk="0" fontAlgn="base" hangingPunct="0">
        <a:spcBef>
          <a:spcPct val="20000"/>
        </a:spcBef>
        <a:spcAft>
          <a:spcPct val="0"/>
        </a:spcAft>
        <a:buFont typeface="Arial" charset="0"/>
        <a:buChar char="•"/>
        <a:defRPr sz="10400" kern="1200">
          <a:solidFill>
            <a:schemeClr val="tx1"/>
          </a:solidFill>
          <a:latin typeface="+mn-lt"/>
          <a:ea typeface="MS PGothic" charset="0"/>
          <a:cs typeface="MS PGothic" charset="0"/>
        </a:defRPr>
      </a:lvl3pPr>
      <a:lvl4pPr marL="6945313" indent="-992188" algn="l" defTabSz="1984375" rtl="0" eaLnBrk="0" fontAlgn="base" hangingPunct="0">
        <a:spcBef>
          <a:spcPct val="20000"/>
        </a:spcBef>
        <a:spcAft>
          <a:spcPct val="0"/>
        </a:spcAft>
        <a:buFont typeface="Arial" charset="0"/>
        <a:buChar char="–"/>
        <a:defRPr sz="8700" kern="1200">
          <a:solidFill>
            <a:schemeClr val="tx1"/>
          </a:solidFill>
          <a:latin typeface="+mn-lt"/>
          <a:ea typeface="MS PGothic" charset="0"/>
          <a:cs typeface="MS PGothic" charset="0"/>
        </a:defRPr>
      </a:lvl4pPr>
      <a:lvl5pPr marL="8929688" indent="-992188" algn="l" defTabSz="1984375" rtl="0" eaLnBrk="0" fontAlgn="base" hangingPunct="0">
        <a:spcBef>
          <a:spcPct val="20000"/>
        </a:spcBef>
        <a:spcAft>
          <a:spcPct val="0"/>
        </a:spcAft>
        <a:buFont typeface="Arial" charset="0"/>
        <a:buChar char="»"/>
        <a:defRPr sz="8700" kern="1200">
          <a:solidFill>
            <a:schemeClr val="tx1"/>
          </a:solidFill>
          <a:latin typeface="+mn-lt"/>
          <a:ea typeface="MS PGothic" charset="0"/>
          <a:cs typeface="MS PGothic" charset="0"/>
        </a:defRPr>
      </a:lvl5pPr>
      <a:lvl6pPr marL="10914125" indent="-992191" algn="l" defTabSz="1984390" rtl="0" eaLnBrk="1" latinLnBrk="0" hangingPunct="1">
        <a:spcBef>
          <a:spcPct val="20000"/>
        </a:spcBef>
        <a:buFont typeface="Arial"/>
        <a:buChar char="•"/>
        <a:defRPr sz="8700" kern="1200">
          <a:solidFill>
            <a:schemeClr val="tx1"/>
          </a:solidFill>
          <a:latin typeface="+mn-lt"/>
          <a:ea typeface="+mn-ea"/>
          <a:cs typeface="+mn-cs"/>
        </a:defRPr>
      </a:lvl6pPr>
      <a:lvl7pPr marL="12898516" indent="-992191" algn="l" defTabSz="1984390" rtl="0" eaLnBrk="1" latinLnBrk="0" hangingPunct="1">
        <a:spcBef>
          <a:spcPct val="20000"/>
        </a:spcBef>
        <a:buFont typeface="Arial"/>
        <a:buChar char="•"/>
        <a:defRPr sz="8700" kern="1200">
          <a:solidFill>
            <a:schemeClr val="tx1"/>
          </a:solidFill>
          <a:latin typeface="+mn-lt"/>
          <a:ea typeface="+mn-ea"/>
          <a:cs typeface="+mn-cs"/>
        </a:defRPr>
      </a:lvl7pPr>
      <a:lvl8pPr marL="14882902" indent="-992191" algn="l" defTabSz="1984390" rtl="0" eaLnBrk="1" latinLnBrk="0" hangingPunct="1">
        <a:spcBef>
          <a:spcPct val="20000"/>
        </a:spcBef>
        <a:buFont typeface="Arial"/>
        <a:buChar char="•"/>
        <a:defRPr sz="8700" kern="1200">
          <a:solidFill>
            <a:schemeClr val="tx1"/>
          </a:solidFill>
          <a:latin typeface="+mn-lt"/>
          <a:ea typeface="+mn-ea"/>
          <a:cs typeface="+mn-cs"/>
        </a:defRPr>
      </a:lvl8pPr>
      <a:lvl9pPr marL="16867288" indent="-992191" algn="l" defTabSz="1984390" rtl="0" eaLnBrk="1" latinLnBrk="0" hangingPunct="1">
        <a:spcBef>
          <a:spcPct val="20000"/>
        </a:spcBef>
        <a:buFont typeface="Arial"/>
        <a:buChar char="•"/>
        <a:defRPr sz="8700" kern="1200">
          <a:solidFill>
            <a:schemeClr val="tx1"/>
          </a:solidFill>
          <a:latin typeface="+mn-lt"/>
          <a:ea typeface="+mn-ea"/>
          <a:cs typeface="+mn-cs"/>
        </a:defRPr>
      </a:lvl9pPr>
    </p:bodyStyle>
    <p:otherStyle>
      <a:defPPr>
        <a:defRPr lang="en-US"/>
      </a:defPPr>
      <a:lvl1pPr marL="0" algn="l" defTabSz="1984390" rtl="0" eaLnBrk="1" latinLnBrk="0" hangingPunct="1">
        <a:defRPr sz="7800" kern="1200">
          <a:solidFill>
            <a:schemeClr val="tx1"/>
          </a:solidFill>
          <a:latin typeface="+mn-lt"/>
          <a:ea typeface="+mn-ea"/>
          <a:cs typeface="+mn-cs"/>
        </a:defRPr>
      </a:lvl1pPr>
      <a:lvl2pPr marL="1984390" algn="l" defTabSz="1984390" rtl="0" eaLnBrk="1" latinLnBrk="0" hangingPunct="1">
        <a:defRPr sz="7800" kern="1200">
          <a:solidFill>
            <a:schemeClr val="tx1"/>
          </a:solidFill>
          <a:latin typeface="+mn-lt"/>
          <a:ea typeface="+mn-ea"/>
          <a:cs typeface="+mn-cs"/>
        </a:defRPr>
      </a:lvl2pPr>
      <a:lvl3pPr marL="3968772" algn="l" defTabSz="1984390" rtl="0" eaLnBrk="1" latinLnBrk="0" hangingPunct="1">
        <a:defRPr sz="7800" kern="1200">
          <a:solidFill>
            <a:schemeClr val="tx1"/>
          </a:solidFill>
          <a:latin typeface="+mn-lt"/>
          <a:ea typeface="+mn-ea"/>
          <a:cs typeface="+mn-cs"/>
        </a:defRPr>
      </a:lvl3pPr>
      <a:lvl4pPr marL="5953162" algn="l" defTabSz="1984390" rtl="0" eaLnBrk="1" latinLnBrk="0" hangingPunct="1">
        <a:defRPr sz="7800" kern="1200">
          <a:solidFill>
            <a:schemeClr val="tx1"/>
          </a:solidFill>
          <a:latin typeface="+mn-lt"/>
          <a:ea typeface="+mn-ea"/>
          <a:cs typeface="+mn-cs"/>
        </a:defRPr>
      </a:lvl4pPr>
      <a:lvl5pPr marL="7937544" algn="l" defTabSz="1984390" rtl="0" eaLnBrk="1" latinLnBrk="0" hangingPunct="1">
        <a:defRPr sz="7800" kern="1200">
          <a:solidFill>
            <a:schemeClr val="tx1"/>
          </a:solidFill>
          <a:latin typeface="+mn-lt"/>
          <a:ea typeface="+mn-ea"/>
          <a:cs typeface="+mn-cs"/>
        </a:defRPr>
      </a:lvl5pPr>
      <a:lvl6pPr marL="9921934" algn="l" defTabSz="1984390" rtl="0" eaLnBrk="1" latinLnBrk="0" hangingPunct="1">
        <a:defRPr sz="7800" kern="1200">
          <a:solidFill>
            <a:schemeClr val="tx1"/>
          </a:solidFill>
          <a:latin typeface="+mn-lt"/>
          <a:ea typeface="+mn-ea"/>
          <a:cs typeface="+mn-cs"/>
        </a:defRPr>
      </a:lvl6pPr>
      <a:lvl7pPr marL="11906325" algn="l" defTabSz="1984390" rtl="0" eaLnBrk="1" latinLnBrk="0" hangingPunct="1">
        <a:defRPr sz="7800" kern="1200">
          <a:solidFill>
            <a:schemeClr val="tx1"/>
          </a:solidFill>
          <a:latin typeface="+mn-lt"/>
          <a:ea typeface="+mn-ea"/>
          <a:cs typeface="+mn-cs"/>
        </a:defRPr>
      </a:lvl7pPr>
      <a:lvl8pPr marL="13890706" algn="l" defTabSz="1984390" rtl="0" eaLnBrk="1" latinLnBrk="0" hangingPunct="1">
        <a:defRPr sz="7800" kern="1200">
          <a:solidFill>
            <a:schemeClr val="tx1"/>
          </a:solidFill>
          <a:latin typeface="+mn-lt"/>
          <a:ea typeface="+mn-ea"/>
          <a:cs typeface="+mn-cs"/>
        </a:defRPr>
      </a:lvl8pPr>
      <a:lvl9pPr marL="15875097" algn="l" defTabSz="1984390" rtl="0" eaLnBrk="1" latinLnBrk="0" hangingPunct="1">
        <a:defRPr sz="7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12"/>
          <p:cNvSpPr txBox="1">
            <a:spLocks noChangeArrowheads="1"/>
          </p:cNvSpPr>
          <p:nvPr/>
        </p:nvSpPr>
        <p:spPr bwMode="auto">
          <a:xfrm>
            <a:off x="15176070" y="9144000"/>
            <a:ext cx="12638910" cy="13671435"/>
          </a:xfrm>
          <a:prstGeom prst="rect">
            <a:avLst/>
          </a:prstGeom>
          <a:noFill/>
          <a:ln w="9525">
            <a:noFill/>
            <a:miter lim="800000"/>
            <a:headEnd/>
            <a:tailEnd/>
          </a:ln>
          <a:effectLst/>
        </p:spPr>
        <p:txBody>
          <a:bodyPr wrap="square">
            <a:spAutoFit/>
          </a:bodyPr>
          <a:lstStyle>
            <a:lvl1pPr marL="457200" indent="-457200" eaLnBrk="0" hangingPunct="0">
              <a:tabLst>
                <a:tab pos="460375" algn="l"/>
              </a:tabLst>
              <a:defRPr sz="2400">
                <a:solidFill>
                  <a:schemeClr val="tx1"/>
                </a:solidFill>
                <a:latin typeface="Times New Roman" charset="0"/>
                <a:ea typeface="ＭＳ Ｐゴシック" charset="0"/>
                <a:cs typeface="ＭＳ Ｐゴシック" charset="0"/>
              </a:defRPr>
            </a:lvl1pPr>
            <a:lvl2pPr marL="742950" indent="-285750" eaLnBrk="0" hangingPunct="0">
              <a:tabLst>
                <a:tab pos="460375" algn="l"/>
              </a:tabLst>
              <a:defRPr sz="2400">
                <a:solidFill>
                  <a:schemeClr val="tx1"/>
                </a:solidFill>
                <a:latin typeface="Times New Roman" charset="0"/>
                <a:ea typeface="ＭＳ Ｐゴシック" charset="0"/>
              </a:defRPr>
            </a:lvl2pPr>
            <a:lvl3pPr marL="1143000" indent="-228600" eaLnBrk="0" hangingPunct="0">
              <a:tabLst>
                <a:tab pos="460375" algn="l"/>
              </a:tabLst>
              <a:defRPr sz="2400">
                <a:solidFill>
                  <a:schemeClr val="tx1"/>
                </a:solidFill>
                <a:latin typeface="Times New Roman" charset="0"/>
                <a:ea typeface="ＭＳ Ｐゴシック" charset="0"/>
              </a:defRPr>
            </a:lvl3pPr>
            <a:lvl4pPr marL="1600200" indent="-228600" eaLnBrk="0" hangingPunct="0">
              <a:tabLst>
                <a:tab pos="460375" algn="l"/>
              </a:tabLst>
              <a:defRPr sz="2400">
                <a:solidFill>
                  <a:schemeClr val="tx1"/>
                </a:solidFill>
                <a:latin typeface="Times New Roman" charset="0"/>
                <a:ea typeface="ＭＳ Ｐゴシック" charset="0"/>
              </a:defRPr>
            </a:lvl4pPr>
            <a:lvl5pPr marL="2057400" indent="-228600" eaLnBrk="0" hangingPunct="0">
              <a:tabLst>
                <a:tab pos="460375" algn="l"/>
              </a:tabLst>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9pPr>
          </a:lstStyle>
          <a:p>
            <a:pPr algn="ctr" eaLnBrk="1" hangingPunct="1">
              <a:spcBef>
                <a:spcPct val="20000"/>
              </a:spcBef>
              <a:buClr>
                <a:srgbClr val="2D6E94"/>
              </a:buClr>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Materials</a:t>
            </a:r>
          </a:p>
          <a:p>
            <a:pPr eaLnBrk="1" hangingPunct="1">
              <a:spcBef>
                <a:spcPct val="20000"/>
              </a:spcBef>
              <a:buClr>
                <a:srgbClr val="2D6E94"/>
              </a:buClr>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Another section to consider.  Use figured and charts to illustrate experimental design if possible, include photography or setup, statistical analyses that were used and how they allowed you to address hypothesis.</a:t>
            </a:r>
          </a:p>
          <a:p>
            <a:pPr marL="0" indent="0" eaLnBrk="1" hangingPunct="1">
              <a:spcBef>
                <a:spcPct val="20000"/>
              </a:spcBef>
              <a:buClr>
                <a:srgbClr val="2D6E94"/>
              </a:buCl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algn="ctr" eaLnBrk="1" hangingPunct="1">
              <a:spcBef>
                <a:spcPct val="20000"/>
              </a:spcBef>
              <a:buClr>
                <a:srgbClr val="2D6E94"/>
              </a:buClr>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Results</a:t>
            </a:r>
          </a:p>
          <a:p>
            <a:pPr rtl="0">
              <a:spcBef>
                <a:spcPts val="0"/>
              </a:spcBef>
              <a:spcAft>
                <a:spcPts val="0"/>
              </a:spcAft>
            </a:pPr>
            <a:r>
              <a:rPr lang="en-US" sz="2800" b="0" i="0" u="none" strike="noStrike" dirty="0">
                <a:solidFill>
                  <a:srgbClr val="000000"/>
                </a:solidFill>
                <a:effectLst/>
                <a:latin typeface="Arial" panose="020B0604020202020204" pitchFamily="34" charset="0"/>
              </a:rPr>
              <a:t>Of the 46 surveyed participants, the average age was 47.6 years old (SD = 12.7); 80.4% identified as male, 15.2% identified as female, and 4.4% declined to answer.</a:t>
            </a:r>
            <a:endParaRPr lang="en-US" sz="2800" b="0" dirty="0">
              <a:effectLst/>
            </a:endParaRPr>
          </a:p>
          <a:p>
            <a:pPr rtl="0">
              <a:spcBef>
                <a:spcPts val="0"/>
              </a:spcBef>
              <a:spcAft>
                <a:spcPts val="0"/>
              </a:spcAft>
            </a:pPr>
            <a:r>
              <a:rPr lang="en-US" sz="2800" b="0" i="0" u="none" strike="noStrike" dirty="0">
                <a:solidFill>
                  <a:srgbClr val="000000"/>
                </a:solidFill>
                <a:effectLst/>
                <a:latin typeface="Arial" panose="020B0604020202020204" pitchFamily="34" charset="0"/>
              </a:rPr>
              <a:t>Self-identified race and ethnicity included: 54.4% White/Caucasian, 15.2% Black/African American, 4.4% Hispanic, 2.2% Alaskan Indian, and 13.9% Other/Declined to Answer. Most participants (91.3%) have been experiencing homelessness for over a year. </a:t>
            </a:r>
            <a:endParaRPr lang="en-US" sz="2800" b="0" dirty="0">
              <a:effectLst/>
            </a:endParaRPr>
          </a:p>
          <a:p>
            <a:pPr rtl="0">
              <a:spcBef>
                <a:spcPts val="0"/>
              </a:spcBef>
              <a:spcAft>
                <a:spcPts val="0"/>
              </a:spcAft>
            </a:pPr>
            <a:br>
              <a:rPr lang="en-US" sz="2800" b="0" dirty="0">
                <a:effectLst/>
              </a:rPr>
            </a:br>
            <a:r>
              <a:rPr lang="en-US" sz="2800" b="0" i="0" u="none" strike="noStrike" dirty="0">
                <a:solidFill>
                  <a:srgbClr val="000000"/>
                </a:solidFill>
                <a:effectLst/>
                <a:latin typeface="Arial" panose="020B0604020202020204" pitchFamily="34" charset="0"/>
              </a:rPr>
              <a:t>Over half of the participants (60.9%) indicated they have been unhoused for over 1 year. When asked to categorize their primary reason for not being in housing, 37.0% indicated housing options are too expensive, 28.3% indicated they do not want to be in housing, 8.7% indicated other barriers (age, disability, transportation, safety concerns), 8.7% are in the process, and 6.5% indicated they do not qualify for housing programs. </a:t>
            </a:r>
            <a:endParaRPr lang="en-US" sz="2800" b="0" dirty="0">
              <a:effectLst/>
            </a:endParaRPr>
          </a:p>
          <a:p>
            <a:pPr rtl="0">
              <a:spcBef>
                <a:spcPts val="0"/>
              </a:spcBef>
              <a:spcAft>
                <a:spcPts val="0"/>
              </a:spcAft>
            </a:pPr>
            <a:br>
              <a:rPr lang="en-US" sz="2800" b="0" dirty="0">
                <a:effectLst/>
              </a:rPr>
            </a:br>
            <a:r>
              <a:rPr lang="en-US" sz="2800" b="0" i="0" u="none" strike="noStrike" dirty="0">
                <a:solidFill>
                  <a:srgbClr val="000000"/>
                </a:solidFill>
                <a:effectLst/>
                <a:latin typeface="Arial" panose="020B0604020202020204" pitchFamily="34" charset="0"/>
              </a:rPr>
              <a:t>Based on the surveys, 93.5% of participants indicated they are aware of services offered to individuals experiencing homelessness in San Diego; 80.4% of participants know where they can obtain housing resources, 71.7% for legal resources, and 89.1% for medical resources</a:t>
            </a:r>
            <a:r>
              <a:rPr lang="en-US" sz="4400" b="0" i="0" u="none" strike="noStrike" dirty="0">
                <a:solidFill>
                  <a:srgbClr val="000000"/>
                </a:solidFill>
                <a:effectLst/>
                <a:latin typeface="Arial" panose="020B0604020202020204" pitchFamily="34" charset="0"/>
              </a:rPr>
              <a:t>.</a:t>
            </a:r>
            <a:endParaRPr lang="en-US" sz="3600" b="0" dirty="0">
              <a:effectLst/>
            </a:endParaRPr>
          </a:p>
          <a:p>
            <a:br>
              <a:rPr lang="en-US" sz="3600" dirty="0"/>
            </a:b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spcBef>
                <a:spcPct val="20000"/>
              </a:spcBef>
              <a:buClr>
                <a:srgbClr val="2D6E94"/>
              </a:buClr>
              <a:buFont typeface="Arial" panose="020B0604020202020204" pitchFamily="34" charset="0"/>
              <a:buChar char="•"/>
              <a:defRPr/>
            </a:pPr>
            <a:endParaRPr lang="en-US" sz="800" dirty="0"/>
          </a:p>
        </p:txBody>
      </p:sp>
      <p:graphicFrame>
        <p:nvGraphicFramePr>
          <p:cNvPr id="101414" name="Group 38"/>
          <p:cNvGraphicFramePr>
            <a:graphicFrameLocks noGrp="1"/>
          </p:cNvGraphicFramePr>
          <p:nvPr>
            <p:extLst>
              <p:ext uri="{D42A27DB-BD31-4B8C-83A1-F6EECF244321}">
                <p14:modId xmlns:p14="http://schemas.microsoft.com/office/powerpoint/2010/main" val="3767489251"/>
              </p:ext>
            </p:extLst>
          </p:nvPr>
        </p:nvGraphicFramePr>
        <p:xfrm>
          <a:off x="4878670" y="355761"/>
          <a:ext cx="33233710" cy="5668962"/>
        </p:xfrm>
        <a:graphic>
          <a:graphicData uri="http://schemas.openxmlformats.org/drawingml/2006/table">
            <a:tbl>
              <a:tblPr/>
              <a:tblGrid>
                <a:gridCol w="33233710">
                  <a:extLst>
                    <a:ext uri="{9D8B030D-6E8A-4147-A177-3AD203B41FA5}">
                      <a16:colId xmlns:a16="http://schemas.microsoft.com/office/drawing/2014/main" val="20000"/>
                    </a:ext>
                  </a:extLst>
                </a:gridCol>
              </a:tblGrid>
              <a:tr h="5668962">
                <a:tc>
                  <a:txBody>
                    <a:bodyPr/>
                    <a:lstStyle/>
                    <a:p>
                      <a:pPr marL="0" marR="0" lvl="0" indent="0" algn="ctr" defTabSz="3867150" rtl="0" eaLnBrk="1" fontAlgn="base" latinLnBrk="0" hangingPunct="1">
                        <a:lnSpc>
                          <a:spcPct val="100000"/>
                        </a:lnSpc>
                        <a:spcBef>
                          <a:spcPct val="0"/>
                        </a:spcBef>
                        <a:spcAft>
                          <a:spcPct val="0"/>
                        </a:spcAft>
                        <a:buClrTx/>
                        <a:buSzTx/>
                        <a:buFont typeface="Wingdings" charset="0"/>
                        <a:buNone/>
                        <a:tabLst/>
                      </a:pPr>
                      <a:r>
                        <a:rPr lang="en-US" sz="8000" b="1" i="0" u="none" strike="noStrike" dirty="0">
                          <a:solidFill>
                            <a:srgbClr val="000000"/>
                          </a:solidFill>
                          <a:effectLst/>
                          <a:latin typeface="Times New Roman" panose="02020603050405020304" pitchFamily="18" charset="0"/>
                        </a:rPr>
                        <a:t>Mapping Support: An Assessment of Service Awareness for the Unhoused Population in San Diego County</a:t>
                      </a:r>
                    </a:p>
                    <a:p>
                      <a:pPr marL="0" marR="0" lvl="0" indent="0" algn="ctr" defTabSz="3867150" rtl="0" eaLnBrk="1" fontAlgn="base" latinLnBrk="0" hangingPunct="1">
                        <a:lnSpc>
                          <a:spcPct val="100000"/>
                        </a:lnSpc>
                        <a:spcBef>
                          <a:spcPct val="0"/>
                        </a:spcBef>
                        <a:spcAft>
                          <a:spcPct val="0"/>
                        </a:spcAft>
                        <a:buClrTx/>
                        <a:buSzTx/>
                        <a:buFont typeface="Wingdings" charset="0"/>
                        <a:buNone/>
                        <a:tabLst/>
                      </a:pPr>
                      <a:r>
                        <a:rPr kumimoji="0" lang="en-US" sz="4600" b="1" i="1" u="none" strike="noStrike" cap="none" normalizeH="0" baseline="0" dirty="0">
                          <a:ln>
                            <a:noFill/>
                          </a:ln>
                          <a:solidFill>
                            <a:srgbClr val="2D6E94"/>
                          </a:solidFill>
                          <a:effectLst>
                            <a:outerShdw blurRad="38100" dist="38100" dir="2700000" algn="tl">
                              <a:srgbClr val="DDDDDD"/>
                            </a:outerShdw>
                          </a:effectLst>
                          <a:latin typeface="Times New Roman" charset="0"/>
                          <a:ea typeface="MS PGothic" charset="0"/>
                          <a:cs typeface="MS PGothic" charset="0"/>
                        </a:rPr>
                        <a:t>Authors</a:t>
                      </a:r>
                    </a:p>
                    <a:p>
                      <a:pPr marL="0" marR="0" lvl="0" indent="0" algn="ctr" defTabSz="3867150" rtl="0" eaLnBrk="1" fontAlgn="base" latinLnBrk="0" hangingPunct="1">
                        <a:lnSpc>
                          <a:spcPct val="100000"/>
                        </a:lnSpc>
                        <a:spcBef>
                          <a:spcPct val="0"/>
                        </a:spcBef>
                        <a:spcAft>
                          <a:spcPct val="0"/>
                        </a:spcAft>
                        <a:buClrTx/>
                        <a:buSzTx/>
                        <a:buFont typeface="Wingdings" charset="0"/>
                        <a:buNone/>
                        <a:tabLst/>
                      </a:pPr>
                      <a:r>
                        <a:rPr kumimoji="0" lang="en-US" sz="4600" b="1" i="1" u="none" strike="noStrike" cap="none" normalizeH="0" baseline="0" dirty="0">
                          <a:ln>
                            <a:noFill/>
                          </a:ln>
                          <a:solidFill>
                            <a:srgbClr val="2D6E94"/>
                          </a:solidFill>
                          <a:effectLst>
                            <a:outerShdw blurRad="38100" dist="38100" dir="2700000" algn="tl">
                              <a:srgbClr val="DDDDDD"/>
                            </a:outerShdw>
                          </a:effectLst>
                          <a:latin typeface="Times New Roman" charset="0"/>
                          <a:ea typeface="MS PGothic" charset="0"/>
                          <a:cs typeface="MS PGothic" charset="0"/>
                        </a:rPr>
                        <a:t>Vanessa Guzman, Aidan Telfer-</a:t>
                      </a:r>
                      <a:r>
                        <a:rPr kumimoji="0" lang="en-US" sz="4600" b="1" i="1" u="none" strike="noStrike" cap="none" normalizeH="0" baseline="0" dirty="0" err="1">
                          <a:ln>
                            <a:noFill/>
                          </a:ln>
                          <a:solidFill>
                            <a:srgbClr val="2D6E94"/>
                          </a:solidFill>
                          <a:effectLst>
                            <a:outerShdw blurRad="38100" dist="38100" dir="2700000" algn="tl">
                              <a:srgbClr val="DDDDDD"/>
                            </a:outerShdw>
                          </a:effectLst>
                          <a:latin typeface="Times New Roman" charset="0"/>
                          <a:ea typeface="MS PGothic" charset="0"/>
                          <a:cs typeface="MS PGothic" charset="0"/>
                        </a:rPr>
                        <a:t>Radzat</a:t>
                      </a:r>
                      <a:r>
                        <a:rPr kumimoji="0" lang="en-US" sz="4600" b="1" i="1" u="none" strike="noStrike" cap="none" normalizeH="0" baseline="0" dirty="0">
                          <a:ln>
                            <a:noFill/>
                          </a:ln>
                          <a:solidFill>
                            <a:srgbClr val="2D6E94"/>
                          </a:solidFill>
                          <a:effectLst>
                            <a:outerShdw blurRad="38100" dist="38100" dir="2700000" algn="tl">
                              <a:srgbClr val="DDDDDD"/>
                            </a:outerShdw>
                          </a:effectLst>
                          <a:latin typeface="Times New Roman" charset="0"/>
                          <a:ea typeface="MS PGothic" charset="0"/>
                          <a:cs typeface="MS PGothic" charset="0"/>
                        </a:rPr>
                        <a:t>, Sean Pino, Henry Chen, Joshua Elmore, Nicholas </a:t>
                      </a:r>
                      <a:r>
                        <a:rPr kumimoji="0" lang="en-US" sz="4600" b="1" i="1" u="none" strike="noStrike" cap="none" normalizeH="0" baseline="0" dirty="0" err="1">
                          <a:ln>
                            <a:noFill/>
                          </a:ln>
                          <a:solidFill>
                            <a:srgbClr val="2D6E94"/>
                          </a:solidFill>
                          <a:effectLst>
                            <a:outerShdw blurRad="38100" dist="38100" dir="2700000" algn="tl">
                              <a:srgbClr val="DDDDDD"/>
                            </a:outerShdw>
                          </a:effectLst>
                          <a:latin typeface="Times New Roman" charset="0"/>
                          <a:ea typeface="MS PGothic" charset="0"/>
                          <a:cs typeface="MS PGothic" charset="0"/>
                        </a:rPr>
                        <a:t>Gozzarelli</a:t>
                      </a:r>
                      <a:r>
                        <a:rPr kumimoji="0" lang="en-US" sz="4600" b="1" i="1" u="none" strike="noStrike" cap="none" normalizeH="0" baseline="0" dirty="0">
                          <a:ln>
                            <a:noFill/>
                          </a:ln>
                          <a:solidFill>
                            <a:srgbClr val="2D6E94"/>
                          </a:solidFill>
                          <a:effectLst>
                            <a:outerShdw blurRad="38100" dist="38100" dir="2700000" algn="tl">
                              <a:srgbClr val="DDDDDD"/>
                            </a:outerShdw>
                          </a:effectLst>
                          <a:latin typeface="Times New Roman" charset="0"/>
                          <a:ea typeface="MS PGothic" charset="0"/>
                          <a:cs typeface="MS PGothic" charset="0"/>
                        </a:rPr>
                        <a:t>,  Lena Hamas, Brandon Linn, Ashley McDermott, Lorenzo Santamaria</a:t>
                      </a:r>
                    </a:p>
                    <a:p>
                      <a:pPr marL="0" marR="0" lvl="0" indent="0" algn="ctr" defTabSz="3867150" rtl="0" eaLnBrk="1" fontAlgn="base" latinLnBrk="0" hangingPunct="1">
                        <a:lnSpc>
                          <a:spcPct val="100000"/>
                        </a:lnSpc>
                        <a:spcBef>
                          <a:spcPct val="20000"/>
                        </a:spcBef>
                        <a:spcAft>
                          <a:spcPct val="0"/>
                        </a:spcAft>
                        <a:buClrTx/>
                        <a:buSzTx/>
                        <a:buFont typeface="Wingdings" charset="0"/>
                        <a:buNone/>
                        <a:tabLst/>
                      </a:pPr>
                      <a:r>
                        <a:rPr kumimoji="0" lang="en-US" sz="4400" b="1" i="0" u="none" strike="noStrike" cap="none" normalizeH="0" baseline="0" dirty="0">
                          <a:ln>
                            <a:noFill/>
                          </a:ln>
                          <a:solidFill>
                            <a:schemeClr val="tx1"/>
                          </a:solidFill>
                          <a:effectLst>
                            <a:outerShdw blurRad="38100" dist="38100" dir="2700000" algn="tl">
                              <a:srgbClr val="DDDDDD"/>
                            </a:outerShdw>
                          </a:effectLst>
                          <a:latin typeface="Times New Roman" charset="0"/>
                          <a:ea typeface="MS PGothic" charset="0"/>
                          <a:cs typeface="MS PGothic" charset="0"/>
                        </a:rPr>
                        <a:t>Program Affiliation, A. T. Still University, Mesa, AZ</a:t>
                      </a:r>
                    </a:p>
                  </a:txBody>
                  <a:tcPr marL="274320" marR="274320" marT="45690" marB="4569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01388" name="Text Box 12"/>
          <p:cNvSpPr txBox="1">
            <a:spLocks noChangeArrowheads="1"/>
          </p:cNvSpPr>
          <p:nvPr/>
        </p:nvSpPr>
        <p:spPr bwMode="auto">
          <a:xfrm>
            <a:off x="28398536" y="5376927"/>
            <a:ext cx="12553521" cy="13006638"/>
          </a:xfrm>
          <a:prstGeom prst="rect">
            <a:avLst/>
          </a:prstGeom>
          <a:noFill/>
          <a:ln w="9525">
            <a:noFill/>
            <a:miter lim="800000"/>
            <a:headEnd/>
            <a:tailEnd/>
          </a:ln>
          <a:effectLst/>
        </p:spPr>
        <p:txBody>
          <a:bodyPr wrap="square">
            <a:spAutoFit/>
          </a:bodyPr>
          <a:lstStyle>
            <a:lvl1pPr marL="457200" indent="-457200" eaLnBrk="0" hangingPunct="0">
              <a:tabLst>
                <a:tab pos="460375" algn="l"/>
              </a:tabLst>
              <a:defRPr sz="2400">
                <a:solidFill>
                  <a:schemeClr val="tx1"/>
                </a:solidFill>
                <a:latin typeface="Times New Roman" charset="0"/>
                <a:ea typeface="ＭＳ Ｐゴシック" charset="0"/>
                <a:cs typeface="ＭＳ Ｐゴシック" charset="0"/>
              </a:defRPr>
            </a:lvl1pPr>
            <a:lvl2pPr marL="742950" indent="-285750" eaLnBrk="0" hangingPunct="0">
              <a:tabLst>
                <a:tab pos="460375" algn="l"/>
              </a:tabLst>
              <a:defRPr sz="2400">
                <a:solidFill>
                  <a:schemeClr val="tx1"/>
                </a:solidFill>
                <a:latin typeface="Times New Roman" charset="0"/>
                <a:ea typeface="ＭＳ Ｐゴシック" charset="0"/>
              </a:defRPr>
            </a:lvl2pPr>
            <a:lvl3pPr marL="1143000" indent="-228600" eaLnBrk="0" hangingPunct="0">
              <a:tabLst>
                <a:tab pos="460375" algn="l"/>
              </a:tabLst>
              <a:defRPr sz="2400">
                <a:solidFill>
                  <a:schemeClr val="tx1"/>
                </a:solidFill>
                <a:latin typeface="Times New Roman" charset="0"/>
                <a:ea typeface="ＭＳ Ｐゴシック" charset="0"/>
              </a:defRPr>
            </a:lvl3pPr>
            <a:lvl4pPr marL="1600200" indent="-228600" eaLnBrk="0" hangingPunct="0">
              <a:tabLst>
                <a:tab pos="460375" algn="l"/>
              </a:tabLst>
              <a:defRPr sz="2400">
                <a:solidFill>
                  <a:schemeClr val="tx1"/>
                </a:solidFill>
                <a:latin typeface="Times New Roman" charset="0"/>
                <a:ea typeface="ＭＳ Ｐゴシック" charset="0"/>
              </a:defRPr>
            </a:lvl4pPr>
            <a:lvl5pPr marL="2057400" indent="-228600" eaLnBrk="0" hangingPunct="0">
              <a:tabLst>
                <a:tab pos="460375" algn="l"/>
              </a:tabLst>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tabLst>
                <a:tab pos="460375" algn="l"/>
              </a:tabLst>
              <a:defRPr sz="2400">
                <a:solidFill>
                  <a:schemeClr val="tx1"/>
                </a:solidFill>
                <a:latin typeface="Times New Roman" charset="0"/>
                <a:ea typeface="ＭＳ Ｐゴシック" charset="0"/>
              </a:defRPr>
            </a:lvl9pPr>
          </a:lstStyle>
          <a:p>
            <a:pPr eaLnBrk="1" hangingPunct="1">
              <a:spcBef>
                <a:spcPct val="20000"/>
              </a:spcBef>
              <a:buClr>
                <a:srgbClr val="2D6E94"/>
              </a:buClr>
              <a:buFont typeface="Wingdings" panose="05000000000000000000" pitchFamily="2" charset="2"/>
              <a:buChar cha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algn="ctr">
              <a:spcBef>
                <a:spcPct val="20000"/>
              </a:spcBef>
              <a:buClr>
                <a:srgbClr val="C80202"/>
              </a:buClr>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Conclusions</a:t>
            </a:r>
          </a:p>
          <a:p>
            <a:pPr>
              <a:spcBef>
                <a:spcPct val="20000"/>
              </a:spcBef>
              <a:buClr>
                <a:srgbClr val="C80202"/>
              </a:buClr>
              <a:defRPr/>
            </a:pPr>
            <a:endParaRPr lang="en-US" sz="8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0" indent="0">
              <a:spcBef>
                <a:spcPct val="20000"/>
              </a:spcBef>
              <a:buClr>
                <a:srgbClr val="2D6E94"/>
              </a:buClr>
              <a:defRPr/>
            </a:pPr>
            <a:endParaRPr lang="en-US" sz="1600" dirty="0">
              <a:latin typeface="Verdana" panose="020B0604030504040204" pitchFamily="34" charset="0"/>
              <a:ea typeface="Verdana" panose="020B0604030504040204" pitchFamily="34" charset="0"/>
              <a:cs typeface="Verdana" panose="020B0604030504040204" pitchFamily="34" charset="0"/>
            </a:endParaRPr>
          </a:p>
          <a:p>
            <a:pPr>
              <a:spcBef>
                <a:spcPct val="20000"/>
              </a:spcBef>
              <a:buClr>
                <a:srgbClr val="2D6E94"/>
              </a:buClr>
              <a:buFont typeface="Wingdings" charset="0"/>
              <a:buChar char="§"/>
              <a:defRPr/>
            </a:pPr>
            <a:endParaRPr lang="en-US" sz="1600" dirty="0">
              <a:latin typeface="Verdana" panose="020B0604030504040204" pitchFamily="34" charset="0"/>
              <a:ea typeface="Verdana" panose="020B0604030504040204" pitchFamily="34" charset="0"/>
              <a:cs typeface="Verdana" panose="020B0604030504040204" pitchFamily="34" charset="0"/>
            </a:endParaRPr>
          </a:p>
          <a:p>
            <a:pPr rtl="0">
              <a:spcBef>
                <a:spcPts val="0"/>
              </a:spcBef>
              <a:spcAft>
                <a:spcPts val="0"/>
              </a:spcAft>
            </a:pPr>
            <a:r>
              <a:rPr lang="en-US" sz="1600" b="0" i="0" u="none" strike="noStrike" dirty="0">
                <a:solidFill>
                  <a:srgbClr val="000000"/>
                </a:solidFill>
                <a:effectLst/>
                <a:latin typeface="Arial" panose="020B0604020202020204" pitchFamily="34" charset="0"/>
              </a:rPr>
              <a:t>       We hypothesized that many resources being offered were underused due to both a lack of awareness and barriers to care, however, we found that most participants were knowledgeable of the local resources provided for them. </a:t>
            </a:r>
            <a:endParaRPr lang="en-US" sz="1600" b="0" dirty="0">
              <a:effectLst/>
            </a:endParaRPr>
          </a:p>
          <a:p>
            <a:pPr rtl="0">
              <a:spcBef>
                <a:spcPts val="0"/>
              </a:spcBef>
              <a:spcAft>
                <a:spcPts val="0"/>
              </a:spcAft>
            </a:pPr>
            <a:br>
              <a:rPr lang="en-US" sz="1600" b="0" dirty="0">
                <a:effectLst/>
              </a:rPr>
            </a:br>
            <a:r>
              <a:rPr lang="en-US" sz="1600" b="0" i="0" u="none" strike="noStrike" dirty="0">
                <a:solidFill>
                  <a:srgbClr val="000000"/>
                </a:solidFill>
                <a:effectLst/>
                <a:latin typeface="Arial" panose="020B0604020202020204" pitchFamily="34" charset="0"/>
              </a:rPr>
              <a:t>During our interviews, several obstacles were outlined that prevented the utilization of housing, medical care, food, personal hygiene and legal resources. For example, the use of overnight housing was often deterred due to high rates of theft within the facility when individuals sleep, creating a sense of unease. Other participants expressed that portable shower services were unhygienic or over-populated. This sheds light on the need to first modify accessibility, before implementing more services. </a:t>
            </a:r>
            <a:endParaRPr lang="en-US" sz="1600" b="0" dirty="0">
              <a:effectLst/>
            </a:endParaRPr>
          </a:p>
          <a:p>
            <a:pPr rtl="0">
              <a:spcBef>
                <a:spcPts val="0"/>
              </a:spcBef>
              <a:spcAft>
                <a:spcPts val="0"/>
              </a:spcAft>
            </a:pPr>
            <a:br>
              <a:rPr lang="en-US" sz="1600" b="0" dirty="0">
                <a:effectLst/>
              </a:rPr>
            </a:br>
            <a:r>
              <a:rPr lang="en-US" sz="1600" b="0" i="0" u="none" strike="noStrike" dirty="0">
                <a:solidFill>
                  <a:srgbClr val="000000"/>
                </a:solidFill>
                <a:effectLst/>
                <a:latin typeface="Arial" panose="020B0604020202020204" pitchFamily="34" charset="0"/>
              </a:rPr>
              <a:t>As for healthcare, 65.2% of individuals were able to attain health insurance and 92.3% of participants utilized one-time healthcare services (i.e., free clinics, mobile health teams, emergency department). Due to the structure of these services, as compared to a primary care/singular health team, patients lack continuity of care. This can lead to poorer health outcomes: fragmented medical records, medication errors, miscommunication among providers and with patients, or duplicated studies. </a:t>
            </a:r>
            <a:endParaRPr lang="en-US" sz="1600" b="0" dirty="0">
              <a:effectLst/>
            </a:endParaRPr>
          </a:p>
          <a:p>
            <a:pPr rtl="0">
              <a:spcBef>
                <a:spcPts val="0"/>
              </a:spcBef>
              <a:spcAft>
                <a:spcPts val="0"/>
              </a:spcAft>
            </a:pPr>
            <a:br>
              <a:rPr lang="en-US" sz="1600" b="0" dirty="0">
                <a:effectLst/>
              </a:rPr>
            </a:br>
            <a:r>
              <a:rPr lang="en-US" sz="1600" b="0" i="0" u="none" strike="noStrike" dirty="0">
                <a:solidFill>
                  <a:srgbClr val="000000"/>
                </a:solidFill>
                <a:effectLst/>
                <a:latin typeface="Arial" panose="020B0604020202020204" pitchFamily="34" charset="0"/>
              </a:rPr>
              <a:t>This project provides deeper insights into the complicated dynamics of homelessness in San Diego County, illuminating previously overlooked variables. Despite the accessibility and awareness of certain resources, the sheer magnitude of the unhoused population provides unrelenting stress on existing resources. This accentuates the imperative need for advocacy and involvement to warrant both accessibility and safety to this population. Our project focuses on community-based data collection to assess the needs of the unhoused population and their awareness of current support services. By identifying their most pressing needs and recognizing barriers to utilization, we aim to improve support systems and address gaps in service delivery.</a:t>
            </a:r>
            <a:endParaRPr lang="en-US" sz="1600" b="0" dirty="0">
              <a:effectLst/>
            </a:endParaRPr>
          </a:p>
          <a:p>
            <a:br>
              <a:rPr lang="en-US" sz="2000" dirty="0"/>
            </a:br>
            <a:endParaRPr lang="en-US" sz="2800" dirty="0">
              <a:latin typeface="Verdana" panose="020B0604030504040204" pitchFamily="34" charset="0"/>
              <a:ea typeface="Verdana" panose="020B0604030504040204" pitchFamily="34" charset="0"/>
              <a:cs typeface="Verdana" panose="020B0604030504040204" pitchFamily="34" charset="0"/>
            </a:endParaRPr>
          </a:p>
          <a:p>
            <a:pPr>
              <a:spcBef>
                <a:spcPct val="20000"/>
              </a:spcBef>
              <a:buClr>
                <a:srgbClr val="2D6E94"/>
              </a:buClr>
              <a:buFont typeface="Wingdings" charset="0"/>
              <a:buChar cha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0" indent="0" algn="ctr">
              <a:spcBef>
                <a:spcPct val="20000"/>
              </a:spcBef>
              <a:buClr>
                <a:srgbClr val="C80202"/>
              </a:buClr>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References/Literature cited</a:t>
            </a:r>
          </a:p>
          <a:p>
            <a:pPr rtl="0" fontAlgn="base">
              <a:spcBef>
                <a:spcPts val="1200"/>
              </a:spcBef>
              <a:spcAft>
                <a:spcPts val="0"/>
              </a:spcAft>
              <a:buFont typeface="+mj-lt"/>
              <a:buAutoNum type="arabicPeriod"/>
            </a:pPr>
            <a:r>
              <a:rPr lang="en-US" sz="1800" b="0" i="1" u="none" strike="noStrike" dirty="0">
                <a:solidFill>
                  <a:srgbClr val="000000"/>
                </a:solidFill>
                <a:effectLst/>
                <a:latin typeface="Times New Roman" panose="02020603050405020304" pitchFamily="18" charset="0"/>
              </a:rPr>
              <a:t>U.S. Census Bureau </a:t>
            </a:r>
            <a:r>
              <a:rPr lang="en-US" sz="1800" b="0" i="1" u="none" strike="noStrike" dirty="0" err="1">
                <a:solidFill>
                  <a:srgbClr val="000000"/>
                </a:solidFill>
                <a:effectLst/>
                <a:latin typeface="Times New Roman" panose="02020603050405020304" pitchFamily="18" charset="0"/>
              </a:rPr>
              <a:t>quickfacts</a:t>
            </a:r>
            <a:r>
              <a:rPr lang="en-US" sz="1800" b="0" i="1" u="none" strike="noStrike" dirty="0">
                <a:solidFill>
                  <a:srgbClr val="000000"/>
                </a:solidFill>
                <a:effectLst/>
                <a:latin typeface="Times New Roman" panose="02020603050405020304" pitchFamily="18" charset="0"/>
              </a:rPr>
              <a:t>: San Diego City, California</a:t>
            </a:r>
            <a:r>
              <a:rPr lang="en-US" sz="1800" b="0" i="0" u="none" strike="noStrike" dirty="0">
                <a:solidFill>
                  <a:srgbClr val="000000"/>
                </a:solidFill>
                <a:effectLst/>
                <a:latin typeface="Times New Roman" panose="02020603050405020304" pitchFamily="18" charset="0"/>
              </a:rPr>
              <a:t>. US Census QuickFacts: San Diego . (n.d.). https://www.census.gov/quickfacts/fact/table/sandiegocitycalifornia/PST045222 </a:t>
            </a:r>
          </a:p>
          <a:p>
            <a:pPr rtl="0" fontAlgn="base">
              <a:spcBef>
                <a:spcPts val="0"/>
              </a:spcBef>
              <a:spcAft>
                <a:spcPts val="0"/>
              </a:spcAft>
              <a:buFont typeface="+mj-lt"/>
              <a:buAutoNum type="arabicPeriod"/>
            </a:pPr>
            <a:r>
              <a:rPr lang="en-US" sz="1800" b="0" i="1" u="none" strike="noStrike" dirty="0">
                <a:solidFill>
                  <a:srgbClr val="000000"/>
                </a:solidFill>
                <a:effectLst/>
                <a:latin typeface="Times New Roman" panose="02020603050405020304" pitchFamily="18" charset="0"/>
              </a:rPr>
              <a:t>City of San Diego’s homeless shelters and services program</a:t>
            </a:r>
            <a:r>
              <a:rPr lang="en-US" sz="1800" b="0" i="0" u="none" strike="noStrike" dirty="0">
                <a:solidFill>
                  <a:srgbClr val="000000"/>
                </a:solidFill>
                <a:effectLst/>
                <a:latin typeface="Times New Roman" panose="02020603050405020304" pitchFamily="18" charset="0"/>
              </a:rPr>
              <a:t>. SDHC. (2023, October 5). https://sdhc.org/homelessness-solutions/city-homeless-shelters-services/ </a:t>
            </a:r>
          </a:p>
          <a:p>
            <a:pPr rtl="0" fontAlgn="base">
              <a:spcBef>
                <a:spcPts val="0"/>
              </a:spcBef>
              <a:spcAft>
                <a:spcPts val="0"/>
              </a:spcAft>
              <a:buFont typeface="+mj-lt"/>
              <a:buAutoNum type="arabicPeriod"/>
            </a:pPr>
            <a:r>
              <a:rPr lang="en-US" sz="1800" b="0" i="0" u="none" strike="noStrike" dirty="0">
                <a:solidFill>
                  <a:srgbClr val="212121"/>
                </a:solidFill>
                <a:effectLst/>
                <a:highlight>
                  <a:srgbClr val="FFFFFF"/>
                </a:highlight>
                <a:latin typeface="Times New Roman" panose="02020603050405020304" pitchFamily="18" charset="0"/>
              </a:rPr>
              <a:t>Sleet DA, </a:t>
            </a:r>
            <a:r>
              <a:rPr lang="en-US" sz="1800" b="0" i="0" u="none" strike="noStrike" dirty="0" err="1">
                <a:solidFill>
                  <a:srgbClr val="212121"/>
                </a:solidFill>
                <a:effectLst/>
                <a:highlight>
                  <a:srgbClr val="FFFFFF"/>
                </a:highlight>
                <a:latin typeface="Times New Roman" panose="02020603050405020304" pitchFamily="18" charset="0"/>
              </a:rPr>
              <a:t>Francescutti</a:t>
            </a:r>
            <a:r>
              <a:rPr lang="en-US" sz="1800" b="0" i="0" u="none" strike="noStrike" dirty="0">
                <a:solidFill>
                  <a:srgbClr val="212121"/>
                </a:solidFill>
                <a:effectLst/>
                <a:highlight>
                  <a:srgbClr val="FFFFFF"/>
                </a:highlight>
                <a:latin typeface="Times New Roman" panose="02020603050405020304" pitchFamily="18" charset="0"/>
              </a:rPr>
              <a:t> LH. Homelessness and Public Health: A Focus on Strategies and Solutions. </a:t>
            </a:r>
            <a:r>
              <a:rPr lang="en-US" sz="1800" b="0" i="1" u="none" strike="noStrike" dirty="0">
                <a:solidFill>
                  <a:srgbClr val="212121"/>
                </a:solidFill>
                <a:effectLst/>
                <a:highlight>
                  <a:srgbClr val="FFFFFF"/>
                </a:highlight>
                <a:latin typeface="Times New Roman" panose="02020603050405020304" pitchFamily="18" charset="0"/>
              </a:rPr>
              <a:t>Int J Environ Res Public Health</a:t>
            </a:r>
            <a:r>
              <a:rPr lang="en-US" sz="1800" b="0" i="0" u="none" strike="noStrike" dirty="0">
                <a:solidFill>
                  <a:srgbClr val="212121"/>
                </a:solidFill>
                <a:effectLst/>
                <a:highlight>
                  <a:srgbClr val="FFFFFF"/>
                </a:highlight>
                <a:latin typeface="Times New Roman" panose="02020603050405020304" pitchFamily="18" charset="0"/>
              </a:rPr>
              <a:t>. 2021;18(21):11660. Published 2021 Nov 6. doi:10.3390/ijerph182111660</a:t>
            </a:r>
            <a:endParaRPr lang="en-US" sz="1800" b="0" i="0" u="none" strike="noStrike" dirty="0">
              <a:solidFill>
                <a:srgbClr val="000000"/>
              </a:solidFill>
              <a:effectLst/>
              <a:latin typeface="Times New Roman" panose="02020603050405020304" pitchFamily="18" charset="0"/>
            </a:endParaRPr>
          </a:p>
          <a:p>
            <a:pPr>
              <a:spcBef>
                <a:spcPct val="20000"/>
              </a:spcBef>
              <a:buClr>
                <a:srgbClr val="2D6E94"/>
              </a:buClr>
              <a:buFont typeface="Wingdings" charset="0"/>
              <a:buChar cha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0" indent="0" algn="ctr">
              <a:spcBef>
                <a:spcPct val="20000"/>
              </a:spcBef>
              <a:buClr>
                <a:srgbClr val="C80202"/>
              </a:buClr>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Acknowledgments</a:t>
            </a:r>
          </a:p>
          <a:p>
            <a:pPr>
              <a:spcBef>
                <a:spcPct val="20000"/>
              </a:spcBef>
              <a:buClr>
                <a:srgbClr val="2D6E94"/>
              </a:buClr>
              <a:buFont typeface="Wingdings"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Thank individuals for specific contributions like advice, comments on earlier poster versions, library staff who source your material</a:t>
            </a:r>
          </a:p>
          <a:p>
            <a:pPr>
              <a:spcBef>
                <a:spcPct val="20000"/>
              </a:spcBef>
              <a:buClr>
                <a:srgbClr val="2D6E94"/>
              </a:buClr>
              <a:buFont typeface="Wingdings" charset="0"/>
              <a:buChar char="§"/>
              <a:defRPr/>
            </a:pPr>
            <a:endParaRPr lang="en-US" sz="800" dirty="0">
              <a:latin typeface="Times New Roman"/>
              <a:cs typeface="Times New Roman"/>
            </a:endParaRPr>
          </a:p>
        </p:txBody>
      </p:sp>
      <p:sp>
        <p:nvSpPr>
          <p:cNvPr id="14" name="Text Box 4"/>
          <p:cNvSpPr txBox="1">
            <a:spLocks noChangeArrowheads="1"/>
          </p:cNvSpPr>
          <p:nvPr/>
        </p:nvSpPr>
        <p:spPr bwMode="auto">
          <a:xfrm>
            <a:off x="2781514" y="5023461"/>
            <a:ext cx="11811000" cy="20393275"/>
          </a:xfrm>
          <a:prstGeom prst="rect">
            <a:avLst/>
          </a:prstGeom>
          <a:noFill/>
          <a:ln w="9525">
            <a:noFill/>
            <a:miter lim="800000"/>
            <a:headEnd/>
            <a:tailEnd/>
          </a:ln>
          <a:effectLst/>
        </p:spPr>
        <p:txBody>
          <a:bodyPr>
            <a:spAutoFit/>
          </a:bodyPr>
          <a:lstStyle>
            <a:lvl1pPr eaLnBrk="0" hangingPunct="0">
              <a:tabLst>
                <a:tab pos="460375" algn="l"/>
              </a:tabLst>
              <a:defRPr sz="2400">
                <a:solidFill>
                  <a:schemeClr val="tx1"/>
                </a:solidFill>
                <a:latin typeface="Times New Roman" charset="0"/>
                <a:ea typeface="MS PGothic" charset="0"/>
                <a:cs typeface="MS PGothic" charset="0"/>
              </a:defRPr>
            </a:lvl1pPr>
            <a:lvl2pPr marL="914400" indent="-457200" eaLnBrk="0" hangingPunct="0">
              <a:tabLst>
                <a:tab pos="460375" algn="l"/>
              </a:tabLst>
              <a:defRPr sz="2400">
                <a:solidFill>
                  <a:schemeClr val="tx1"/>
                </a:solidFill>
                <a:latin typeface="Times New Roman" charset="0"/>
                <a:ea typeface="MS PGothic" charset="0"/>
                <a:cs typeface="MS PGothic" charset="0"/>
              </a:defRPr>
            </a:lvl2pPr>
            <a:lvl3pPr marL="1143000" indent="-228600" eaLnBrk="0" hangingPunct="0">
              <a:tabLst>
                <a:tab pos="460375" algn="l"/>
              </a:tabLst>
              <a:defRPr sz="2400">
                <a:solidFill>
                  <a:schemeClr val="tx1"/>
                </a:solidFill>
                <a:latin typeface="Times New Roman" charset="0"/>
                <a:ea typeface="MS PGothic" charset="0"/>
                <a:cs typeface="MS PGothic" charset="0"/>
              </a:defRPr>
            </a:lvl3pPr>
            <a:lvl4pPr marL="1600200" indent="-228600" eaLnBrk="0" hangingPunct="0">
              <a:tabLst>
                <a:tab pos="460375" algn="l"/>
              </a:tabLst>
              <a:defRPr sz="2400">
                <a:solidFill>
                  <a:schemeClr val="tx1"/>
                </a:solidFill>
                <a:latin typeface="Times New Roman" charset="0"/>
                <a:ea typeface="MS PGothic" charset="0"/>
                <a:cs typeface="MS PGothic" charset="0"/>
              </a:defRPr>
            </a:lvl4pPr>
            <a:lvl5pPr marL="2057400" indent="-228600" eaLnBrk="0" hangingPunct="0">
              <a:tabLst>
                <a:tab pos="460375" algn="l"/>
              </a:tabLst>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tabLst>
                <a:tab pos="460375" algn="l"/>
              </a:tabLs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tabLst>
                <a:tab pos="460375" algn="l"/>
              </a:tabLs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tabLst>
                <a:tab pos="460375" algn="l"/>
              </a:tabLs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tabLst>
                <a:tab pos="460375" algn="l"/>
              </a:tabLst>
              <a:defRPr sz="2400">
                <a:solidFill>
                  <a:schemeClr val="tx1"/>
                </a:solidFill>
                <a:latin typeface="Times New Roman" charset="0"/>
                <a:ea typeface="MS PGothic" charset="0"/>
                <a:cs typeface="MS PGothic" charset="0"/>
              </a:defRPr>
            </a:lvl9pPr>
          </a:lstStyle>
          <a:p>
            <a:pPr algn="ctr" eaLnBrk="1" hangingPunct="1">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Introduction</a:t>
            </a:r>
          </a:p>
          <a:p>
            <a:pPr algn="ctr" eaLnBrk="1" hangingPunct="1">
              <a:defRPr/>
            </a:pP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342900" indent="-342900" algn="ctr" eaLnBrk="1" hangingPunct="1">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Homelessness is a significant public health challenge.</a:t>
            </a:r>
          </a:p>
          <a:p>
            <a:pPr algn="ctr" eaLnBrk="1" hangingPunct="1">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342900" indent="-342900" algn="ctr" eaLnBrk="1" hangingPunct="1">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San Diego County experiences a high number of homeless-related deaths despite a stable homeless population.</a:t>
            </a:r>
          </a:p>
          <a:p>
            <a:pPr algn="ctr" eaLnBrk="1" hangingPunct="1">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342900" indent="-342900" algn="ctr" eaLnBrk="1" hangingPunct="1">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Poverty, unemployment, and lack of health insurance exacerbate homelessness and housing insecurity.</a:t>
            </a:r>
          </a:p>
          <a:p>
            <a:pPr algn="ctr" eaLnBrk="1" hangingPunct="1">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342900" indent="-342900" algn="ctr" eaLnBrk="1" hangingPunct="1">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A comprehensive understanding of contributing factors is essential for effective public health interventions.</a:t>
            </a:r>
          </a:p>
          <a:p>
            <a:pPr marL="342900" indent="-342900" algn="ctr" eaLnBrk="1" hangingPunct="1">
              <a:buFont typeface="Arial" panose="020B0604020202020204" pitchFamily="34" charset="0"/>
              <a:buChar cha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342900" indent="-342900" algn="ctr" eaLnBrk="1" hangingPunct="1">
              <a:buFont typeface="Arial" panose="020B0604020202020204" pitchFamily="34" charset="0"/>
              <a:buChar char="•"/>
              <a:defRPr/>
            </a:pPr>
            <a:r>
              <a:rPr lang="en-US" sz="2800" dirty="0">
                <a:latin typeface="Verdana" panose="020B0604030504040204" pitchFamily="34" charset="0"/>
                <a:ea typeface="Verdana" panose="020B0604030504040204" pitchFamily="34" charset="0"/>
                <a:cs typeface="Verdana" panose="020B0604030504040204" pitchFamily="34" charset="0"/>
              </a:rPr>
              <a:t>This study aims to assess awareness of available services for San Diego County's unhoused population.</a:t>
            </a:r>
            <a:endPar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defRPr/>
            </a:pPr>
            <a:endParaRPr lang="en-US" sz="800" b="1" u="sng" dirty="0">
              <a:solidFill>
                <a:srgbClr val="00005A"/>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algn="ctr" eaLnBrk="1" hangingPunct="1">
              <a:spcBef>
                <a:spcPct val="20000"/>
              </a:spcBef>
              <a:buClr>
                <a:srgbClr val="2D6E94"/>
              </a:buClr>
              <a:buFont typeface="Wingdings" charset="0"/>
              <a:buNone/>
              <a:defRPr/>
            </a:pPr>
            <a:r>
              <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Methods</a:t>
            </a:r>
          </a:p>
          <a:p>
            <a:pPr algn="ctr" eaLnBrk="1" hangingPunct="1">
              <a:spcBef>
                <a:spcPct val="20000"/>
              </a:spcBef>
              <a:buClr>
                <a:srgbClr val="2D6E94"/>
              </a:buClr>
              <a:buFont typeface="Wingdings" charset="0"/>
              <a:buNone/>
              <a:defRPr/>
            </a:pP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latin typeface="Verdana" panose="020B0604030504040204" pitchFamily="34" charset="0"/>
                <a:ea typeface="Verdana" panose="020B0604030504040204" pitchFamily="34" charset="0"/>
                <a:cs typeface="Verdana" panose="020B0604030504040204" pitchFamily="34" charset="0"/>
              </a:rPr>
              <a:t>Study</a:t>
            </a:r>
            <a:r>
              <a:rPr lang="en-US" sz="2800" dirty="0">
                <a:latin typeface="Verdana" panose="020B0604030504040204" pitchFamily="34" charset="0"/>
                <a:ea typeface="Verdana" panose="020B0604030504040204" pitchFamily="34" charset="0"/>
                <a:cs typeface="Verdana" panose="020B0604030504040204" pitchFamily="34" charset="0"/>
              </a:rPr>
              <a:t> </a:t>
            </a:r>
            <a:r>
              <a:rPr lang="en-US" sz="2800" b="1" dirty="0">
                <a:latin typeface="Verdana" panose="020B0604030504040204" pitchFamily="34" charset="0"/>
                <a:ea typeface="Verdana" panose="020B0604030504040204" pitchFamily="34" charset="0"/>
                <a:cs typeface="Verdana" panose="020B0604030504040204" pitchFamily="34" charset="0"/>
              </a:rPr>
              <a:t>population</a:t>
            </a:r>
            <a:r>
              <a:rPr lang="en-US" sz="2800" dirty="0">
                <a:latin typeface="Verdana" panose="020B0604030504040204" pitchFamily="34" charset="0"/>
                <a:ea typeface="Verdana" panose="020B0604030504040204" pitchFamily="34" charset="0"/>
                <a:cs typeface="Verdana" panose="020B0604030504040204" pitchFamily="34" charset="0"/>
              </a:rPr>
              <a:t>: Individuals experiencing homelessness in San Diego County.</a:t>
            </a:r>
          </a:p>
          <a:p>
            <a:pPr eaLnBrk="1" hangingPunct="1">
              <a:spcBef>
                <a:spcPct val="20000"/>
              </a:spcBef>
              <a:buClr>
                <a:srgbClr val="2D6E94"/>
              </a:buClr>
              <a:defRPr/>
            </a:pPr>
            <a:endParaRPr lang="en-US" sz="2800" dirty="0">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Data collection on </a:t>
            </a:r>
            <a:r>
              <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Housing, medical needs, personal documentation, nutrition, and hygiene.</a:t>
            </a:r>
          </a:p>
          <a:p>
            <a:pPr eaLnBrk="1" hangingPunct="1">
              <a:spcBef>
                <a:spcPct val="20000"/>
              </a:spcBef>
              <a:buClr>
                <a:srgbClr val="2D6E94"/>
              </a:buClr>
              <a:defRPr/>
            </a:pPr>
            <a:endPar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Data collection method:</a:t>
            </a:r>
            <a:r>
              <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 Conducted by second-year Osteopathic Medical Students</a:t>
            </a:r>
          </a:p>
          <a:p>
            <a:pPr eaLnBrk="1" hangingPunct="1">
              <a:spcBef>
                <a:spcPct val="20000"/>
              </a:spcBef>
              <a:buClr>
                <a:srgbClr val="2D6E94"/>
              </a:buClr>
              <a:defRPr/>
            </a:pPr>
            <a:endPar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Survey approach:</a:t>
            </a:r>
            <a:r>
              <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 Approached individuals in the neighborhoods of Hillcrest, Ocean Beach, and Downtown San Diego, obtaining consent before administering the survey.</a:t>
            </a:r>
          </a:p>
          <a:p>
            <a:pPr eaLnBrk="1" hangingPunct="1">
              <a:spcBef>
                <a:spcPct val="20000"/>
              </a:spcBef>
              <a:buClr>
                <a:srgbClr val="2D6E94"/>
              </a:buClr>
              <a:defRPr/>
            </a:pPr>
            <a:endPar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Purpose of Survey: </a:t>
            </a:r>
            <a:r>
              <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Conducting a needs assessment for individuals experiencing homelessness in San Diego County.</a:t>
            </a:r>
          </a:p>
          <a:p>
            <a:pPr eaLnBrk="1" hangingPunct="1">
              <a:spcBef>
                <a:spcPct val="20000"/>
              </a:spcBef>
              <a:buClr>
                <a:srgbClr val="2D6E94"/>
              </a:buClr>
              <a:defRPr/>
            </a:pPr>
            <a:endPar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marL="571500" indent="-571500" eaLnBrk="1" hangingPunct="1">
              <a:spcBef>
                <a:spcPct val="20000"/>
              </a:spcBef>
              <a:buClr>
                <a:srgbClr val="2D6E94"/>
              </a:buClr>
              <a:buFont typeface="Arial" panose="020B0604020202020204" pitchFamily="34" charset="0"/>
              <a:buChar char="•"/>
              <a:defRPr/>
            </a:pPr>
            <a:r>
              <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Analysis:</a:t>
            </a:r>
            <a:r>
              <a:rPr lang="en-US" sz="2800"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rPr>
              <a:t> Survey results were analyzed to determine the most significant needs of the homeless population in San Diego County.</a:t>
            </a:r>
            <a:endParaRPr lang="en-US" sz="2800" b="1" dirty="0">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spcBef>
                <a:spcPct val="20000"/>
              </a:spcBef>
              <a:buClr>
                <a:srgbClr val="2D6E94"/>
              </a:buClr>
              <a:buFont typeface="Wingdings" charset="0"/>
              <a:buNone/>
              <a:defRPr/>
            </a:pP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spcBef>
                <a:spcPct val="20000"/>
              </a:spcBef>
              <a:buClr>
                <a:srgbClr val="2D6E94"/>
              </a:buClr>
              <a:buFont typeface="Wingdings" charset="0"/>
              <a:buNone/>
              <a:defRPr/>
            </a:pP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spcBef>
                <a:spcPct val="20000"/>
              </a:spcBef>
              <a:buClr>
                <a:srgbClr val="2D6E94"/>
              </a:buClr>
              <a:buFont typeface="Wingdings" charset="0"/>
              <a:buNone/>
              <a:defRPr/>
            </a:pPr>
            <a:endParaRPr lang="en-US" sz="43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a:p>
            <a:pPr eaLnBrk="1" hangingPunct="1">
              <a:spcBef>
                <a:spcPct val="20000"/>
              </a:spcBef>
              <a:buClr>
                <a:srgbClr val="2D6E94"/>
              </a:buClr>
              <a:buFont typeface="Wingdings" charset="0"/>
              <a:buNone/>
              <a:defRPr/>
            </a:pPr>
            <a:endParaRPr lang="en-US" sz="800" b="1" u="sng" dirty="0">
              <a:solidFill>
                <a:srgbClr val="2D6E94"/>
              </a:solidFill>
              <a:effectLst>
                <a:outerShdw blurRad="38100" dist="38100" dir="2700000" algn="tl">
                  <a:srgbClr val="DDDDDD"/>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20" name="TextBox 19"/>
          <p:cNvSpPr txBox="1">
            <a:spLocks noChangeArrowheads="1"/>
          </p:cNvSpPr>
          <p:nvPr/>
        </p:nvSpPr>
        <p:spPr bwMode="auto">
          <a:xfrm>
            <a:off x="15176070" y="22066875"/>
            <a:ext cx="121602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r>
              <a:rPr lang="en-US" b="1" u="sng" dirty="0">
                <a:cs typeface="Times New Roman" charset="0"/>
              </a:rPr>
              <a:t>T</a:t>
            </a:r>
            <a:endParaRPr lang="en-US" b="1" dirty="0">
              <a:solidFill>
                <a:srgbClr val="FF0000"/>
              </a:solidFill>
              <a:cs typeface="Times New Roman" charset="0"/>
            </a:endParaRPr>
          </a:p>
        </p:txBody>
      </p:sp>
      <p:graphicFrame>
        <p:nvGraphicFramePr>
          <p:cNvPr id="6" name="Chart 5">
            <a:extLst>
              <a:ext uri="{FF2B5EF4-FFF2-40B4-BE49-F238E27FC236}">
                <a16:creationId xmlns:a16="http://schemas.microsoft.com/office/drawing/2014/main" id="{8AFA39CA-31A7-F954-012C-BF2E24B606A7}"/>
              </a:ext>
            </a:extLst>
          </p:cNvPr>
          <p:cNvGraphicFramePr/>
          <p:nvPr>
            <p:extLst>
              <p:ext uri="{D42A27DB-BD31-4B8C-83A1-F6EECF244321}">
                <p14:modId xmlns:p14="http://schemas.microsoft.com/office/powerpoint/2010/main" val="1051516815"/>
              </p:ext>
            </p:extLst>
          </p:nvPr>
        </p:nvGraphicFramePr>
        <p:xfrm>
          <a:off x="18458410" y="5376927"/>
          <a:ext cx="6074229" cy="44631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B0A9F9F2-66C2-5529-0614-01D773E2D7FF}"/>
              </a:ext>
            </a:extLst>
          </p:cNvPr>
          <p:cNvGraphicFramePr/>
          <p:nvPr>
            <p:extLst>
              <p:ext uri="{D42A27DB-BD31-4B8C-83A1-F6EECF244321}">
                <p14:modId xmlns:p14="http://schemas.microsoft.com/office/powerpoint/2010/main" val="4209591340"/>
              </p:ext>
            </p:extLst>
          </p:nvPr>
        </p:nvGraphicFramePr>
        <p:xfrm>
          <a:off x="15176069" y="6319317"/>
          <a:ext cx="4768076" cy="33986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1BB01AFD-88A2-BF19-2827-55204840648B}"/>
              </a:ext>
            </a:extLst>
          </p:cNvPr>
          <p:cNvGraphicFramePr/>
          <p:nvPr>
            <p:extLst>
              <p:ext uri="{D42A27DB-BD31-4B8C-83A1-F6EECF244321}">
                <p14:modId xmlns:p14="http://schemas.microsoft.com/office/powerpoint/2010/main" val="700021960"/>
              </p:ext>
            </p:extLst>
          </p:nvPr>
        </p:nvGraphicFramePr>
        <p:xfrm>
          <a:off x="21865639" y="6258670"/>
          <a:ext cx="5334000" cy="35814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11468</TotalTime>
  <Words>976</Words>
  <Application>Microsoft Office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Times New Roman</vt:lpstr>
      <vt:lpstr>Verdana</vt:lpstr>
      <vt:lpstr>Wingdings</vt:lpstr>
      <vt:lpstr>Office Theme</vt:lpstr>
      <vt:lpstr>PowerPoint Presentation</vt:lpstr>
    </vt:vector>
  </TitlesOfParts>
  <Company>ASHS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 McLeod</dc:creator>
  <cp:lastModifiedBy>Ashley Mcdermott</cp:lastModifiedBy>
  <cp:revision>472</cp:revision>
  <cp:lastPrinted>2014-06-06T16:33:42Z</cp:lastPrinted>
  <dcterms:created xsi:type="dcterms:W3CDTF">2014-05-08T15:17:12Z</dcterms:created>
  <dcterms:modified xsi:type="dcterms:W3CDTF">2024-05-07T02:42:24Z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8908409-82f3-4e6a-a9be-e15a93d4fad3_Enabled">
    <vt:lpwstr>true</vt:lpwstr>
  </property>
  <property fmtid="{D5CDD505-2E9C-101B-9397-08002B2CF9AE}" pid="3" name="MSIP_Label_88908409-82f3-4e6a-a9be-e15a93d4fad3_SetDate">
    <vt:lpwstr>2024-04-30T02:50:23Z</vt:lpwstr>
  </property>
  <property fmtid="{D5CDD505-2E9C-101B-9397-08002B2CF9AE}" pid="4" name="MSIP_Label_88908409-82f3-4e6a-a9be-e15a93d4fad3_Method">
    <vt:lpwstr>Standard</vt:lpwstr>
  </property>
  <property fmtid="{D5CDD505-2E9C-101B-9397-08002B2CF9AE}" pid="5" name="MSIP_Label_88908409-82f3-4e6a-a9be-e15a93d4fad3_Name">
    <vt:lpwstr>defa4170-0d19-0005-0004-bc88714345d2</vt:lpwstr>
  </property>
  <property fmtid="{D5CDD505-2E9C-101B-9397-08002B2CF9AE}" pid="6" name="MSIP_Label_88908409-82f3-4e6a-a9be-e15a93d4fad3_SiteId">
    <vt:lpwstr>2aa95a2d-4ad2-4ad2-82f5-78a0894b5f75</vt:lpwstr>
  </property>
  <property fmtid="{D5CDD505-2E9C-101B-9397-08002B2CF9AE}" pid="7" name="MSIP_Label_88908409-82f3-4e6a-a9be-e15a93d4fad3_ActionId">
    <vt:lpwstr>72feb527-d57c-42a7-824d-517b9eaad8b9</vt:lpwstr>
  </property>
  <property fmtid="{D5CDD505-2E9C-101B-9397-08002B2CF9AE}" pid="8" name="MSIP_Label_88908409-82f3-4e6a-a9be-e15a93d4fad3_ContentBits">
    <vt:lpwstr>0</vt:lpwstr>
  </property>
</Properties>
</file>