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62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Low risk of bias</c:v>
                </c:pt>
              </c:strCache>
            </c:strRef>
          </c:tx>
          <c:spPr>
            <a:solidFill>
              <a:srgbClr val="0086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Other bias (adequate protection against contamination)</c:v>
                </c:pt>
                <c:pt idx="1">
                  <c:v>Selective reporting (reporting bias)</c:v>
                </c:pt>
                <c:pt idx="2">
                  <c:v>Incomplete outcome data (attrition bias)</c:v>
                </c:pt>
                <c:pt idx="3">
                  <c:v>Blinding of outcome assessment (detection bias)</c:v>
                </c:pt>
                <c:pt idx="4">
                  <c:v>Blinding of participants and personnel (performance bias)</c:v>
                </c:pt>
                <c:pt idx="5">
                  <c:v>Allocation concealment (selection bias)</c:v>
                </c:pt>
                <c:pt idx="6">
                  <c:v>Random sequence generation (selection bias)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41</c:v>
                </c:pt>
                <c:pt idx="1">
                  <c:v>74</c:v>
                </c:pt>
                <c:pt idx="2">
                  <c:v>61</c:v>
                </c:pt>
                <c:pt idx="3">
                  <c:v>25</c:v>
                </c:pt>
                <c:pt idx="4">
                  <c:v>1</c:v>
                </c:pt>
                <c:pt idx="5">
                  <c:v>9</c:v>
                </c:pt>
                <c:pt idx="6">
                  <c:v>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1F5-4E11-B3C1-2D163A955B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Unclear risk of bias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Lbls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52F-4B08-BBC5-36B2FE770F37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Other bias (adequate protection against contamination)</c:v>
                </c:pt>
                <c:pt idx="1">
                  <c:v>Selective reporting (reporting bias)</c:v>
                </c:pt>
                <c:pt idx="2">
                  <c:v>Incomplete outcome data (attrition bias)</c:v>
                </c:pt>
                <c:pt idx="3">
                  <c:v>Blinding of outcome assessment (detection bias)</c:v>
                </c:pt>
                <c:pt idx="4">
                  <c:v>Blinding of participants and personnel (performance bias)</c:v>
                </c:pt>
                <c:pt idx="5">
                  <c:v>Allocation concealment (selection bias)</c:v>
                </c:pt>
                <c:pt idx="6">
                  <c:v>Random sequence generation (selection bias)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27</c:v>
                </c:pt>
                <c:pt idx="1">
                  <c:v>4</c:v>
                </c:pt>
                <c:pt idx="2">
                  <c:v>10</c:v>
                </c:pt>
                <c:pt idx="3">
                  <c:v>2</c:v>
                </c:pt>
                <c:pt idx="4">
                  <c:v>0</c:v>
                </c:pt>
                <c:pt idx="5">
                  <c:v>39</c:v>
                </c:pt>
                <c:pt idx="6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1F5-4E11-B3C1-2D163A955B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High risk of bias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Other bias (adequate protection against contamination)</c:v>
                </c:pt>
                <c:pt idx="1">
                  <c:v>Selective reporting (reporting bias)</c:v>
                </c:pt>
                <c:pt idx="2">
                  <c:v>Incomplete outcome data (attrition bias)</c:v>
                </c:pt>
                <c:pt idx="3">
                  <c:v>Blinding of outcome assessment (detection bias)</c:v>
                </c:pt>
                <c:pt idx="4">
                  <c:v>Blinding of participants and personnel (performance bias)</c:v>
                </c:pt>
                <c:pt idx="5">
                  <c:v>Allocation concealment (selection bias)</c:v>
                </c:pt>
                <c:pt idx="6">
                  <c:v>Random sequence generation (selection bias)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12</c:v>
                </c:pt>
                <c:pt idx="1">
                  <c:v>2</c:v>
                </c:pt>
                <c:pt idx="2">
                  <c:v>9</c:v>
                </c:pt>
                <c:pt idx="3">
                  <c:v>53</c:v>
                </c:pt>
                <c:pt idx="4">
                  <c:v>79</c:v>
                </c:pt>
                <c:pt idx="5">
                  <c:v>32</c:v>
                </c:pt>
                <c:pt idx="6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1F5-4E11-B3C1-2D163A955B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70782288"/>
        <c:axId val="-170780112"/>
      </c:barChart>
      <c:valAx>
        <c:axId val="-170780112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-170782288"/>
        <c:crosses val="max"/>
        <c:crossBetween val="between"/>
      </c:valAx>
      <c:catAx>
        <c:axId val="-1707822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7078011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19C297-5C89-45FB-81B3-79598A2A2A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63CC3EE-EA49-40FD-8D6A-DDA64E7755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6090B16-1009-4476-B5A7-218A34875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448E-4888-45A4-BA91-7D43DF63711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63A83D-7E99-4950-9785-A3E27C230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52EB67F-6D59-4781-8BA1-F5B092EA8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8FC95-2DD2-4F4E-BF79-A1B4B5BA9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994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B170F2-BAD7-451F-AA7C-8E63AAD6C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F5449A-38E5-4ABE-BD1B-950717143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2FBE1B7-006B-4905-BCA3-33AA43970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448E-4888-45A4-BA91-7D43DF63711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55D28AA-F15E-4574-9647-60F727D2D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0F0CD4B-7FB7-4ECD-A4A9-DAFB24969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8FC95-2DD2-4F4E-BF79-A1B4B5BA9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565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5BCD90-F420-468B-8594-89E302ECA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D382ABE-46F2-4406-A409-5E2B4B5027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C759D45-2445-4490-99E2-D305FC43B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448E-4888-45A4-BA91-7D43DF63711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5270709-797E-41E0-93A3-9014A2FC4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3CE03BF-1624-474B-BFE3-FA3F8CEED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8FC95-2DD2-4F4E-BF79-A1B4B5BA9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132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F08967-3128-4467-B710-B334E1F66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1D21044-05E2-49A7-B68F-EBD63F7504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0DCF38C-62C1-4E0C-8AEC-D62338355B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2315AB7-B6B0-4675-B3FC-2FA452C78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448E-4888-45A4-BA91-7D43DF63711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FF1B8B2-2BAF-4BF5-A6FE-FC894ADFB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F3D0A36-79B7-495C-9327-F1C1F2DCC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8FC95-2DD2-4F4E-BF79-A1B4B5BA9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931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396D9B-AD83-420D-A481-6961EEADC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40EFABD-5770-48F1-AF35-909D44B0A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6280816-DECE-44AB-B78E-DEC8C14E9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8FA351F-1B0B-49DC-9BA4-A0DEAFF112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4CB18A2-199D-4620-8A5A-47FC34C23A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4DCB7E9-77E2-4330-AAEC-A351112F3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448E-4888-45A4-BA91-7D43DF63711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53938F9-B6E5-43D1-8502-260CBD991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7BD16DD-F3F4-4674-AA6F-217496DF5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8FC95-2DD2-4F4E-BF79-A1B4B5BA9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678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744DE3-6D43-499B-8A6B-4EFC7F3C5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55E2D30-AB86-444B-B78A-505BC78BF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448E-4888-45A4-BA91-7D43DF63711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77763E0-FF1D-41FD-9F07-9C62D0142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72535EA-C78B-439D-AA6D-C0A2BE66B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8FC95-2DD2-4F4E-BF79-A1B4B5BA9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52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DDD0CEB-1B37-4425-B570-6CF7CA09C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448E-4888-45A4-BA91-7D43DF63711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7A110B0-27D1-4B1D-99DC-1B22802BA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A1AD89C-F59B-433C-9D78-8E372B95D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8FC95-2DD2-4F4E-BF79-A1B4B5BA9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80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B59FC7F-7464-4174-8131-E47DAC7E5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7DCDA3-0E6B-4454-A190-1BA94976EE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B14F65D-7A59-4920-9A3F-EBBD7B8B62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3C83201-2F46-48E3-9283-D5B3D4CF1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448E-4888-45A4-BA91-7D43DF63711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E374984-B83A-452F-B5EB-2DAFF64F5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8AB0EE3-8783-4191-A9FF-6EBDEE45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8FC95-2DD2-4F4E-BF79-A1B4B5BA9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18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FA7063-C939-49D7-A360-58D54DA69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1A8EB9A-1830-424C-A5C7-AFDF0FBAEF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919ABF0-C234-48BB-B33C-872152A1E3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52BC1FA-51C7-4CA5-B7CF-5E4055BC8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448E-4888-45A4-BA91-7D43DF63711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233B8B2-1C21-411D-8ED9-8E7735DDF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0BECB97-E86F-4904-A931-B006EA32C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8FC95-2DD2-4F4E-BF79-A1B4B5BA9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795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3E2411-4165-4E29-9B13-6F3C43448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935C7AF-6099-40F1-AFD7-717D976A5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B5FBF79-CDF4-4472-BB3A-C689B7B1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448E-4888-45A4-BA91-7D43DF63711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7B2B1EE-37C2-46E2-8471-0A47C8B58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A02A145-C5DE-41CF-96B0-92EBD0E85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8FC95-2DD2-4F4E-BF79-A1B4B5BA9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801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5F20602-24BA-4E20-B4DD-7EA7F9509B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599184F-A657-4AFB-91A9-FD6BC3DDB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EFEEED3-AC48-4A96-B8A9-0D2A7D95D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448E-4888-45A4-BA91-7D43DF63711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0CD2616-FF57-42C7-8A9E-28C557EEC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4D1C3A-E205-48C6-8D32-F98F0D358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8FC95-2DD2-4F4E-BF79-A1B4B5BA9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774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4AA3825-6B7A-4729-A8C3-DD7342D3B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6C9D836-8C05-4775-8D77-102A65704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E4EBF80-B0FC-4B9D-88D5-A3BB81832F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E448E-4888-45A4-BA91-7D43DF63711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C60A9B-9741-4791-91CE-8410E395DF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E30C001-611B-4EAC-A4AE-6ACC183A0C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8FC95-2DD2-4F4E-BF79-A1B4B5BA9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273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xmlns="" id="{48A12FBC-E4BC-4CC8-9B0F-2B7477E3B3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764050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xmlns="" id="{D003FE2E-E08E-4267-821C-C2B4930AA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Review authors’ judgements about risk of bias </a:t>
            </a:r>
            <a:br>
              <a:rPr lang="en-US" sz="3600" b="1" dirty="0"/>
            </a:br>
            <a:r>
              <a:rPr lang="en-US" sz="3200" b="1" i="1">
                <a:solidFill>
                  <a:srgbClr val="C00000"/>
                </a:solidFill>
              </a:rPr>
              <a:t>Included 80 </a:t>
            </a:r>
            <a:r>
              <a:rPr lang="en-US" sz="3200" b="1" i="1" dirty="0">
                <a:solidFill>
                  <a:srgbClr val="C00000"/>
                </a:solidFill>
              </a:rPr>
              <a:t>studies</a:t>
            </a:r>
            <a:endParaRPr lang="en-US" sz="3600" i="1" dirty="0"/>
          </a:p>
        </p:txBody>
      </p:sp>
    </p:spTree>
    <p:extLst>
      <p:ext uri="{BB962C8B-B14F-4D97-AF65-F5344CB8AC3E}">
        <p14:creationId xmlns:p14="http://schemas.microsoft.com/office/powerpoint/2010/main" val="1935531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665</TotalTime>
  <Words>8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Review authors’ judgements about risk of bias  Included 80 studies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Sophiya Uprety</dc:creator>
  <cp:lastModifiedBy>Sophiya Uprety</cp:lastModifiedBy>
  <cp:revision>45</cp:revision>
  <dcterms:created xsi:type="dcterms:W3CDTF">2019-03-25T06:16:01Z</dcterms:created>
  <dcterms:modified xsi:type="dcterms:W3CDTF">2019-09-16T03:38:44Z</dcterms:modified>
</cp:coreProperties>
</file>