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75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3268" y="7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F7A9-5A81-488A-9310-0CE2ED5065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F7575-71F5-4B70-91FC-DC6006CCC1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7" Type="http://schemas.openxmlformats.org/officeDocument/2006/relationships/image" Target="../media/image2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7.xml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0" y="1658"/>
            <a:ext cx="4064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90204" pitchFamily="34" charset="0"/>
                <a:cs typeface="Arial" panose="020B0604020202090204" pitchFamily="34" charset="0"/>
              </a:rPr>
              <a:t>Figure </a:t>
            </a:r>
            <a:r>
              <a:rPr lang="en-US" altLang="zh-CN" sz="1200" b="1" dirty="0">
                <a:latin typeface="Arial" panose="020B0604020202090204" pitchFamily="34" charset="0"/>
                <a:cs typeface="Arial" panose="020B0604020202090204" pitchFamily="34" charset="0"/>
              </a:rPr>
              <a:t>S1</a:t>
            </a:r>
            <a:r>
              <a:rPr lang="en-US" sz="1200" b="1" dirty="0">
                <a:latin typeface="Arial" panose="020B0604020202090204" pitchFamily="34" charset="0"/>
                <a:cs typeface="Arial" panose="020B0604020202090204" pitchFamily="34" charset="0"/>
              </a:rPr>
              <a:t>       Primary Infertility</a:t>
            </a:r>
            <a:endParaRPr lang="en-US" sz="1200" b="1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5115" y="303283"/>
            <a:ext cx="6032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/>
              <a:t>A                                                   Prevalence</a:t>
            </a:r>
            <a:endParaRPr lang="en-US" altLang="zh-CN" sz="1200" b="1"/>
          </a:p>
        </p:txBody>
      </p:sp>
      <p:pic>
        <p:nvPicPr>
          <p:cNvPr id="7" name="图片 6" descr="病因占比，原发不孕_00"/>
          <p:cNvPicPr/>
          <p:nvPr/>
        </p:nvPicPr>
        <p:blipFill>
          <a:blip r:embed="rId1"/>
          <a:stretch>
            <a:fillRect/>
          </a:stretch>
        </p:blipFill>
        <p:spPr>
          <a:xfrm>
            <a:off x="-635" y="5014913"/>
            <a:ext cx="5676265" cy="3981450"/>
          </a:xfrm>
          <a:prstGeom prst="rect">
            <a:avLst/>
          </a:prstGeom>
        </p:spPr>
      </p:pic>
      <p:pic>
        <p:nvPicPr>
          <p:cNvPr id="8" name="图片 7" descr="病因占比 总的不孕 D3_00(1)"/>
          <p:cNvPicPr>
            <a:picLocks noChangeAspect="1"/>
          </p:cNvPicPr>
          <p:nvPr/>
        </p:nvPicPr>
        <p:blipFill>
          <a:blip r:embed="rId2"/>
          <a:srcRect t="13809"/>
          <a:stretch>
            <a:fillRect/>
          </a:stretch>
        </p:blipFill>
        <p:spPr>
          <a:xfrm>
            <a:off x="1045210" y="9178609"/>
            <a:ext cx="2197100" cy="69278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75630" y="2102803"/>
            <a:ext cx="1009650" cy="1485900"/>
          </a:xfrm>
          <a:prstGeom prst="rect">
            <a:avLst/>
          </a:prstGeom>
        </p:spPr>
      </p:pic>
      <p:pic>
        <p:nvPicPr>
          <p:cNvPr id="9" name="图片 8" descr="全球+SDI+21地区 Primary Prevalence 各年龄占比（无百分比）_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1018"/>
            <a:ext cx="5738400" cy="39816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85116" y="4778058"/>
            <a:ext cx="5648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b="1"/>
              <a:t>B                                            The types of illnesses</a:t>
            </a:r>
            <a:endParaRPr lang="en-US" altLang="zh-CN" sz="1200" b="1"/>
          </a:p>
        </p:txBody>
      </p:sp>
      <p:sp>
        <p:nvSpPr>
          <p:cNvPr id="43" name="文本框 42"/>
          <p:cNvSpPr txBox="1"/>
          <p:nvPr>
            <p:custDataLst>
              <p:tags r:id="rId6"/>
            </p:custDataLst>
          </p:nvPr>
        </p:nvSpPr>
        <p:spPr>
          <a:xfrm>
            <a:off x="2736851" y="4517708"/>
            <a:ext cx="8591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Proportion</a:t>
            </a:r>
            <a:endParaRPr lang="en-US" altLang="zh-CN" sz="1000" b="1"/>
          </a:p>
        </p:txBody>
      </p:sp>
      <p:sp>
        <p:nvSpPr>
          <p:cNvPr id="48" name="文本框 47"/>
          <p:cNvSpPr txBox="1"/>
          <p:nvPr>
            <p:custDataLst>
              <p:tags r:id="rId7"/>
            </p:custDataLst>
          </p:nvPr>
        </p:nvSpPr>
        <p:spPr>
          <a:xfrm>
            <a:off x="2999741" y="8979853"/>
            <a:ext cx="8591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Proportion</a:t>
            </a:r>
            <a:endParaRPr lang="en-US" altLang="zh-CN" sz="1000" b="1"/>
          </a:p>
        </p:txBody>
      </p:sp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2750" y="397263"/>
            <a:ext cx="6032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/>
              <a:t>A                                                       Prevalence</a:t>
            </a:r>
            <a:endParaRPr lang="en-US" altLang="zh-CN" sz="1200" b="1"/>
          </a:p>
        </p:txBody>
      </p:sp>
      <p:sp>
        <p:nvSpPr>
          <p:cNvPr id="5" name="文本框 4"/>
          <p:cNvSpPr txBox="1"/>
          <p:nvPr/>
        </p:nvSpPr>
        <p:spPr>
          <a:xfrm>
            <a:off x="0" y="1588"/>
            <a:ext cx="26631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Figure </a:t>
            </a:r>
            <a:r>
              <a:rPr lang="en-US" altLang="zh-CN" sz="1200" b="1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S2</a:t>
            </a:r>
            <a:r>
              <a:rPr lang="en-US" sz="1200" b="1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Secondary Infertility</a:t>
            </a:r>
            <a:endParaRPr lang="zh-CN" altLang="en-US" sz="1200" dirty="0"/>
          </a:p>
        </p:txBody>
      </p:sp>
      <p:sp>
        <p:nvSpPr>
          <p:cNvPr id="6" name="文本框 5"/>
          <p:cNvSpPr txBox="1"/>
          <p:nvPr/>
        </p:nvSpPr>
        <p:spPr>
          <a:xfrm>
            <a:off x="2028826" y="136843"/>
            <a:ext cx="597535" cy="262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200" b="1"/>
              <a:t>1990</a:t>
            </a:r>
            <a:endParaRPr lang="en-US" altLang="zh-CN" sz="1200" b="1"/>
          </a:p>
        </p:txBody>
      </p:sp>
      <p:sp>
        <p:nvSpPr>
          <p:cNvPr id="7" name="文本框 6"/>
          <p:cNvSpPr txBox="1"/>
          <p:nvPr/>
        </p:nvSpPr>
        <p:spPr>
          <a:xfrm>
            <a:off x="4632326" y="134303"/>
            <a:ext cx="597535" cy="262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200" b="1"/>
              <a:t>2021</a:t>
            </a:r>
            <a:endParaRPr lang="en-US" altLang="zh-CN" sz="1200" b="1"/>
          </a:p>
        </p:txBody>
      </p:sp>
      <p:sp>
        <p:nvSpPr>
          <p:cNvPr id="15" name="文本框 14"/>
          <p:cNvSpPr txBox="1"/>
          <p:nvPr/>
        </p:nvSpPr>
        <p:spPr>
          <a:xfrm>
            <a:off x="490221" y="4820603"/>
            <a:ext cx="56483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b="1"/>
              <a:t>B                                            The types of illnesses</a:t>
            </a:r>
            <a:endParaRPr lang="en-US" altLang="zh-CN" sz="1200" b="1"/>
          </a:p>
        </p:txBody>
      </p:sp>
      <p:sp>
        <p:nvSpPr>
          <p:cNvPr id="43" name="文本框 42"/>
          <p:cNvSpPr txBox="1"/>
          <p:nvPr>
            <p:custDataLst>
              <p:tags r:id="rId1"/>
            </p:custDataLst>
          </p:nvPr>
        </p:nvSpPr>
        <p:spPr>
          <a:xfrm>
            <a:off x="2999741" y="4635818"/>
            <a:ext cx="8591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Proportion</a:t>
            </a:r>
            <a:endParaRPr lang="en-US" altLang="zh-CN" sz="1000" b="1"/>
          </a:p>
        </p:txBody>
      </p:sp>
      <p:pic>
        <p:nvPicPr>
          <p:cNvPr id="44" name="图片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48350" y="2102803"/>
            <a:ext cx="1009650" cy="1485900"/>
          </a:xfrm>
          <a:prstGeom prst="rect">
            <a:avLst/>
          </a:prstGeom>
        </p:spPr>
      </p:pic>
      <p:sp>
        <p:nvSpPr>
          <p:cNvPr id="48" name="文本框 47"/>
          <p:cNvSpPr txBox="1"/>
          <p:nvPr>
            <p:custDataLst>
              <p:tags r:id="rId4"/>
            </p:custDataLst>
          </p:nvPr>
        </p:nvSpPr>
        <p:spPr>
          <a:xfrm>
            <a:off x="2999741" y="9010333"/>
            <a:ext cx="8591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/>
              <a:t>Proportion</a:t>
            </a:r>
            <a:endParaRPr lang="en-US" altLang="zh-CN" sz="1000" b="1"/>
          </a:p>
        </p:txBody>
      </p:sp>
      <p:pic>
        <p:nvPicPr>
          <p:cNvPr id="8" name="图片 7" descr="全球+SDI+21地区 Secondary Prevalence 各年龄占比（无百分比）_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8498"/>
            <a:ext cx="5738400" cy="3981600"/>
          </a:xfrm>
          <a:prstGeom prst="rect">
            <a:avLst/>
          </a:prstGeom>
        </p:spPr>
      </p:pic>
      <p:pic>
        <p:nvPicPr>
          <p:cNvPr id="9" name="图片 8" descr="病因占比 继发不孕 D3_00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61268"/>
            <a:ext cx="5738400" cy="3981600"/>
          </a:xfrm>
          <a:prstGeom prst="rect">
            <a:avLst/>
          </a:prstGeom>
        </p:spPr>
      </p:pic>
      <p:pic>
        <p:nvPicPr>
          <p:cNvPr id="10" name="图片 7" descr="病因占比 总的不孕 D3_00(1)"/>
          <p:cNvPicPr>
            <a:picLocks noChangeAspect="1"/>
          </p:cNvPicPr>
          <p:nvPr/>
        </p:nvPicPr>
        <p:blipFill>
          <a:blip r:embed="rId7"/>
          <a:srcRect t="13809"/>
          <a:stretch>
            <a:fillRect/>
          </a:stretch>
        </p:blipFill>
        <p:spPr>
          <a:xfrm>
            <a:off x="1078865" y="9212264"/>
            <a:ext cx="2197100" cy="69278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560.8,&quot;left&quot;:236.2,&quot;top&quot;:165.45,&quot;width&quot;:303.8}"/>
</p:tagLst>
</file>

<file path=ppt/tags/tag2.xml><?xml version="1.0" encoding="utf-8"?>
<p:tagLst xmlns:p="http://schemas.openxmlformats.org/presentationml/2006/main">
  <p:tag name="KSO_WM_DIAGRAM_VIRTUALLY_FRAME" val="{&quot;height&quot;:560.8,&quot;left&quot;:236.2,&quot;top&quot;:165.45,&quot;width&quot;:303.8}"/>
</p:tagLst>
</file>

<file path=ppt/tags/tag3.xml><?xml version="1.0" encoding="utf-8"?>
<p:tagLst xmlns:p="http://schemas.openxmlformats.org/presentationml/2006/main">
  <p:tag name="KSO_WM_DIAGRAM_VIRTUALLY_FRAME" val="{&quot;height&quot;:560.8,&quot;left&quot;:236.2,&quot;top&quot;:165.45,&quot;width&quot;:303.8}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DIAGRAM_VIRTUALLY_FRAME" val="{&quot;height&quot;:560.8,&quot;left&quot;:236.2,&quot;top&quot;:165.45,&quot;width&quot;:303.8}"/>
</p:tagLst>
</file>

<file path=ppt/tags/tag6.xml><?xml version="1.0" encoding="utf-8"?>
<p:tagLst xmlns:p="http://schemas.openxmlformats.org/presentationml/2006/main">
  <p:tag name="KSO_WM_DIAGRAM_VIRTUALLY_FRAME" val="{&quot;height&quot;:560.8,&quot;left&quot;:236.2,&quot;top&quot;:165.45,&quot;width&quot;:303.8}"/>
</p:tagLst>
</file>

<file path=ppt/tags/tag7.xml><?xml version="1.0" encoding="utf-8"?>
<p:tagLst xmlns:p="http://schemas.openxmlformats.org/presentationml/2006/main">
  <p:tag name="KSO_WM_DIAGRAM_VIRTUALLY_FRAME" val="{&quot;height&quot;:560.8,&quot;left&quot;:236.2,&quot;top&quot;:165.45,&quot;width&quot;:303.8}"/>
</p:tagLst>
</file>

<file path=ppt/tags/tag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376</Words>
  <Application>WPS 演示</Application>
  <PresentationFormat>A4 纸张(210x297 毫米)</PresentationFormat>
  <Paragraphs>24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Helvetica Neue</vt:lpstr>
      <vt:lpstr>微软雅黑</vt:lpstr>
      <vt:lpstr>汉仪旗黑</vt:lpstr>
      <vt:lpstr>宋体</vt:lpstr>
      <vt:lpstr>Arial Unicode MS</vt:lpstr>
      <vt:lpstr>等线 Light</vt:lpstr>
      <vt:lpstr>汉仪中等线KW</vt:lpstr>
      <vt:lpstr>Calibri Light</vt:lpstr>
      <vt:lpstr>等线</vt:lpstr>
      <vt:lpstr>汉仪书宋二KW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Junfeng li</dc:creator>
  <cp:lastModifiedBy>lihang</cp:lastModifiedBy>
  <cp:revision>3</cp:revision>
  <dcterms:created xsi:type="dcterms:W3CDTF">2025-03-20T18:09:12Z</dcterms:created>
  <dcterms:modified xsi:type="dcterms:W3CDTF">2025-03-20T18:09:12Z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FA684BB98F2B1FFFC859DC67B491AC1D_43</vt:lpwstr>
  </property>
  <property fmtid="{D5CDD505-2E9C-101B-9397-08002B2CF9AE}" pid="3" name="KSOProductBuildVer">
    <vt:lpwstr>2052-6.7.1.8828</vt:lpwstr>
  </property>
</Properties>
</file>