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1" r:id="rId2"/>
    <p:sldId id="320" r:id="rId3"/>
    <p:sldId id="321" r:id="rId4"/>
    <p:sldId id="323" r:id="rId5"/>
    <p:sldId id="324" r:id="rId6"/>
    <p:sldId id="326" r:id="rId7"/>
    <p:sldId id="325" r:id="rId8"/>
    <p:sldId id="327" r:id="rId9"/>
    <p:sldId id="335" r:id="rId10"/>
    <p:sldId id="394" r:id="rId11"/>
    <p:sldId id="351" r:id="rId12"/>
    <p:sldId id="367" r:id="rId13"/>
    <p:sldId id="352" r:id="rId14"/>
    <p:sldId id="368" r:id="rId15"/>
    <p:sldId id="369" r:id="rId16"/>
    <p:sldId id="353" r:id="rId17"/>
    <p:sldId id="355" r:id="rId18"/>
    <p:sldId id="370" r:id="rId19"/>
    <p:sldId id="356" r:id="rId20"/>
    <p:sldId id="354" r:id="rId21"/>
    <p:sldId id="358" r:id="rId22"/>
    <p:sldId id="357" r:id="rId23"/>
    <p:sldId id="360" r:id="rId24"/>
    <p:sldId id="359" r:id="rId25"/>
    <p:sldId id="362" r:id="rId26"/>
    <p:sldId id="361"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6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 initials="A" lastIdx="1" clrIdx="0">
    <p:extLst>
      <p:ext uri="{19B8F6BF-5375-455C-9EA6-DF929625EA0E}">
        <p15:presenceInfo xmlns:p15="http://schemas.microsoft.com/office/powerpoint/2012/main" userId="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28" autoAdjust="0"/>
    <p:restoredTop sz="92448" autoAdjust="0"/>
  </p:normalViewPr>
  <p:slideViewPr>
    <p:cSldViewPr snapToGrid="0" showGuides="1">
      <p:cViewPr varScale="1">
        <p:scale>
          <a:sx n="61" d="100"/>
          <a:sy n="61" d="100"/>
        </p:scale>
        <p:origin x="1388" y="60"/>
      </p:cViewPr>
      <p:guideLst>
        <p:guide orient="horz" pos="2160"/>
        <p:guide pos="2862"/>
      </p:guideLst>
    </p:cSldViewPr>
  </p:slideViewPr>
  <p:outlineViewPr>
    <p:cViewPr>
      <p:scale>
        <a:sx n="33" d="100"/>
        <a:sy n="33" d="100"/>
      </p:scale>
      <p:origin x="0" y="-73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CD9501-03D0-484A-87EF-796B7DC04D5A}" type="datetimeFigureOut">
              <a:rPr lang="en-US" smtClean="0"/>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4080247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CD9501-03D0-484A-87EF-796B7DC04D5A}" type="datetimeFigureOut">
              <a:rPr lang="en-US" smtClean="0"/>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347969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CD9501-03D0-484A-87EF-796B7DC04D5A}" type="datetimeFigureOut">
              <a:rPr lang="en-US" smtClean="0"/>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55445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CD9501-03D0-484A-87EF-796B7DC04D5A}" type="datetimeFigureOut">
              <a:rPr lang="en-US" smtClean="0"/>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3261785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CD9501-03D0-484A-87EF-796B7DC04D5A}" type="datetimeFigureOut">
              <a:rPr lang="en-US" smtClean="0"/>
              <a:t>3/16/2025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2867990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CD9501-03D0-484A-87EF-796B7DC04D5A}" type="datetimeFigureOut">
              <a:rPr lang="en-US" smtClean="0"/>
              <a:t>3/16/2025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2046805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CD9501-03D0-484A-87EF-796B7DC04D5A}" type="datetimeFigureOut">
              <a:rPr lang="en-US" smtClean="0"/>
              <a:t>3/16/2025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616632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CD9501-03D0-484A-87EF-796B7DC04D5A}" type="datetimeFigureOut">
              <a:rPr lang="en-US" smtClean="0"/>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1015300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CD9501-03D0-484A-87EF-796B7DC04D5A}" type="datetimeFigureOut">
              <a:rPr lang="en-US" smtClean="0"/>
              <a:t>3/16/2025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2733652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CD9501-03D0-484A-87EF-796B7DC04D5A}" type="datetimeFigureOut">
              <a:rPr lang="en-US" smtClean="0"/>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4063614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CD9501-03D0-484A-87EF-796B7DC04D5A}" type="datetimeFigureOut">
              <a:rPr lang="en-US" smtClean="0"/>
              <a:t>3/16/2025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2617469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D9501-03D0-484A-87EF-796B7DC04D5A}" type="datetimeFigureOut">
              <a:rPr lang="en-US" smtClean="0"/>
              <a:t>3/16/2025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2FB5CD-1C08-4C9E-8802-206F7858322E}" type="slidenum">
              <a:rPr lang="en-US" smtClean="0"/>
              <a:t>‹#›</a:t>
            </a:fld>
            <a:endParaRPr lang="en-US"/>
          </a:p>
        </p:txBody>
      </p:sp>
    </p:spTree>
    <p:extLst>
      <p:ext uri="{BB962C8B-B14F-4D97-AF65-F5344CB8AC3E}">
        <p14:creationId xmlns:p14="http://schemas.microsoft.com/office/powerpoint/2010/main" val="2336640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4799" y="1113831"/>
            <a:ext cx="1879425" cy="300082"/>
          </a:xfrm>
          <a:prstGeom prst="rect">
            <a:avLst/>
          </a:prstGeom>
        </p:spPr>
        <p:txBody>
          <a:bodyPr wrap="none">
            <a:spAutoFit/>
          </a:bodyPr>
          <a:lstStyle/>
          <a:p>
            <a:r>
              <a:rPr lang="en-US" sz="1350" b="1" dirty="0"/>
              <a:t>S</a:t>
            </a:r>
            <a:r>
              <a:rPr lang="en-US" altLang="zh-CN" sz="1350" b="1" dirty="0"/>
              <a:t>upplementary Figures:</a:t>
            </a:r>
            <a:endParaRPr lang="en-US" sz="1350" b="1" dirty="0"/>
          </a:p>
        </p:txBody>
      </p:sp>
    </p:spTree>
    <p:extLst>
      <p:ext uri="{BB962C8B-B14F-4D97-AF65-F5344CB8AC3E}">
        <p14:creationId xmlns:p14="http://schemas.microsoft.com/office/powerpoint/2010/main" val="1320137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9203" y="2390169"/>
            <a:ext cx="5758135" cy="3452319"/>
          </a:xfrm>
          <a:prstGeom prst="rect">
            <a:avLst/>
          </a:prstGeom>
        </p:spPr>
      </p:pic>
      <p:sp>
        <p:nvSpPr>
          <p:cNvPr id="3" name="Rectangle 2"/>
          <p:cNvSpPr/>
          <p:nvPr/>
        </p:nvSpPr>
        <p:spPr>
          <a:xfrm>
            <a:off x="298939" y="1211624"/>
            <a:ext cx="7640516" cy="507831"/>
          </a:xfrm>
          <a:prstGeom prst="rect">
            <a:avLst/>
          </a:prstGeom>
        </p:spPr>
        <p:txBody>
          <a:bodyPr wrap="square">
            <a:spAutoFit/>
          </a:bodyPr>
          <a:lstStyle/>
          <a:p>
            <a:r>
              <a:rPr lang="en-US" sz="1350" b="1" dirty="0"/>
              <a:t>Supplementary Figure 1:</a:t>
            </a:r>
            <a:r>
              <a:rPr lang="en-US" sz="1350" dirty="0"/>
              <a:t> Scatter Plot: Resting Heart Rate vs Heart Rate Variability visualizing patient data relevant to post-PCI recovery and outcomes.</a:t>
            </a:r>
          </a:p>
        </p:txBody>
      </p:sp>
    </p:spTree>
    <p:extLst>
      <p:ext uri="{BB962C8B-B14F-4D97-AF65-F5344CB8AC3E}">
        <p14:creationId xmlns:p14="http://schemas.microsoft.com/office/powerpoint/2010/main" val="61011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17756" y="1898104"/>
            <a:ext cx="5015919" cy="3589331"/>
          </a:xfrm>
          <a:prstGeom prst="rect">
            <a:avLst/>
          </a:prstGeom>
        </p:spPr>
      </p:pic>
      <p:sp>
        <p:nvSpPr>
          <p:cNvPr id="3" name="Rectangle 2"/>
          <p:cNvSpPr/>
          <p:nvPr/>
        </p:nvSpPr>
        <p:spPr>
          <a:xfrm>
            <a:off x="589085" y="1102849"/>
            <a:ext cx="7807569" cy="300082"/>
          </a:xfrm>
          <a:prstGeom prst="rect">
            <a:avLst/>
          </a:prstGeom>
        </p:spPr>
        <p:txBody>
          <a:bodyPr wrap="square">
            <a:spAutoFit/>
          </a:bodyPr>
          <a:lstStyle/>
          <a:p>
            <a:r>
              <a:rPr lang="en-US" sz="1350" b="1" dirty="0"/>
              <a:t>Supplementary Figure 2: </a:t>
            </a:r>
            <a:r>
              <a:rPr lang="en-US" sz="1350" dirty="0"/>
              <a:t>Dynamic Prediction of Ischemic and Bleeding Risks Over Time</a:t>
            </a:r>
          </a:p>
        </p:txBody>
      </p:sp>
    </p:spTree>
    <p:extLst>
      <p:ext uri="{BB962C8B-B14F-4D97-AF65-F5344CB8AC3E}">
        <p14:creationId xmlns:p14="http://schemas.microsoft.com/office/powerpoint/2010/main" val="3269076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354" y="1050095"/>
            <a:ext cx="8528539" cy="507831"/>
          </a:xfrm>
          <a:prstGeom prst="rect">
            <a:avLst/>
          </a:prstGeom>
        </p:spPr>
        <p:txBody>
          <a:bodyPr wrap="square">
            <a:spAutoFit/>
          </a:bodyPr>
          <a:lstStyle/>
          <a:p>
            <a:r>
              <a:rPr lang="en-US" sz="1350" b="1" dirty="0"/>
              <a:t>Supplementary Figure: 3 </a:t>
            </a:r>
            <a:r>
              <a:rPr lang="en-US" sz="1350" dirty="0"/>
              <a:t>Time Series Plots trends in follow-up duration or heart rate over time, segmented by obesity category or arrhythmia type.</a:t>
            </a:r>
          </a:p>
        </p:txBody>
      </p:sp>
      <p:pic>
        <p:nvPicPr>
          <p:cNvPr id="3" name="Picture 2"/>
          <p:cNvPicPr>
            <a:picLocks noChangeAspect="1"/>
          </p:cNvPicPr>
          <p:nvPr/>
        </p:nvPicPr>
        <p:blipFill>
          <a:blip r:embed="rId2"/>
          <a:stretch>
            <a:fillRect/>
          </a:stretch>
        </p:blipFill>
        <p:spPr>
          <a:xfrm>
            <a:off x="1011915" y="1776069"/>
            <a:ext cx="5889247" cy="3534462"/>
          </a:xfrm>
          <a:prstGeom prst="rect">
            <a:avLst/>
          </a:prstGeom>
        </p:spPr>
      </p:pic>
    </p:spTree>
    <p:extLst>
      <p:ext uri="{BB962C8B-B14F-4D97-AF65-F5344CB8AC3E}">
        <p14:creationId xmlns:p14="http://schemas.microsoft.com/office/powerpoint/2010/main" val="2919422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958" y="1482095"/>
            <a:ext cx="5272934" cy="3163761"/>
          </a:xfrm>
          <a:prstGeom prst="rect">
            <a:avLst/>
          </a:prstGeom>
        </p:spPr>
      </p:pic>
      <p:sp>
        <p:nvSpPr>
          <p:cNvPr id="3" name="Rectangle 2"/>
          <p:cNvSpPr/>
          <p:nvPr/>
        </p:nvSpPr>
        <p:spPr>
          <a:xfrm>
            <a:off x="290146" y="1041304"/>
            <a:ext cx="8203223" cy="300082"/>
          </a:xfrm>
          <a:prstGeom prst="rect">
            <a:avLst/>
          </a:prstGeom>
        </p:spPr>
        <p:txBody>
          <a:bodyPr wrap="square">
            <a:spAutoFit/>
          </a:bodyPr>
          <a:lstStyle/>
          <a:p>
            <a:r>
              <a:rPr lang="en-US" sz="1350" b="1" dirty="0"/>
              <a:t>Supplementary Figure 4: (a) </a:t>
            </a:r>
            <a:r>
              <a:rPr lang="en-US" sz="1350" dirty="0"/>
              <a:t>Overlapping Histograms of Age and BMI Distributions in the Patient Cohort. </a:t>
            </a:r>
          </a:p>
        </p:txBody>
      </p:sp>
    </p:spTree>
    <p:extLst>
      <p:ext uri="{BB962C8B-B14F-4D97-AF65-F5344CB8AC3E}">
        <p14:creationId xmlns:p14="http://schemas.microsoft.com/office/powerpoint/2010/main" val="2172672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593" y="1775856"/>
            <a:ext cx="4220322" cy="4224894"/>
          </a:xfrm>
          <a:prstGeom prst="rect">
            <a:avLst/>
          </a:prstGeom>
        </p:spPr>
      </p:pic>
      <p:pic>
        <p:nvPicPr>
          <p:cNvPr id="3" name="Picture 2"/>
          <p:cNvPicPr>
            <a:picLocks noChangeAspect="1"/>
          </p:cNvPicPr>
          <p:nvPr/>
        </p:nvPicPr>
        <p:blipFill>
          <a:blip r:embed="rId3"/>
          <a:stretch>
            <a:fillRect/>
          </a:stretch>
        </p:blipFill>
        <p:spPr>
          <a:xfrm>
            <a:off x="4839287" y="1817019"/>
            <a:ext cx="4037426" cy="4032854"/>
          </a:xfrm>
          <a:prstGeom prst="rect">
            <a:avLst/>
          </a:prstGeom>
        </p:spPr>
      </p:pic>
      <p:sp>
        <p:nvSpPr>
          <p:cNvPr id="4" name="Rectangle 3"/>
          <p:cNvSpPr/>
          <p:nvPr/>
        </p:nvSpPr>
        <p:spPr>
          <a:xfrm>
            <a:off x="219808" y="1058887"/>
            <a:ext cx="8924192" cy="300082"/>
          </a:xfrm>
          <a:prstGeom prst="rect">
            <a:avLst/>
          </a:prstGeom>
        </p:spPr>
        <p:txBody>
          <a:bodyPr wrap="square">
            <a:spAutoFit/>
          </a:bodyPr>
          <a:lstStyle/>
          <a:p>
            <a:r>
              <a:rPr lang="en-US" sz="1350" b="1" dirty="0"/>
              <a:t>Supplementary Figure 4 (b): </a:t>
            </a:r>
            <a:r>
              <a:rPr lang="en-US" sz="1350" dirty="0"/>
              <a:t>Comparative Distribution of Medication Adherence. </a:t>
            </a:r>
            <a:r>
              <a:rPr lang="en-US" sz="1350" b="1" dirty="0"/>
              <a:t>(C) </a:t>
            </a:r>
            <a:r>
              <a:rPr lang="en-US" sz="1350" dirty="0"/>
              <a:t>Genetic Risk Scores in the Study Cohort</a:t>
            </a:r>
          </a:p>
        </p:txBody>
      </p:sp>
    </p:spTree>
    <p:extLst>
      <p:ext uri="{BB962C8B-B14F-4D97-AF65-F5344CB8AC3E}">
        <p14:creationId xmlns:p14="http://schemas.microsoft.com/office/powerpoint/2010/main" val="297618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6540" b="8293"/>
          <a:stretch/>
        </p:blipFill>
        <p:spPr>
          <a:xfrm>
            <a:off x="175846" y="1947497"/>
            <a:ext cx="4279545" cy="3894992"/>
          </a:xfrm>
          <a:prstGeom prst="rect">
            <a:avLst/>
          </a:prstGeom>
        </p:spPr>
      </p:pic>
      <p:sp>
        <p:nvSpPr>
          <p:cNvPr id="3" name="Rectangle 2"/>
          <p:cNvSpPr/>
          <p:nvPr/>
        </p:nvSpPr>
        <p:spPr>
          <a:xfrm>
            <a:off x="316523" y="1129226"/>
            <a:ext cx="8220808" cy="300082"/>
          </a:xfrm>
          <a:prstGeom prst="rect">
            <a:avLst/>
          </a:prstGeom>
        </p:spPr>
        <p:txBody>
          <a:bodyPr wrap="square">
            <a:spAutoFit/>
          </a:bodyPr>
          <a:lstStyle/>
          <a:p>
            <a:r>
              <a:rPr lang="en-US" sz="1350" b="1" dirty="0"/>
              <a:t>Supplementary Figure 5: </a:t>
            </a:r>
            <a:r>
              <a:rPr lang="en-US" sz="1350" dirty="0"/>
              <a:t>Correlation Heat map of Clinical and Demographic Parameters for Post-PCI Risk Prediction</a:t>
            </a:r>
          </a:p>
        </p:txBody>
      </p:sp>
    </p:spTree>
    <p:extLst>
      <p:ext uri="{BB962C8B-B14F-4D97-AF65-F5344CB8AC3E}">
        <p14:creationId xmlns:p14="http://schemas.microsoft.com/office/powerpoint/2010/main" val="2969073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5827"/>
          <a:stretch/>
        </p:blipFill>
        <p:spPr>
          <a:xfrm>
            <a:off x="283218" y="2026626"/>
            <a:ext cx="6543265" cy="3694009"/>
          </a:xfrm>
          <a:prstGeom prst="rect">
            <a:avLst/>
          </a:prstGeom>
        </p:spPr>
      </p:pic>
      <p:sp>
        <p:nvSpPr>
          <p:cNvPr id="3" name="Rectangle 2"/>
          <p:cNvSpPr/>
          <p:nvPr/>
        </p:nvSpPr>
        <p:spPr>
          <a:xfrm>
            <a:off x="858820" y="1162762"/>
            <a:ext cx="5003870" cy="300082"/>
          </a:xfrm>
          <a:prstGeom prst="rect">
            <a:avLst/>
          </a:prstGeom>
        </p:spPr>
        <p:txBody>
          <a:bodyPr wrap="none">
            <a:spAutoFit/>
          </a:bodyPr>
          <a:lstStyle/>
          <a:p>
            <a:r>
              <a:rPr lang="en-US" sz="1350" b="1" dirty="0"/>
              <a:t>Supplementary Figure 6: </a:t>
            </a:r>
            <a:r>
              <a:rPr lang="en-US" sz="1350" dirty="0"/>
              <a:t>Learning Curves for AI Model Development</a:t>
            </a:r>
          </a:p>
        </p:txBody>
      </p:sp>
    </p:spTree>
    <p:extLst>
      <p:ext uri="{BB962C8B-B14F-4D97-AF65-F5344CB8AC3E}">
        <p14:creationId xmlns:p14="http://schemas.microsoft.com/office/powerpoint/2010/main" val="2759808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714500"/>
            <a:ext cx="8216119" cy="4286250"/>
            <a:chOff x="240196" y="482048"/>
            <a:chExt cx="10954825" cy="5715000"/>
          </a:xfrm>
        </p:grpSpPr>
        <p:pic>
          <p:nvPicPr>
            <p:cNvPr id="2" name="Picture 1"/>
            <p:cNvPicPr>
              <a:picLocks noChangeAspect="1"/>
            </p:cNvPicPr>
            <p:nvPr/>
          </p:nvPicPr>
          <p:blipFill>
            <a:blip r:embed="rId2"/>
            <a:stretch>
              <a:fillRect/>
            </a:stretch>
          </p:blipFill>
          <p:spPr>
            <a:xfrm>
              <a:off x="240196" y="482048"/>
              <a:ext cx="9525000" cy="5715000"/>
            </a:xfrm>
            <a:prstGeom prst="rect">
              <a:avLst/>
            </a:prstGeom>
          </p:spPr>
        </p:pic>
        <p:pic>
          <p:nvPicPr>
            <p:cNvPr id="3" name="Picture 2"/>
            <p:cNvPicPr>
              <a:picLocks noChangeAspect="1"/>
            </p:cNvPicPr>
            <p:nvPr/>
          </p:nvPicPr>
          <p:blipFill>
            <a:blip r:embed="rId3"/>
            <a:stretch>
              <a:fillRect/>
            </a:stretch>
          </p:blipFill>
          <p:spPr>
            <a:xfrm>
              <a:off x="8530838" y="841460"/>
              <a:ext cx="2664183" cy="1219306"/>
            </a:xfrm>
            <a:prstGeom prst="rect">
              <a:avLst/>
            </a:prstGeom>
          </p:spPr>
        </p:pic>
      </p:grpSp>
      <p:sp>
        <p:nvSpPr>
          <p:cNvPr id="5" name="Rectangle 4"/>
          <p:cNvSpPr/>
          <p:nvPr/>
        </p:nvSpPr>
        <p:spPr>
          <a:xfrm>
            <a:off x="228599" y="1047228"/>
            <a:ext cx="8796131" cy="507831"/>
          </a:xfrm>
          <a:prstGeom prst="rect">
            <a:avLst/>
          </a:prstGeom>
        </p:spPr>
        <p:txBody>
          <a:bodyPr wrap="square">
            <a:spAutoFit/>
          </a:bodyPr>
          <a:lstStyle/>
          <a:p>
            <a:r>
              <a:rPr lang="en-US" sz="1350" b="1" dirty="0"/>
              <a:t>Supplementary Figure 7: </a:t>
            </a:r>
            <a:r>
              <a:rPr lang="en-US" sz="1350" dirty="0"/>
              <a:t>Bar Chart Illustrating Ischemic and Bleeding Risk Prediction by Different DAPT Regimens Across Time Intervals (0-37 Months)</a:t>
            </a:r>
          </a:p>
        </p:txBody>
      </p:sp>
    </p:spTree>
    <p:extLst>
      <p:ext uri="{BB962C8B-B14F-4D97-AF65-F5344CB8AC3E}">
        <p14:creationId xmlns:p14="http://schemas.microsoft.com/office/powerpoint/2010/main" val="3734348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CCC2C-19E2-4312-BCF2-34AFF6126D0E}"/>
              </a:ext>
            </a:extLst>
          </p:cNvPr>
          <p:cNvSpPr>
            <a:spLocks noGrp="1"/>
          </p:cNvSpPr>
          <p:nvPr>
            <p:ph type="title"/>
          </p:nvPr>
        </p:nvSpPr>
        <p:spPr/>
        <p:txBody>
          <a:bodyPr>
            <a:normAutofit/>
          </a:bodyPr>
          <a:lstStyle/>
          <a:p>
            <a:r>
              <a:rPr lang="en-US" sz="2800" b="1" dirty="0"/>
              <a:t>Supplementary Tables</a:t>
            </a:r>
          </a:p>
        </p:txBody>
      </p:sp>
    </p:spTree>
    <p:extLst>
      <p:ext uri="{BB962C8B-B14F-4D97-AF65-F5344CB8AC3E}">
        <p14:creationId xmlns:p14="http://schemas.microsoft.com/office/powerpoint/2010/main" val="4170790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343" y="857250"/>
            <a:ext cx="8313644" cy="300082"/>
          </a:xfrm>
          <a:prstGeom prst="rect">
            <a:avLst/>
          </a:prstGeom>
        </p:spPr>
        <p:txBody>
          <a:bodyPr wrap="square">
            <a:spAutoFit/>
          </a:bodyPr>
          <a:lstStyle/>
          <a:p>
            <a:r>
              <a:rPr lang="en-US" sz="1350" dirty="0"/>
              <a:t>Supplementary Table 1: Specific Codes and Code Types Used for Ischemic and Bleeding Endpoints</a:t>
            </a:r>
          </a:p>
        </p:txBody>
      </p:sp>
      <p:graphicFrame>
        <p:nvGraphicFramePr>
          <p:cNvPr id="3" name="Table 2"/>
          <p:cNvGraphicFramePr>
            <a:graphicFrameLocks noGrp="1"/>
          </p:cNvGraphicFramePr>
          <p:nvPr>
            <p:extLst>
              <p:ext uri="{D42A27DB-BD31-4B8C-83A1-F6EECF244321}">
                <p14:modId xmlns:p14="http://schemas.microsoft.com/office/powerpoint/2010/main" val="4035469342"/>
              </p:ext>
            </p:extLst>
          </p:nvPr>
        </p:nvGraphicFramePr>
        <p:xfrm>
          <a:off x="628650" y="1269863"/>
          <a:ext cx="7009743" cy="4734171"/>
        </p:xfrm>
        <a:graphic>
          <a:graphicData uri="http://schemas.openxmlformats.org/drawingml/2006/table">
            <a:tbl>
              <a:tblPr/>
              <a:tblGrid>
                <a:gridCol w="1751277">
                  <a:extLst>
                    <a:ext uri="{9D8B030D-6E8A-4147-A177-3AD203B41FA5}">
                      <a16:colId xmlns:a16="http://schemas.microsoft.com/office/drawing/2014/main" val="3048366894"/>
                    </a:ext>
                  </a:extLst>
                </a:gridCol>
                <a:gridCol w="1752822">
                  <a:extLst>
                    <a:ext uri="{9D8B030D-6E8A-4147-A177-3AD203B41FA5}">
                      <a16:colId xmlns:a16="http://schemas.microsoft.com/office/drawing/2014/main" val="2817975403"/>
                    </a:ext>
                  </a:extLst>
                </a:gridCol>
                <a:gridCol w="1752822">
                  <a:extLst>
                    <a:ext uri="{9D8B030D-6E8A-4147-A177-3AD203B41FA5}">
                      <a16:colId xmlns:a16="http://schemas.microsoft.com/office/drawing/2014/main" val="2844115431"/>
                    </a:ext>
                  </a:extLst>
                </a:gridCol>
                <a:gridCol w="1752822">
                  <a:extLst>
                    <a:ext uri="{9D8B030D-6E8A-4147-A177-3AD203B41FA5}">
                      <a16:colId xmlns:a16="http://schemas.microsoft.com/office/drawing/2014/main" val="571630147"/>
                    </a:ext>
                  </a:extLst>
                </a:gridCol>
              </a:tblGrid>
              <a:tr h="344132">
                <a:tc>
                  <a:txBody>
                    <a:bodyPr/>
                    <a:lstStyle/>
                    <a:p>
                      <a:r>
                        <a:rPr lang="en-US" sz="900" b="1" dirty="0">
                          <a:latin typeface="Times New Roman" panose="02020603050405020304" pitchFamily="18" charset="0"/>
                          <a:cs typeface="Times New Roman" panose="02020603050405020304" pitchFamily="18" charset="0"/>
                        </a:rPr>
                        <a:t>Category</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a:latin typeface="Times New Roman" panose="02020603050405020304" pitchFamily="18" charset="0"/>
                          <a:cs typeface="Times New Roman" panose="02020603050405020304" pitchFamily="18" charset="0"/>
                        </a:rPr>
                        <a:t>Code Type</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Specified Codes</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Description</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6820012"/>
                  </a:ext>
                </a:extLst>
              </a:tr>
              <a:tr h="354030">
                <a:tc>
                  <a:txBody>
                    <a:bodyPr/>
                    <a:lstStyle/>
                    <a:p>
                      <a:r>
                        <a:rPr lang="en-US" sz="900" b="1" dirty="0">
                          <a:latin typeface="Times New Roman" panose="02020603050405020304" pitchFamily="18" charset="0"/>
                          <a:cs typeface="Times New Roman" panose="02020603050405020304" pitchFamily="18" charset="0"/>
                        </a:rPr>
                        <a:t>Drug-Eluting Stent</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HCPCS</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C9600, C9602</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900" dirty="0">
                          <a:latin typeface="Times New Roman" panose="02020603050405020304" pitchFamily="18" charset="0"/>
                          <a:cs typeface="Times New Roman" panose="02020603050405020304" pitchFamily="18" charset="0"/>
                        </a:rPr>
                        <a:t>DES Implantation &amp; </a:t>
                      </a:r>
                      <a:r>
                        <a:rPr lang="fr-FR" sz="900" dirty="0" err="1">
                          <a:latin typeface="Times New Roman" panose="02020603050405020304" pitchFamily="18" charset="0"/>
                          <a:cs typeface="Times New Roman" panose="02020603050405020304" pitchFamily="18" charset="0"/>
                        </a:rPr>
                        <a:t>Complex</a:t>
                      </a:r>
                      <a:r>
                        <a:rPr lang="fr-FR" sz="900" dirty="0">
                          <a:latin typeface="Times New Roman" panose="02020603050405020304" pitchFamily="18" charset="0"/>
                          <a:cs typeface="Times New Roman" panose="02020603050405020304" pitchFamily="18" charset="0"/>
                        </a:rPr>
                        <a:t> PCI </a:t>
                      </a:r>
                      <a:r>
                        <a:rPr lang="fr-FR" sz="900" dirty="0" err="1">
                          <a:latin typeface="Times New Roman" panose="02020603050405020304" pitchFamily="18" charset="0"/>
                          <a:cs typeface="Times New Roman" panose="02020603050405020304" pitchFamily="18" charset="0"/>
                        </a:rPr>
                        <a:t>Procedures</a:t>
                      </a:r>
                      <a:endParaRPr lang="fr-FR"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1338393"/>
                  </a:ext>
                </a:extLst>
              </a:tr>
              <a:tr h="354030">
                <a:tc>
                  <a:txBody>
                    <a:bodyPr/>
                    <a:lstStyle/>
                    <a:p>
                      <a:r>
                        <a:rPr lang="en-US" sz="900" b="1" dirty="0">
                          <a:latin typeface="Times New Roman" panose="02020603050405020304" pitchFamily="18" charset="0"/>
                          <a:cs typeface="Times New Roman" panose="02020603050405020304" pitchFamily="18" charset="0"/>
                        </a:rPr>
                        <a:t>Ischemic Endpoints</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ICD-10-CM</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I21.x, I22.x, I25.2</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Myocardial Infarction (Acute &amp; Prior)</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2983921"/>
                  </a:ext>
                </a:extLst>
              </a:tr>
              <a:tr h="354030">
                <a:tc>
                  <a:txBody>
                    <a:bodyPr/>
                    <a:lstStyle/>
                    <a:p>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ICD-10-CM</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I63.x, I65.x, I66.x</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Ischemic Stroke / Cerebrovascular Events</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9287630"/>
                  </a:ext>
                </a:extLst>
              </a:tr>
              <a:tr h="292205">
                <a:tc>
                  <a:txBody>
                    <a:bodyPr/>
                    <a:lstStyle/>
                    <a:p>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err="1">
                          <a:latin typeface="Times New Roman" panose="02020603050405020304" pitchFamily="18" charset="0"/>
                          <a:cs typeface="Times New Roman" panose="02020603050405020304" pitchFamily="18" charset="0"/>
                        </a:rPr>
                        <a:t>RxNorm</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329528, 617314</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Ticagrelor, Clopidogrel Prescription</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6775938"/>
                  </a:ext>
                </a:extLst>
              </a:tr>
              <a:tr h="310989">
                <a:tc>
                  <a:txBody>
                    <a:bodyPr/>
                    <a:lstStyle/>
                    <a:p>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CPT</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92928, 92937</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Percutaneous Coronary Intervention (PCI)</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4861495"/>
                  </a:ext>
                </a:extLst>
              </a:tr>
              <a:tr h="354030">
                <a:tc>
                  <a:txBody>
                    <a:bodyPr/>
                    <a:lstStyle/>
                    <a:p>
                      <a:endParaRPr lang="en-US" sz="90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LOINC</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32768-7, 13457-7</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Cardiac Biomarkers (Troponin, CK-MB)</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7638228"/>
                  </a:ext>
                </a:extLst>
              </a:tr>
              <a:tr h="354030">
                <a:tc>
                  <a:txBody>
                    <a:bodyPr/>
                    <a:lstStyle/>
                    <a:p>
                      <a:r>
                        <a:rPr lang="en-US" sz="900" b="1">
                          <a:latin typeface="Times New Roman" panose="02020603050405020304" pitchFamily="18" charset="0"/>
                          <a:cs typeface="Times New Roman" panose="02020603050405020304" pitchFamily="18" charset="0"/>
                        </a:rPr>
                        <a:t>Bleeding Endpoints</a:t>
                      </a:r>
                      <a:endParaRPr lang="en-US" sz="90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ICD-10-CM</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K92.2, R04.x, I85.0</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Gastrointestinal Bleeding, Hemoptysis, Varices</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484755"/>
                  </a:ext>
                </a:extLst>
              </a:tr>
              <a:tr h="292205">
                <a:tc>
                  <a:txBody>
                    <a:bodyPr/>
                    <a:lstStyle/>
                    <a:p>
                      <a:endParaRPr lang="en-US" sz="90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a:latin typeface="Times New Roman" panose="02020603050405020304" pitchFamily="18" charset="0"/>
                          <a:cs typeface="Times New Roman" panose="02020603050405020304" pitchFamily="18" charset="0"/>
                        </a:rPr>
                        <a:t>ICD-10-CM</a:t>
                      </a:r>
                      <a:endParaRPr lang="en-US" sz="90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D62, D50.x</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Post-PCI Anemia and Blood Loss</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1246057"/>
                  </a:ext>
                </a:extLst>
              </a:tr>
              <a:tr h="354030">
                <a:tc>
                  <a:txBody>
                    <a:bodyPr/>
                    <a:lstStyle/>
                    <a:p>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err="1">
                          <a:latin typeface="Times New Roman" panose="02020603050405020304" pitchFamily="18" charset="0"/>
                          <a:cs typeface="Times New Roman" panose="02020603050405020304" pitchFamily="18" charset="0"/>
                        </a:rPr>
                        <a:t>RxNorm</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197361, 835022</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Anticoagulants: Warfarin, Rivaroxaban</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4227525"/>
                  </a:ext>
                </a:extLst>
              </a:tr>
              <a:tr h="354030">
                <a:tc>
                  <a:txBody>
                    <a:bodyPr/>
                    <a:lstStyle/>
                    <a:p>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CPT</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85025, 85027</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Complete Blood Count (CBC) for Bleeding Risk</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536210"/>
                  </a:ext>
                </a:extLst>
              </a:tr>
              <a:tr h="308369">
                <a:tc>
                  <a:txBody>
                    <a:bodyPr/>
                    <a:lstStyle/>
                    <a:p>
                      <a:r>
                        <a:rPr lang="en-US" sz="900" b="1">
                          <a:latin typeface="Times New Roman" panose="02020603050405020304" pitchFamily="18" charset="0"/>
                          <a:cs typeface="Times New Roman" panose="02020603050405020304" pitchFamily="18" charset="0"/>
                        </a:rPr>
                        <a:t>Other Key Variables</a:t>
                      </a:r>
                      <a:endParaRPr lang="en-US" sz="90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a:latin typeface="Times New Roman" panose="02020603050405020304" pitchFamily="18" charset="0"/>
                          <a:cs typeface="Times New Roman" panose="02020603050405020304" pitchFamily="18" charset="0"/>
                        </a:rPr>
                        <a:t>ICD-10-CM</a:t>
                      </a:r>
                      <a:endParaRPr lang="en-US" sz="90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I10, E11.x</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Hypertension, Diabetes</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3995204"/>
                  </a:ext>
                </a:extLst>
              </a:tr>
              <a:tr h="354030">
                <a:tc>
                  <a:txBody>
                    <a:bodyPr/>
                    <a:lstStyle/>
                    <a:p>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err="1">
                          <a:latin typeface="Times New Roman" panose="02020603050405020304" pitchFamily="18" charset="0"/>
                          <a:cs typeface="Times New Roman" panose="02020603050405020304" pitchFamily="18" charset="0"/>
                        </a:rPr>
                        <a:t>RxNorm</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198211, 860975</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Dual Antiplatelet Therapy (DAPT) Agents</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64441"/>
                  </a:ext>
                </a:extLst>
              </a:tr>
              <a:tr h="354030">
                <a:tc>
                  <a:txBody>
                    <a:bodyPr/>
                    <a:lstStyle/>
                    <a:p>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LOINC</a:t>
                      </a:r>
                      <a:endParaRPr lang="en-US" sz="900" dirty="0">
                        <a:latin typeface="Times New Roman" panose="02020603050405020304" pitchFamily="18" charset="0"/>
                        <a:cs typeface="Times New Roman" panose="02020603050405020304" pitchFamily="18" charset="0"/>
                      </a:endParaRP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2093-3, 13457-7</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Lipid Panel, Troponin</a:t>
                      </a:r>
                    </a:p>
                  </a:txBody>
                  <a:tcPr marL="36668" marR="36668" marT="18335" marB="183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6639930"/>
                  </a:ext>
                </a:extLst>
              </a:tr>
            </a:tbl>
          </a:graphicData>
        </a:graphic>
      </p:graphicFrame>
    </p:spTree>
    <p:extLst>
      <p:ext uri="{BB962C8B-B14F-4D97-AF65-F5344CB8AC3E}">
        <p14:creationId xmlns:p14="http://schemas.microsoft.com/office/powerpoint/2010/main" val="4077595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343" y="857250"/>
            <a:ext cx="8313644" cy="300082"/>
          </a:xfrm>
          <a:prstGeom prst="rect">
            <a:avLst/>
          </a:prstGeom>
        </p:spPr>
        <p:txBody>
          <a:bodyPr wrap="square">
            <a:spAutoFit/>
          </a:bodyPr>
          <a:lstStyle/>
          <a:p>
            <a:r>
              <a:rPr lang="en-US" sz="1350" dirty="0"/>
              <a:t>Supplementary Table 1: Specific Codes and Code Types Used for Ischemic and Bleeding Endpoints</a:t>
            </a:r>
          </a:p>
        </p:txBody>
      </p:sp>
      <p:sp>
        <p:nvSpPr>
          <p:cNvPr id="5" name="TextBox 4">
            <a:extLst>
              <a:ext uri="{FF2B5EF4-FFF2-40B4-BE49-F238E27FC236}">
                <a16:creationId xmlns:a16="http://schemas.microsoft.com/office/drawing/2014/main" id="{116C01FA-47E0-4429-8034-F8FA54E38AC9}"/>
              </a:ext>
            </a:extLst>
          </p:cNvPr>
          <p:cNvSpPr txBox="1"/>
          <p:nvPr/>
        </p:nvSpPr>
        <p:spPr>
          <a:xfrm>
            <a:off x="128332" y="1552958"/>
            <a:ext cx="8383655" cy="3139321"/>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Footnote*  </a:t>
            </a:r>
          </a:p>
          <a:p>
            <a:r>
              <a:rPr lang="en-US" sz="1200" dirty="0">
                <a:latin typeface="Times New Roman" panose="02020603050405020304" pitchFamily="18" charset="0"/>
                <a:cs typeface="Times New Roman" panose="02020603050405020304" pitchFamily="18" charset="0"/>
              </a:rPr>
              <a:t>1. Ischemic Endpoints Classification  </a:t>
            </a:r>
          </a:p>
          <a:p>
            <a:r>
              <a:rPr lang="en-US" sz="1200" dirty="0">
                <a:latin typeface="Times New Roman" panose="02020603050405020304" pitchFamily="18" charset="0"/>
                <a:cs typeface="Times New Roman" panose="02020603050405020304" pitchFamily="18" charset="0"/>
              </a:rPr>
              <a:t>Myocardial infarction (MI) is identified using ICD-10 codes (I21.x, I22.x, I25.2), with PCI procedures classified under CPT codes (92928, 92937). Ischemic strokes and cerebrovascular events (I63.x, I65.x, I66.x) are included for thorough endpoint evaluation.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2. Bleeding Events and Safety Endpoints  </a:t>
            </a:r>
          </a:p>
          <a:p>
            <a:r>
              <a:rPr lang="en-US" sz="1200" dirty="0">
                <a:latin typeface="Times New Roman" panose="02020603050405020304" pitchFamily="18" charset="0"/>
                <a:cs typeface="Times New Roman" panose="02020603050405020304" pitchFamily="18" charset="0"/>
              </a:rPr>
              <a:t>Major bleeding is coded using ICD-10 (K92.2, R04.x, I85.0) and validated via CPT codes (85025, 85027) for anemia confirmed through lab results. Anticoagulant prescriptions (</a:t>
            </a:r>
            <a:r>
              <a:rPr lang="en-US" sz="1200" dirty="0" err="1">
                <a:latin typeface="Times New Roman" panose="02020603050405020304" pitchFamily="18" charset="0"/>
                <a:cs typeface="Times New Roman" panose="02020603050405020304" pitchFamily="18" charset="0"/>
              </a:rPr>
              <a:t>RxNorm</a:t>
            </a:r>
            <a:r>
              <a:rPr lang="en-US" sz="1200" dirty="0">
                <a:latin typeface="Times New Roman" panose="02020603050405020304" pitchFamily="18" charset="0"/>
                <a:cs typeface="Times New Roman" panose="02020603050405020304" pitchFamily="18" charset="0"/>
              </a:rPr>
              <a:t>: 197361, 835022) were tracked to assess bleeding risks.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3. Drug-Eluting Stent (DES) Coding  </a:t>
            </a:r>
          </a:p>
          <a:p>
            <a:r>
              <a:rPr lang="en-US" sz="1200" dirty="0">
                <a:latin typeface="Times New Roman" panose="02020603050405020304" pitchFamily="18" charset="0"/>
                <a:cs typeface="Times New Roman" panose="02020603050405020304" pitchFamily="18" charset="0"/>
              </a:rPr>
              <a:t>DES procedures are standardized using HCPCS codes (C9600, C9602) to ensure consistency in ischemic endpoint classification.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4. Study Transparency and Reproducibility </a:t>
            </a:r>
          </a:p>
          <a:p>
            <a:r>
              <a:rPr lang="en-US" sz="1200" dirty="0">
                <a:latin typeface="Times New Roman" panose="02020603050405020304" pitchFamily="18" charset="0"/>
                <a:cs typeface="Times New Roman" panose="02020603050405020304" pitchFamily="18" charset="0"/>
              </a:rPr>
              <a:t>The table outlines clinical coding practices, aligning with composite endpoint definitions for ischemic and bleeding risk analyses. Variables are structured for compatibility with EHR and ICU-based outcomes to enhance reproducibility.  </a:t>
            </a:r>
          </a:p>
          <a:p>
            <a:endParaRPr lang="en-US" dirty="0"/>
          </a:p>
        </p:txBody>
      </p:sp>
    </p:spTree>
    <p:extLst>
      <p:ext uri="{BB962C8B-B14F-4D97-AF65-F5344CB8AC3E}">
        <p14:creationId xmlns:p14="http://schemas.microsoft.com/office/powerpoint/2010/main" val="3679020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834" y="163920"/>
            <a:ext cx="6972300" cy="300082"/>
          </a:xfrm>
          <a:prstGeom prst="rect">
            <a:avLst/>
          </a:prstGeom>
        </p:spPr>
        <p:txBody>
          <a:bodyPr wrap="square">
            <a:spAutoFit/>
          </a:bodyPr>
          <a:lstStyle/>
          <a:p>
            <a:r>
              <a:rPr lang="en-US" sz="1350" dirty="0"/>
              <a:t>Supplementary Table 2: Dual Antiplatelet Therapy (DAPT) and Co-Medications in Study</a:t>
            </a:r>
          </a:p>
        </p:txBody>
      </p:sp>
      <p:graphicFrame>
        <p:nvGraphicFramePr>
          <p:cNvPr id="3" name="Table 2"/>
          <p:cNvGraphicFramePr>
            <a:graphicFrameLocks noGrp="1"/>
          </p:cNvGraphicFramePr>
          <p:nvPr>
            <p:extLst>
              <p:ext uri="{D42A27DB-BD31-4B8C-83A1-F6EECF244321}">
                <p14:modId xmlns:p14="http://schemas.microsoft.com/office/powerpoint/2010/main" val="2877596421"/>
              </p:ext>
            </p:extLst>
          </p:nvPr>
        </p:nvGraphicFramePr>
        <p:xfrm>
          <a:off x="232834" y="746277"/>
          <a:ext cx="8046650" cy="5698427"/>
        </p:xfrm>
        <a:graphic>
          <a:graphicData uri="http://schemas.openxmlformats.org/drawingml/2006/table">
            <a:tbl>
              <a:tblPr/>
              <a:tblGrid>
                <a:gridCol w="1609330">
                  <a:extLst>
                    <a:ext uri="{9D8B030D-6E8A-4147-A177-3AD203B41FA5}">
                      <a16:colId xmlns:a16="http://schemas.microsoft.com/office/drawing/2014/main" val="768269740"/>
                    </a:ext>
                  </a:extLst>
                </a:gridCol>
                <a:gridCol w="1609330">
                  <a:extLst>
                    <a:ext uri="{9D8B030D-6E8A-4147-A177-3AD203B41FA5}">
                      <a16:colId xmlns:a16="http://schemas.microsoft.com/office/drawing/2014/main" val="1721317119"/>
                    </a:ext>
                  </a:extLst>
                </a:gridCol>
                <a:gridCol w="1609330">
                  <a:extLst>
                    <a:ext uri="{9D8B030D-6E8A-4147-A177-3AD203B41FA5}">
                      <a16:colId xmlns:a16="http://schemas.microsoft.com/office/drawing/2014/main" val="189645619"/>
                    </a:ext>
                  </a:extLst>
                </a:gridCol>
                <a:gridCol w="1609330">
                  <a:extLst>
                    <a:ext uri="{9D8B030D-6E8A-4147-A177-3AD203B41FA5}">
                      <a16:colId xmlns:a16="http://schemas.microsoft.com/office/drawing/2014/main" val="912543742"/>
                    </a:ext>
                  </a:extLst>
                </a:gridCol>
                <a:gridCol w="1609330">
                  <a:extLst>
                    <a:ext uri="{9D8B030D-6E8A-4147-A177-3AD203B41FA5}">
                      <a16:colId xmlns:a16="http://schemas.microsoft.com/office/drawing/2014/main" val="1185023426"/>
                    </a:ext>
                  </a:extLst>
                </a:gridCol>
              </a:tblGrid>
              <a:tr h="345101">
                <a:tc>
                  <a:txBody>
                    <a:bodyPr/>
                    <a:lstStyle/>
                    <a:p>
                      <a:r>
                        <a:rPr lang="en-US" sz="900" b="1">
                          <a:latin typeface="Times New Roman" panose="02020603050405020304" pitchFamily="18" charset="0"/>
                          <a:cs typeface="Times New Roman" panose="02020603050405020304" pitchFamily="18" charset="0"/>
                        </a:rPr>
                        <a:t>Therapeutic Class</a:t>
                      </a:r>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a:latin typeface="Times New Roman" panose="02020603050405020304" pitchFamily="18" charset="0"/>
                          <a:cs typeface="Times New Roman" panose="02020603050405020304" pitchFamily="18" charset="0"/>
                        </a:rPr>
                        <a:t>Generic Name</a:t>
                      </a:r>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Clinical Role in DAPT Strategy</a:t>
                      </a:r>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dirty="0">
                          <a:latin typeface="Times New Roman" panose="02020603050405020304" pitchFamily="18" charset="0"/>
                          <a:cs typeface="Times New Roman" panose="02020603050405020304" pitchFamily="18" charset="0"/>
                        </a:rPr>
                        <a:t>Mechanism of Action</a:t>
                      </a:r>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b="1">
                          <a:latin typeface="Times New Roman" panose="02020603050405020304" pitchFamily="18" charset="0"/>
                          <a:cs typeface="Times New Roman" panose="02020603050405020304" pitchFamily="18" charset="0"/>
                        </a:rPr>
                        <a:t>Pharmacological Subclass</a:t>
                      </a:r>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1863097"/>
                  </a:ext>
                </a:extLst>
              </a:tr>
              <a:tr h="289787">
                <a:tc>
                  <a:txBody>
                    <a:bodyPr/>
                    <a:lstStyle/>
                    <a:p>
                      <a:r>
                        <a:rPr lang="en-US" sz="900" b="1" dirty="0">
                          <a:latin typeface="Times New Roman" panose="02020603050405020304" pitchFamily="18" charset="0"/>
                          <a:cs typeface="Times New Roman" panose="02020603050405020304" pitchFamily="18" charset="0"/>
                        </a:rPr>
                        <a:t>Aspirin (DAPT Core)</a:t>
                      </a:r>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Acetylsalicylic Acid</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Essential for long-term secondary prevention post-PCI</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COX-1 inhibitor reducing thromboxane A2 production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NSAID</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809029"/>
                  </a:ext>
                </a:extLst>
              </a:tr>
              <a:tr h="289787">
                <a:tc>
                  <a:txBody>
                    <a:bodyPr/>
                    <a:lstStyle/>
                    <a:p>
                      <a:r>
                        <a:rPr lang="en-US" sz="900" b="1" dirty="0">
                          <a:latin typeface="Times New Roman" panose="02020603050405020304" pitchFamily="18" charset="0"/>
                          <a:cs typeface="Times New Roman" panose="02020603050405020304" pitchFamily="18" charset="0"/>
                        </a:rPr>
                        <a:t>P2Y12 Inhibitors (DAPT Core)</a:t>
                      </a:r>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Clopidogrel</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Standard therapy in DAPT for PCI patients</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Inhibits P2Y12 receptor to reduce platelet aggregation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Thienopyridine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8110066"/>
                  </a:ext>
                </a:extLst>
              </a:tr>
              <a:tr h="289787">
                <a:tc>
                  <a:txBody>
                    <a:bodyPr/>
                    <a:lstStyle/>
                    <a:p>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Ticagrelor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Preferred in ACS patients for stronger platelet inhibition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Reversible P2Y12 antagonist with faster onset</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Cyclopentyl-triazolopyrimidine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0688487"/>
                  </a:ext>
                </a:extLst>
              </a:tr>
              <a:tr h="289787">
                <a:tc>
                  <a:txBody>
                    <a:bodyPr/>
                    <a:lstStyle/>
                    <a:p>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Prasugrel</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Used in high-risk PCI cases with lower bleeding risk</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Irreversible P2Y12 inhibitor, more potent than clopidogrel</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Thienopyridine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3046435"/>
                  </a:ext>
                </a:extLst>
              </a:tr>
              <a:tr h="289787">
                <a:tc>
                  <a:txBody>
                    <a:bodyPr/>
                    <a:lstStyle/>
                    <a:p>
                      <a:r>
                        <a:rPr lang="en-US" sz="900" b="1">
                          <a:latin typeface="Times New Roman" panose="02020603050405020304" pitchFamily="18" charset="0"/>
                          <a:cs typeface="Times New Roman" panose="02020603050405020304" pitchFamily="18" charset="0"/>
                        </a:rPr>
                        <a:t>Anticoagulants</a:t>
                      </a:r>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Warfarin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Used in patients requiring anticoagulation alongside DAPT</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Vitamin K antagonist reducing clotting factor synthesis</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Coumarin derivative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7664500"/>
                  </a:ext>
                </a:extLst>
              </a:tr>
              <a:tr h="426947">
                <a:tc>
                  <a:txBody>
                    <a:bodyPr/>
                    <a:lstStyle/>
                    <a:p>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Rivaroxaban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Studied for potential DAPT modification (e.g., PIONEER-AF)</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Direct Factor </a:t>
                      </a:r>
                      <a:r>
                        <a:rPr lang="en-US" sz="900" dirty="0" err="1">
                          <a:latin typeface="Times New Roman" panose="02020603050405020304" pitchFamily="18" charset="0"/>
                          <a:cs typeface="Times New Roman" panose="02020603050405020304" pitchFamily="18" charset="0"/>
                        </a:rPr>
                        <a:t>Xa</a:t>
                      </a:r>
                      <a:r>
                        <a:rPr lang="en-US" sz="900" dirty="0">
                          <a:latin typeface="Times New Roman" panose="02020603050405020304" pitchFamily="18" charset="0"/>
                          <a:cs typeface="Times New Roman" panose="02020603050405020304" pitchFamily="18" charset="0"/>
                        </a:rPr>
                        <a:t> inhibitor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Direct Oral Anticoagulant (DOAC)</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0594711"/>
                  </a:ext>
                </a:extLst>
              </a:tr>
              <a:tr h="289787">
                <a:tc>
                  <a:txBody>
                    <a:bodyPr/>
                    <a:lstStyle/>
                    <a:p>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Apixaban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Alternative to warfarin in AF patients on DAPT</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Selective Factor Xa inhibitor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DOAC</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4170045"/>
                  </a:ext>
                </a:extLst>
              </a:tr>
              <a:tr h="289787">
                <a:tc>
                  <a:txBody>
                    <a:bodyPr/>
                    <a:lstStyle/>
                    <a:p>
                      <a:r>
                        <a:rPr lang="en-US" sz="900" b="1">
                          <a:latin typeface="Times New Roman" panose="02020603050405020304" pitchFamily="18" charset="0"/>
                          <a:cs typeface="Times New Roman" panose="02020603050405020304" pitchFamily="18" charset="0"/>
                        </a:rPr>
                        <a:t>Proton Pump Inhibitors (PPI)</a:t>
                      </a:r>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Omeprazole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Used for gastroprotection in DAPT patients at bleeding risk</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Inhibits gastric acid secretion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Benzimidazole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0168641"/>
                  </a:ext>
                </a:extLst>
              </a:tr>
              <a:tr h="289787">
                <a:tc>
                  <a:txBody>
                    <a:bodyPr/>
                    <a:lstStyle/>
                    <a:p>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Pantoprazole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Preferred in patients on clopidogrel</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PPI with less CYP2C19 interaction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Benzimidazole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4024925"/>
                  </a:ext>
                </a:extLst>
              </a:tr>
              <a:tr h="289787">
                <a:tc>
                  <a:txBody>
                    <a:bodyPr/>
                    <a:lstStyle/>
                    <a:p>
                      <a:r>
                        <a:rPr lang="en-US" sz="900" b="1">
                          <a:latin typeface="Times New Roman" panose="02020603050405020304" pitchFamily="18" charset="0"/>
                          <a:cs typeface="Times New Roman" panose="02020603050405020304" pitchFamily="18" charset="0"/>
                        </a:rPr>
                        <a:t>Lipid-Lowering Agents</a:t>
                      </a:r>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Atorvastatin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Reduces LDL-C, preventing atherosclerosis progression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HMG-CoA reductase inhibitor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Statin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7112557"/>
                  </a:ext>
                </a:extLst>
              </a:tr>
              <a:tr h="289787">
                <a:tc>
                  <a:txBody>
                    <a:bodyPr/>
                    <a:lstStyle/>
                    <a:p>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Rosuvastatin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Used in post-PCI patients with high lipid burden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High-intensity statin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Statin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9916489"/>
                  </a:ext>
                </a:extLst>
              </a:tr>
              <a:tr h="289787">
                <a:tc>
                  <a:txBody>
                    <a:bodyPr/>
                    <a:lstStyle/>
                    <a:p>
                      <a:r>
                        <a:rPr lang="en-US" sz="900" b="1" dirty="0">
                          <a:latin typeface="Times New Roman" panose="02020603050405020304" pitchFamily="18" charset="0"/>
                          <a:cs typeface="Times New Roman" panose="02020603050405020304" pitchFamily="18" charset="0"/>
                        </a:rPr>
                        <a:t>Diabetes Medications</a:t>
                      </a:r>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Metformin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Reduces cardiovascular risk in diabetic patients on DAPT</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Biguanide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2814349"/>
                  </a:ext>
                </a:extLst>
              </a:tr>
              <a:tr h="289787">
                <a:tc>
                  <a:txBody>
                    <a:bodyPr/>
                    <a:lstStyle/>
                    <a:p>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Empagliflozin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Provides CV and renal protection in post-PCI diabetes patients</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SGLT2 Inhibitor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91334742"/>
                  </a:ext>
                </a:extLst>
              </a:tr>
              <a:tr h="289787">
                <a:tc>
                  <a:txBody>
                    <a:bodyPr/>
                    <a:lstStyle/>
                    <a:p>
                      <a:r>
                        <a:rPr lang="en-US" sz="900" b="1" dirty="0">
                          <a:latin typeface="Times New Roman" panose="02020603050405020304" pitchFamily="18" charset="0"/>
                          <a:cs typeface="Times New Roman" panose="02020603050405020304" pitchFamily="18" charset="0"/>
                        </a:rPr>
                        <a:t>Beta-Blockers</a:t>
                      </a:r>
                      <a:endParaRPr lang="en-US" sz="900" dirty="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Metoprolol</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Reduces heart rate, post-MI survival benefit</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900" dirty="0">
                          <a:latin typeface="Times New Roman" panose="02020603050405020304" pitchFamily="18" charset="0"/>
                          <a:cs typeface="Times New Roman" panose="02020603050405020304" pitchFamily="18" charset="0"/>
                        </a:rPr>
                        <a:t>β1-</a:t>
                      </a:r>
                      <a:r>
                        <a:rPr lang="en-US" sz="900" dirty="0">
                          <a:latin typeface="Times New Roman" panose="02020603050405020304" pitchFamily="18" charset="0"/>
                          <a:cs typeface="Times New Roman" panose="02020603050405020304" pitchFamily="18" charset="0"/>
                        </a:rPr>
                        <a:t>selective adrenergic blocker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Beta-1 Adrenergic Blocker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6313896"/>
                  </a:ext>
                </a:extLst>
              </a:tr>
              <a:tr h="289787">
                <a:tc>
                  <a:txBody>
                    <a:bodyPr/>
                    <a:lstStyle/>
                    <a:p>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Bisoprolol</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Preferred in heart failure patients post-PCI</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Highly selective </a:t>
                      </a:r>
                      <a:r>
                        <a:rPr lang="el-GR" sz="900" dirty="0">
                          <a:latin typeface="Times New Roman" panose="02020603050405020304" pitchFamily="18" charset="0"/>
                          <a:cs typeface="Times New Roman" panose="02020603050405020304" pitchFamily="18" charset="0"/>
                        </a:rPr>
                        <a:t>β1 </a:t>
                      </a:r>
                      <a:r>
                        <a:rPr lang="en-US" sz="900" dirty="0">
                          <a:latin typeface="Times New Roman" panose="02020603050405020304" pitchFamily="18" charset="0"/>
                          <a:cs typeface="Times New Roman" panose="02020603050405020304" pitchFamily="18" charset="0"/>
                        </a:rPr>
                        <a:t>blocker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Beta-1 Adrenergic Blocker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0533948"/>
                  </a:ext>
                </a:extLst>
              </a:tr>
              <a:tr h="289787">
                <a:tc>
                  <a:txBody>
                    <a:bodyPr/>
                    <a:lstStyle/>
                    <a:p>
                      <a:r>
                        <a:rPr lang="en-US" sz="900" b="1">
                          <a:latin typeface="Times New Roman" panose="02020603050405020304" pitchFamily="18" charset="0"/>
                          <a:cs typeface="Times New Roman" panose="02020603050405020304" pitchFamily="18" charset="0"/>
                        </a:rPr>
                        <a:t>ACE Inhibitors</a:t>
                      </a:r>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Ramipril</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Improves endothelial function, reduces recurrent MI risk</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Inhibits ACE to reduce vasoconstriction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Angiotensin-Converting Enzyme (ACE) Inhibitor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882121"/>
                  </a:ext>
                </a:extLst>
              </a:tr>
              <a:tr h="289787">
                <a:tc>
                  <a:txBody>
                    <a:bodyPr/>
                    <a:lstStyle/>
                    <a:p>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Lisinopril</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Standard in post-PCI patients with hypertension</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Long-acting ACE inhibitor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a:latin typeface="Times New Roman" panose="02020603050405020304" pitchFamily="18" charset="0"/>
                          <a:cs typeface="Times New Roman" panose="02020603050405020304" pitchFamily="18" charset="0"/>
                        </a:rPr>
                        <a:t>ACE Inhibitor</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3307935"/>
                  </a:ext>
                </a:extLst>
              </a:tr>
              <a:tr h="289787">
                <a:tc>
                  <a:txBody>
                    <a:bodyPr/>
                    <a:lstStyle/>
                    <a:p>
                      <a:r>
                        <a:rPr lang="en-US" sz="900" b="1">
                          <a:latin typeface="Times New Roman" panose="02020603050405020304" pitchFamily="18" charset="0"/>
                          <a:cs typeface="Times New Roman" panose="02020603050405020304" pitchFamily="18" charset="0"/>
                        </a:rPr>
                        <a:t>Calcium Channel Blockers</a:t>
                      </a:r>
                      <a:endParaRPr lang="en-US" sz="900">
                        <a:latin typeface="Times New Roman" panose="02020603050405020304" pitchFamily="18" charset="0"/>
                        <a:cs typeface="Times New Roman" panose="02020603050405020304" pitchFamily="18" charset="0"/>
                      </a:endParaRP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Amlodipine</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Used in hypertension control in CAD patients</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Inhibits L-type calcium channels</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900" dirty="0">
                          <a:latin typeface="Times New Roman" panose="02020603050405020304" pitchFamily="18" charset="0"/>
                          <a:cs typeface="Times New Roman" panose="02020603050405020304" pitchFamily="18" charset="0"/>
                        </a:rPr>
                        <a:t>Dihydropyridine CCB</a:t>
                      </a:r>
                    </a:p>
                  </a:txBody>
                  <a:tcPr marL="15467" marR="15467" marT="7733" marB="77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75953"/>
                  </a:ext>
                </a:extLst>
              </a:tr>
            </a:tbl>
          </a:graphicData>
        </a:graphic>
      </p:graphicFrame>
    </p:spTree>
    <p:extLst>
      <p:ext uri="{BB962C8B-B14F-4D97-AF65-F5344CB8AC3E}">
        <p14:creationId xmlns:p14="http://schemas.microsoft.com/office/powerpoint/2010/main" val="1505052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8014" y="261891"/>
            <a:ext cx="6972300" cy="300082"/>
          </a:xfrm>
          <a:prstGeom prst="rect">
            <a:avLst/>
          </a:prstGeom>
        </p:spPr>
        <p:txBody>
          <a:bodyPr wrap="square">
            <a:spAutoFit/>
          </a:bodyPr>
          <a:lstStyle/>
          <a:p>
            <a:r>
              <a:rPr lang="en-US" sz="1350" dirty="0"/>
              <a:t>Supplementary Table 2: Dual Antiplatelet Therapy (DAPT) and Co-Medications in Study</a:t>
            </a:r>
          </a:p>
        </p:txBody>
      </p:sp>
      <p:sp>
        <p:nvSpPr>
          <p:cNvPr id="5" name="TextBox 4">
            <a:extLst>
              <a:ext uri="{FF2B5EF4-FFF2-40B4-BE49-F238E27FC236}">
                <a16:creationId xmlns:a16="http://schemas.microsoft.com/office/drawing/2014/main" id="{5B1F89FA-5F8B-4CF6-8DDD-CF9CEC07E86C}"/>
              </a:ext>
            </a:extLst>
          </p:cNvPr>
          <p:cNvSpPr txBox="1"/>
          <p:nvPr/>
        </p:nvSpPr>
        <p:spPr>
          <a:xfrm>
            <a:off x="341932" y="1028343"/>
            <a:ext cx="8460135" cy="2400657"/>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Footnote*</a:t>
            </a:r>
          </a:p>
          <a:p>
            <a:r>
              <a:rPr lang="en-US" sz="1200" dirty="0">
                <a:latin typeface="Times New Roman" panose="02020603050405020304" pitchFamily="18" charset="0"/>
                <a:cs typeface="Times New Roman" panose="02020603050405020304" pitchFamily="18" charset="0"/>
              </a:rPr>
              <a:t>1. Dual Antiplatelet Therapy (DAPT): Key Agents and Considerations </a:t>
            </a:r>
          </a:p>
          <a:p>
            <a:r>
              <a:rPr lang="en-US" sz="1200" dirty="0">
                <a:latin typeface="Times New Roman" panose="02020603050405020304" pitchFamily="18" charset="0"/>
                <a:cs typeface="Times New Roman" panose="02020603050405020304" pitchFamily="18" charset="0"/>
              </a:rPr>
              <a:t>- Core Agents: P2Y12 inhibitors (Clopidogrel, Ticagrelor, Prasugrel) complement Aspirin in preventing post-PCI thrombotic events. Ticagrelor acts quickly with reversible effects, while Prasugrel offers high potency and lower bleeding risk for select patients.  </a:t>
            </a:r>
          </a:p>
          <a:p>
            <a:r>
              <a:rPr lang="en-US" sz="1200" dirty="0">
                <a:latin typeface="Times New Roman" panose="02020603050405020304" pitchFamily="18" charset="0"/>
                <a:cs typeface="Times New Roman" panose="02020603050405020304" pitchFamily="18" charset="0"/>
              </a:rPr>
              <a:t>2. Anticoagulation &amp; Bleeding Risks: For patients on triple therapy, DOACs (Rivaroxaban, Apixaban) are safer alternatives to Warfarin. Proton pump inhibitors (PPIs) like Omeprazole and Pantoprazole help prevent gastrointestinal bleeding linked to DAPT.  </a:t>
            </a:r>
          </a:p>
          <a:p>
            <a:r>
              <a:rPr lang="en-US" sz="1200" dirty="0">
                <a:latin typeface="Times New Roman" panose="02020603050405020304" pitchFamily="18" charset="0"/>
                <a:cs typeface="Times New Roman" panose="02020603050405020304" pitchFamily="18" charset="0"/>
              </a:rPr>
              <a:t>3. Managing Lipids &amp; Hypertension: Statins (Atorvastatin, Rosuvastatin) stabilize plaques and reduce cardiovascular risks long-term. Beta-blockers and ACE inhibitors enhance survival and cardiac function post-myocardial infarction.  </a:t>
            </a:r>
          </a:p>
          <a:p>
            <a:r>
              <a:rPr lang="en-US" sz="1200" dirty="0">
                <a:latin typeface="Times New Roman" panose="02020603050405020304" pitchFamily="18" charset="0"/>
                <a:cs typeface="Times New Roman" panose="02020603050405020304" pitchFamily="18" charset="0"/>
              </a:rPr>
              <a:t>4. Diabetes in DAPT Patients: SGLT2 inhibitors (e.g., Empagliflozin) lower major cardiovascular risks in diabetic PCI patients.  </a:t>
            </a:r>
          </a:p>
          <a:p>
            <a:r>
              <a:rPr lang="en-US" sz="1200" dirty="0">
                <a:latin typeface="Times New Roman" panose="02020603050405020304" pitchFamily="18" charset="0"/>
                <a:cs typeface="Times New Roman" panose="02020603050405020304" pitchFamily="18" charset="0"/>
              </a:rPr>
              <a:t>5. Clinical Application: Strategies aim to align DAPT with research goals, incorporating AI-driven personalized medicine for optimal outcomes.  </a:t>
            </a:r>
          </a:p>
          <a:p>
            <a:endParaRPr lang="en-US" dirty="0"/>
          </a:p>
        </p:txBody>
      </p:sp>
    </p:spTree>
    <p:extLst>
      <p:ext uri="{BB962C8B-B14F-4D97-AF65-F5344CB8AC3E}">
        <p14:creationId xmlns:p14="http://schemas.microsoft.com/office/powerpoint/2010/main" val="1865987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406" y="857250"/>
            <a:ext cx="7042898" cy="300082"/>
          </a:xfrm>
          <a:prstGeom prst="rect">
            <a:avLst/>
          </a:prstGeom>
        </p:spPr>
        <p:txBody>
          <a:bodyPr wrap="square">
            <a:spAutoFit/>
          </a:bodyPr>
          <a:lstStyle/>
          <a:p>
            <a:r>
              <a:rPr lang="en-US" sz="1350" dirty="0"/>
              <a:t>Supplementary Table 3: Medical Codes for Drug-Eluting Stent (DES) Implantation</a:t>
            </a:r>
          </a:p>
        </p:txBody>
      </p:sp>
      <p:sp>
        <p:nvSpPr>
          <p:cNvPr id="5" name="TextBox 4">
            <a:extLst>
              <a:ext uri="{FF2B5EF4-FFF2-40B4-BE49-F238E27FC236}">
                <a16:creationId xmlns:a16="http://schemas.microsoft.com/office/drawing/2014/main" id="{9A0866AD-0354-407F-81C9-B3D4606FF596}"/>
              </a:ext>
            </a:extLst>
          </p:cNvPr>
          <p:cNvSpPr txBox="1"/>
          <p:nvPr/>
        </p:nvSpPr>
        <p:spPr>
          <a:xfrm>
            <a:off x="193724" y="1545336"/>
            <a:ext cx="8242530" cy="2400657"/>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Footnote*</a:t>
            </a:r>
          </a:p>
          <a:p>
            <a:r>
              <a:rPr lang="en-US" sz="1200" dirty="0">
                <a:latin typeface="Times New Roman" panose="02020603050405020304" pitchFamily="18" charset="0"/>
                <a:cs typeface="Times New Roman" panose="02020603050405020304" pitchFamily="18" charset="0"/>
              </a:rPr>
              <a:t>1. Drug-Eluting Stents (DES) Overview and Advances Classification: First-generation DES (Sirolimus, Paclitaxel) were groundbreaking but posed higher risks of late thrombosis. Second-generation DES (</a:t>
            </a:r>
            <a:r>
              <a:rPr lang="en-US" sz="1200" dirty="0" err="1">
                <a:latin typeface="Times New Roman" panose="02020603050405020304" pitchFamily="18" charset="0"/>
                <a:cs typeface="Times New Roman" panose="02020603050405020304" pitchFamily="18" charset="0"/>
              </a:rPr>
              <a:t>Everolimus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Zotarolimus</a:t>
            </a:r>
            <a:r>
              <a:rPr lang="en-US" sz="1200" dirty="0">
                <a:latin typeface="Times New Roman" panose="02020603050405020304" pitchFamily="18" charset="0"/>
                <a:cs typeface="Times New Roman" panose="02020603050405020304" pitchFamily="18" charset="0"/>
              </a:rPr>
              <a:t>) improved vascular healing and minimized restenosis. Third-generation DES introduced bioresorbable scaffolds and polymer-free designs for enhanced outcomes.  </a:t>
            </a:r>
          </a:p>
          <a:p>
            <a:r>
              <a:rPr lang="en-US" sz="1200" dirty="0">
                <a:latin typeface="Times New Roman" panose="02020603050405020304" pitchFamily="18" charset="0"/>
                <a:cs typeface="Times New Roman" panose="02020603050405020304" pitchFamily="18" charset="0"/>
              </a:rPr>
              <a:t>2.Coding in DES Procedures: ICD-10-PCS codes catalog stent implantations for electronic health records, while CPT and HCPCS codes assist in billing and tracking PCI procedures.  </a:t>
            </a:r>
          </a:p>
          <a:p>
            <a:r>
              <a:rPr lang="en-US" sz="1200" dirty="0">
                <a:latin typeface="Times New Roman" panose="02020603050405020304" pitchFamily="18" charset="0"/>
                <a:cs typeface="Times New Roman" panose="02020603050405020304" pitchFamily="18" charset="0"/>
              </a:rPr>
              <a:t>3. Technological Enhancements: Imaging-guided PCI (e.g., OCT, FFR) ensures accurate stent placement, optimizing results and reducing restenosis. DES tailored for high-risk groups, such as diabetics or CKD patients, focus on long-term vascular recovery.  </a:t>
            </a:r>
          </a:p>
          <a:p>
            <a:r>
              <a:rPr lang="en-US" sz="1200" dirty="0">
                <a:latin typeface="Times New Roman" panose="02020603050405020304" pitchFamily="18" charset="0"/>
                <a:cs typeface="Times New Roman" panose="02020603050405020304" pitchFamily="18" charset="0"/>
              </a:rPr>
              <a:t>4. Integration with AI: Aligning DES advancements with AI-powered models personalizes DAPT duration, enabling precise risk stratification and treatment plans.  </a:t>
            </a:r>
          </a:p>
          <a:p>
            <a:endParaRPr lang="en-US" dirty="0"/>
          </a:p>
        </p:txBody>
      </p:sp>
    </p:spTree>
    <p:extLst>
      <p:ext uri="{BB962C8B-B14F-4D97-AF65-F5344CB8AC3E}">
        <p14:creationId xmlns:p14="http://schemas.microsoft.com/office/powerpoint/2010/main" val="688335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6EF3F5A-D2A6-401D-A83D-F41E0972DC2F}"/>
              </a:ext>
            </a:extLst>
          </p:cNvPr>
          <p:cNvGraphicFramePr>
            <a:graphicFrameLocks noGrp="1"/>
          </p:cNvGraphicFramePr>
          <p:nvPr>
            <p:extLst>
              <p:ext uri="{D42A27DB-BD31-4B8C-83A1-F6EECF244321}">
                <p14:modId xmlns:p14="http://schemas.microsoft.com/office/powerpoint/2010/main" val="1569214301"/>
              </p:ext>
            </p:extLst>
          </p:nvPr>
        </p:nvGraphicFramePr>
        <p:xfrm>
          <a:off x="302895" y="0"/>
          <a:ext cx="8538210" cy="10130717"/>
        </p:xfrm>
        <a:graphic>
          <a:graphicData uri="http://schemas.openxmlformats.org/drawingml/2006/table">
            <a:tbl>
              <a:tblPr firstRow="1" bandRow="1">
                <a:tableStyleId>{5940675A-B579-460E-94D1-54222C63F5DA}</a:tableStyleId>
              </a:tblPr>
              <a:tblGrid>
                <a:gridCol w="1423035">
                  <a:extLst>
                    <a:ext uri="{9D8B030D-6E8A-4147-A177-3AD203B41FA5}">
                      <a16:colId xmlns:a16="http://schemas.microsoft.com/office/drawing/2014/main" val="2587702094"/>
                    </a:ext>
                  </a:extLst>
                </a:gridCol>
                <a:gridCol w="1423035">
                  <a:extLst>
                    <a:ext uri="{9D8B030D-6E8A-4147-A177-3AD203B41FA5}">
                      <a16:colId xmlns:a16="http://schemas.microsoft.com/office/drawing/2014/main" val="3779296350"/>
                    </a:ext>
                  </a:extLst>
                </a:gridCol>
                <a:gridCol w="1423035">
                  <a:extLst>
                    <a:ext uri="{9D8B030D-6E8A-4147-A177-3AD203B41FA5}">
                      <a16:colId xmlns:a16="http://schemas.microsoft.com/office/drawing/2014/main" val="934068170"/>
                    </a:ext>
                  </a:extLst>
                </a:gridCol>
                <a:gridCol w="1423035">
                  <a:extLst>
                    <a:ext uri="{9D8B030D-6E8A-4147-A177-3AD203B41FA5}">
                      <a16:colId xmlns:a16="http://schemas.microsoft.com/office/drawing/2014/main" val="3903330084"/>
                    </a:ext>
                  </a:extLst>
                </a:gridCol>
                <a:gridCol w="1423035">
                  <a:extLst>
                    <a:ext uri="{9D8B030D-6E8A-4147-A177-3AD203B41FA5}">
                      <a16:colId xmlns:a16="http://schemas.microsoft.com/office/drawing/2014/main" val="960668637"/>
                    </a:ext>
                  </a:extLst>
                </a:gridCol>
                <a:gridCol w="1423035">
                  <a:extLst>
                    <a:ext uri="{9D8B030D-6E8A-4147-A177-3AD203B41FA5}">
                      <a16:colId xmlns:a16="http://schemas.microsoft.com/office/drawing/2014/main" val="1469759090"/>
                    </a:ext>
                  </a:extLst>
                </a:gridCol>
              </a:tblGrid>
              <a:tr h="590336">
                <a:tc>
                  <a:txBody>
                    <a:bodyPr/>
                    <a:lstStyle/>
                    <a:p>
                      <a:r>
                        <a:rPr lang="en-US" sz="1000" dirty="0"/>
                        <a:t>Category</a:t>
                      </a:r>
                    </a:p>
                  </a:txBody>
                  <a:tcPr marL="68580" marR="68580" marT="34290" marB="34290"/>
                </a:tc>
                <a:tc>
                  <a:txBody>
                    <a:bodyPr/>
                    <a:lstStyle/>
                    <a:p>
                      <a:r>
                        <a:rPr lang="en-US" sz="1000" dirty="0"/>
                        <a:t>Technology Used</a:t>
                      </a:r>
                    </a:p>
                  </a:txBody>
                  <a:tcPr marL="68580" marR="68580" marT="34290" marB="34290"/>
                </a:tc>
                <a:tc>
                  <a:txBody>
                    <a:bodyPr/>
                    <a:lstStyle/>
                    <a:p>
                      <a:r>
                        <a:rPr lang="en-US" sz="1000" dirty="0"/>
                        <a:t>Subcategory</a:t>
                      </a:r>
                    </a:p>
                  </a:txBody>
                  <a:tcPr marL="68580" marR="68580" marT="34290" marB="34290"/>
                </a:tc>
                <a:tc>
                  <a:txBody>
                    <a:bodyPr/>
                    <a:lstStyle/>
                    <a:p>
                      <a:r>
                        <a:rPr lang="en-US" sz="1000" dirty="0"/>
                        <a:t>Code Type</a:t>
                      </a:r>
                    </a:p>
                  </a:txBody>
                  <a:tcPr marL="68580" marR="68580" marT="34290" marB="34290"/>
                </a:tc>
                <a:tc>
                  <a:txBody>
                    <a:bodyPr/>
                    <a:lstStyle/>
                    <a:p>
                      <a:r>
                        <a:rPr lang="en-US" sz="1000" dirty="0"/>
                        <a:t>Specific Codes</a:t>
                      </a:r>
                    </a:p>
                  </a:txBody>
                  <a:tcPr marL="68580" marR="68580" marT="34290" marB="34290"/>
                </a:tc>
                <a:tc>
                  <a:txBody>
                    <a:bodyPr/>
                    <a:lstStyle/>
                    <a:p>
                      <a:r>
                        <a:rPr lang="en-US" sz="1000" dirty="0"/>
                        <a:t>Description</a:t>
                      </a:r>
                    </a:p>
                  </a:txBody>
                  <a:tcPr marL="68580" marR="68580" marT="34290" marB="34290"/>
                </a:tc>
                <a:extLst>
                  <a:ext uri="{0D108BD9-81ED-4DB2-BD59-A6C34878D82A}">
                    <a16:rowId xmlns:a16="http://schemas.microsoft.com/office/drawing/2014/main" val="776396941"/>
                  </a:ext>
                </a:extLst>
              </a:tr>
              <a:tr h="709361">
                <a:tc>
                  <a:txBody>
                    <a:bodyPr/>
                    <a:lstStyle/>
                    <a:p>
                      <a:r>
                        <a:rPr lang="en-US" sz="1000" dirty="0"/>
                        <a:t>Imaging-Guided PCI</a:t>
                      </a:r>
                    </a:p>
                  </a:txBody>
                  <a:tcPr marL="68580" marR="68580" marT="34290" marB="34290"/>
                </a:tc>
                <a:tc>
                  <a:txBody>
                    <a:bodyPr/>
                    <a:lstStyle/>
                    <a:p>
                      <a:endParaRPr lang="en-US" sz="1000" dirty="0"/>
                    </a:p>
                  </a:txBody>
                  <a:tcPr marL="68580" marR="68580" marT="34290" marB="34290"/>
                </a:tc>
                <a:tc>
                  <a:txBody>
                    <a:bodyPr/>
                    <a:lstStyle/>
                    <a:p>
                      <a:r>
                        <a:rPr lang="en-US" sz="1000" dirty="0"/>
                        <a:t>Optical Coherence Tomography (OCT)</a:t>
                      </a:r>
                    </a:p>
                  </a:txBody>
                  <a:tcPr marL="68580" marR="68580" marT="34290" marB="34290"/>
                </a:tc>
                <a:tc>
                  <a:txBody>
                    <a:bodyPr/>
                    <a:lstStyle/>
                    <a:p>
                      <a:r>
                        <a:rPr lang="en-US" sz="1000" dirty="0"/>
                        <a:t>CPT</a:t>
                      </a:r>
                    </a:p>
                  </a:txBody>
                  <a:tcPr marL="68580" marR="68580" marT="34290" marB="34290"/>
                </a:tc>
                <a:tc>
                  <a:txBody>
                    <a:bodyPr/>
                    <a:lstStyle/>
                    <a:p>
                      <a:r>
                        <a:rPr lang="en-US" sz="1000" dirty="0"/>
                        <a:t>92978, 92979</a:t>
                      </a:r>
                    </a:p>
                  </a:txBody>
                  <a:tcPr marL="68580" marR="68580" marT="34290" marB="34290"/>
                </a:tc>
                <a:tc>
                  <a:txBody>
                    <a:bodyPr/>
                    <a:lstStyle/>
                    <a:p>
                      <a:r>
                        <a:rPr lang="en-US" sz="1000" dirty="0"/>
                        <a:t>Imaging for Stent Placement Assessment</a:t>
                      </a:r>
                    </a:p>
                  </a:txBody>
                  <a:tcPr marL="68580" marR="68580" marT="34290" marB="34290"/>
                </a:tc>
                <a:extLst>
                  <a:ext uri="{0D108BD9-81ED-4DB2-BD59-A6C34878D82A}">
                    <a16:rowId xmlns:a16="http://schemas.microsoft.com/office/drawing/2014/main" val="2660615335"/>
                  </a:ext>
                </a:extLst>
              </a:tr>
              <a:tr h="709361">
                <a:tc>
                  <a:txBody>
                    <a:bodyPr/>
                    <a:lstStyle/>
                    <a:p>
                      <a:endParaRPr lang="en-US" sz="1000" dirty="0"/>
                    </a:p>
                  </a:txBody>
                  <a:tcPr marL="68580" marR="68580" marT="34290" marB="34290"/>
                </a:tc>
                <a:tc>
                  <a:txBody>
                    <a:bodyPr/>
                    <a:lstStyle/>
                    <a:p>
                      <a:endParaRPr lang="en-US" sz="1000" dirty="0"/>
                    </a:p>
                  </a:txBody>
                  <a:tcPr marL="68580" marR="68580" marT="34290" marB="34290"/>
                </a:tc>
                <a:tc>
                  <a:txBody>
                    <a:bodyPr/>
                    <a:lstStyle/>
                    <a:p>
                      <a:r>
                        <a:rPr lang="en-US" sz="1000" dirty="0"/>
                        <a:t>Fractional Flow Reserve (FFR)</a:t>
                      </a:r>
                    </a:p>
                  </a:txBody>
                  <a:tcPr marL="68580" marR="68580" marT="34290" marB="34290"/>
                </a:tc>
                <a:tc>
                  <a:txBody>
                    <a:bodyPr/>
                    <a:lstStyle/>
                    <a:p>
                      <a:r>
                        <a:rPr lang="en-US" sz="1000" dirty="0"/>
                        <a:t>HCPCS</a:t>
                      </a:r>
                    </a:p>
                  </a:txBody>
                  <a:tcPr marL="68580" marR="68580" marT="34290" marB="34290"/>
                </a:tc>
                <a:tc>
                  <a:txBody>
                    <a:bodyPr/>
                    <a:lstStyle/>
                    <a:p>
                      <a:r>
                        <a:rPr lang="en-US" sz="1000" dirty="0"/>
                        <a:t>G0290</a:t>
                      </a:r>
                    </a:p>
                  </a:txBody>
                  <a:tcPr marL="68580" marR="68580" marT="34290" marB="34290"/>
                </a:tc>
                <a:tc>
                  <a:txBody>
                    <a:bodyPr/>
                    <a:lstStyle/>
                    <a:p>
                      <a:r>
                        <a:rPr lang="en-US" sz="1000" dirty="0"/>
                        <a:t>DES Placement with FFR for Vessel Evaluation</a:t>
                      </a:r>
                    </a:p>
                  </a:txBody>
                  <a:tcPr marL="68580" marR="68580" marT="34290" marB="34290"/>
                </a:tc>
                <a:extLst>
                  <a:ext uri="{0D108BD9-81ED-4DB2-BD59-A6C34878D82A}">
                    <a16:rowId xmlns:a16="http://schemas.microsoft.com/office/drawing/2014/main" val="3773914915"/>
                  </a:ext>
                </a:extLst>
              </a:tr>
              <a:tr h="709361">
                <a:tc>
                  <a:txBody>
                    <a:bodyPr/>
                    <a:lstStyle/>
                    <a:p>
                      <a:r>
                        <a:rPr lang="en-US" sz="1000" dirty="0"/>
                        <a:t>Drug-Eluting Stent (DES) Implantation</a:t>
                      </a:r>
                    </a:p>
                  </a:txBody>
                  <a:tcPr marL="68580" marR="68580" marT="34290" marB="34290"/>
                </a:tc>
                <a:tc>
                  <a:txBody>
                    <a:bodyPr/>
                    <a:lstStyle/>
                    <a:p>
                      <a:r>
                        <a:rPr lang="en-US" sz="1000" dirty="0"/>
                        <a:t>Polymer-Based Stents</a:t>
                      </a:r>
                    </a:p>
                  </a:txBody>
                  <a:tcPr marL="68580" marR="68580" marT="34290" marB="34290"/>
                </a:tc>
                <a:tc>
                  <a:txBody>
                    <a:bodyPr/>
                    <a:lstStyle/>
                    <a:p>
                      <a:r>
                        <a:rPr lang="en-US" sz="1000" dirty="0"/>
                        <a:t>Standard DES Placement</a:t>
                      </a:r>
                    </a:p>
                  </a:txBody>
                  <a:tcPr marL="68580" marR="68580" marT="34290" marB="34290"/>
                </a:tc>
                <a:tc>
                  <a:txBody>
                    <a:bodyPr/>
                    <a:lstStyle/>
                    <a:p>
                      <a:r>
                        <a:rPr lang="en-US" sz="1000" dirty="0"/>
                        <a:t>ICD-10-PCS</a:t>
                      </a:r>
                    </a:p>
                  </a:txBody>
                  <a:tcPr marL="68580" marR="68580" marT="34290" marB="34290"/>
                </a:tc>
                <a:tc>
                  <a:txBody>
                    <a:bodyPr/>
                    <a:lstStyle/>
                    <a:p>
                      <a:r>
                        <a:rPr lang="en-US" sz="1000" dirty="0"/>
                        <a:t>027034Z, 02703DZ, 02713DZ</a:t>
                      </a:r>
                    </a:p>
                  </a:txBody>
                  <a:tcPr marL="68580" marR="68580" marT="34290" marB="34290"/>
                </a:tc>
                <a:tc>
                  <a:txBody>
                    <a:bodyPr/>
                    <a:lstStyle/>
                    <a:p>
                      <a:r>
                        <a:rPr lang="en-US" sz="1000" dirty="0"/>
                        <a:t>PCI with DES</a:t>
                      </a:r>
                    </a:p>
                  </a:txBody>
                  <a:tcPr marL="68580" marR="68580" marT="34290" marB="34290"/>
                </a:tc>
                <a:extLst>
                  <a:ext uri="{0D108BD9-81ED-4DB2-BD59-A6C34878D82A}">
                    <a16:rowId xmlns:a16="http://schemas.microsoft.com/office/drawing/2014/main" val="576472149"/>
                  </a:ext>
                </a:extLst>
              </a:tr>
              <a:tr h="709361">
                <a:tc>
                  <a:txBody>
                    <a:bodyPr/>
                    <a:lstStyle/>
                    <a:p>
                      <a:endParaRPr lang="en-US" sz="1000" dirty="0"/>
                    </a:p>
                  </a:txBody>
                  <a:tcPr marL="68580" marR="68580" marT="34290" marB="34290"/>
                </a:tc>
                <a:tc>
                  <a:txBody>
                    <a:bodyPr/>
                    <a:lstStyle/>
                    <a:p>
                      <a:r>
                        <a:rPr lang="en-US" sz="1000" dirty="0"/>
                        <a:t>Bioabsorbable &amp; Metallic DES</a:t>
                      </a:r>
                    </a:p>
                  </a:txBody>
                  <a:tcPr marL="68580" marR="68580" marT="34290" marB="34290"/>
                </a:tc>
                <a:tc>
                  <a:txBody>
                    <a:bodyPr/>
                    <a:lstStyle/>
                    <a:p>
                      <a:endParaRPr lang="en-US" sz="1000"/>
                    </a:p>
                  </a:txBody>
                  <a:tcPr marL="68580" marR="68580" marT="34290" marB="34290"/>
                </a:tc>
                <a:tc>
                  <a:txBody>
                    <a:bodyPr/>
                    <a:lstStyle/>
                    <a:p>
                      <a:r>
                        <a:rPr lang="en-US" sz="1000" dirty="0"/>
                        <a:t>CPT</a:t>
                      </a:r>
                    </a:p>
                  </a:txBody>
                  <a:tcPr marL="68580" marR="68580" marT="34290" marB="34290"/>
                </a:tc>
                <a:tc>
                  <a:txBody>
                    <a:bodyPr/>
                    <a:lstStyle/>
                    <a:p>
                      <a:r>
                        <a:rPr lang="en-US" sz="1000" dirty="0"/>
                        <a:t>92928, 92933, 92937</a:t>
                      </a:r>
                    </a:p>
                  </a:txBody>
                  <a:tcPr marL="68580" marR="68580" marT="34290" marB="34290"/>
                </a:tc>
                <a:tc>
                  <a:txBody>
                    <a:bodyPr/>
                    <a:lstStyle/>
                    <a:p>
                      <a:r>
                        <a:rPr lang="en-US" sz="1000" dirty="0"/>
                        <a:t>Coronary Angioplasty with Stent Placement</a:t>
                      </a:r>
                    </a:p>
                  </a:txBody>
                  <a:tcPr marL="68580" marR="68580" marT="34290" marB="34290"/>
                </a:tc>
                <a:extLst>
                  <a:ext uri="{0D108BD9-81ED-4DB2-BD59-A6C34878D82A}">
                    <a16:rowId xmlns:a16="http://schemas.microsoft.com/office/drawing/2014/main" val="3540102057"/>
                  </a:ext>
                </a:extLst>
              </a:tr>
              <a:tr h="709361">
                <a:tc>
                  <a:txBody>
                    <a:bodyPr/>
                    <a:lstStyle/>
                    <a:p>
                      <a:endParaRPr lang="en-US" sz="1000" dirty="0"/>
                    </a:p>
                  </a:txBody>
                  <a:tcPr marL="68580" marR="68580" marT="34290" marB="34290"/>
                </a:tc>
                <a:tc>
                  <a:txBody>
                    <a:bodyPr/>
                    <a:lstStyle/>
                    <a:p>
                      <a:r>
                        <a:rPr lang="en-US" sz="1000" dirty="0"/>
                        <a:t>Fluoropolymer-Based DES</a:t>
                      </a:r>
                    </a:p>
                  </a:txBody>
                  <a:tcPr marL="68580" marR="68580" marT="34290" marB="34290"/>
                </a:tc>
                <a:tc>
                  <a:txBody>
                    <a:bodyPr/>
                    <a:lstStyle/>
                    <a:p>
                      <a:endParaRPr lang="en-US" sz="1000"/>
                    </a:p>
                  </a:txBody>
                  <a:tcPr marL="68580" marR="68580" marT="34290" marB="34290"/>
                </a:tc>
                <a:tc>
                  <a:txBody>
                    <a:bodyPr/>
                    <a:lstStyle/>
                    <a:p>
                      <a:r>
                        <a:rPr lang="en-US" sz="1000" dirty="0"/>
                        <a:t>HCPCS</a:t>
                      </a:r>
                    </a:p>
                  </a:txBody>
                  <a:tcPr marL="68580" marR="68580" marT="34290" marB="34290"/>
                </a:tc>
                <a:tc>
                  <a:txBody>
                    <a:bodyPr/>
                    <a:lstStyle/>
                    <a:p>
                      <a:r>
                        <a:rPr lang="en-US" sz="1000" dirty="0"/>
                        <a:t>C9600, C9601, C9602</a:t>
                      </a:r>
                    </a:p>
                  </a:txBody>
                  <a:tcPr marL="68580" marR="68580" marT="34290" marB="34290"/>
                </a:tc>
                <a:tc>
                  <a:txBody>
                    <a:bodyPr/>
                    <a:lstStyle/>
                    <a:p>
                      <a:r>
                        <a:rPr lang="en-US" sz="1000" dirty="0"/>
                        <a:t>DES Placement with Imaging-Guided PCI</a:t>
                      </a:r>
                    </a:p>
                  </a:txBody>
                  <a:tcPr marL="68580" marR="68580" marT="34290" marB="34290"/>
                </a:tc>
                <a:extLst>
                  <a:ext uri="{0D108BD9-81ED-4DB2-BD59-A6C34878D82A}">
                    <a16:rowId xmlns:a16="http://schemas.microsoft.com/office/drawing/2014/main" val="1355376948"/>
                  </a:ext>
                </a:extLst>
              </a:tr>
              <a:tr h="496553">
                <a:tc>
                  <a:txBody>
                    <a:bodyPr/>
                    <a:lstStyle/>
                    <a:p>
                      <a:r>
                        <a:rPr lang="en-US" sz="1000" dirty="0"/>
                        <a:t>First-Generation DES</a:t>
                      </a:r>
                    </a:p>
                  </a:txBody>
                  <a:tcPr marL="68580" marR="68580" marT="34290" marB="34290"/>
                </a:tc>
                <a:tc>
                  <a:txBody>
                    <a:bodyPr/>
                    <a:lstStyle/>
                    <a:p>
                      <a:r>
                        <a:rPr lang="en-US" sz="1000" dirty="0"/>
                        <a:t>Durable Polymer Coating</a:t>
                      </a:r>
                    </a:p>
                  </a:txBody>
                  <a:tcPr marL="68580" marR="68580" marT="34290" marB="34290"/>
                </a:tc>
                <a:tc>
                  <a:txBody>
                    <a:bodyPr/>
                    <a:lstStyle/>
                    <a:p>
                      <a:r>
                        <a:rPr lang="en-US" sz="1000" dirty="0"/>
                        <a:t>Sirolimus-Eluting Stent (SES)</a:t>
                      </a:r>
                    </a:p>
                  </a:txBody>
                  <a:tcPr marL="68580" marR="68580" marT="34290" marB="34290"/>
                </a:tc>
                <a:tc>
                  <a:txBody>
                    <a:bodyPr/>
                    <a:lstStyle/>
                    <a:p>
                      <a:r>
                        <a:rPr lang="en-US" sz="1000" dirty="0" err="1"/>
                        <a:t>RxNorm</a:t>
                      </a:r>
                      <a:endParaRPr lang="en-US" sz="1000" dirty="0"/>
                    </a:p>
                  </a:txBody>
                  <a:tcPr marL="68580" marR="68580" marT="34290" marB="34290"/>
                </a:tc>
                <a:tc>
                  <a:txBody>
                    <a:bodyPr/>
                    <a:lstStyle/>
                    <a:p>
                      <a:r>
                        <a:rPr lang="en-US" sz="1000" dirty="0"/>
                        <a:t>402124, 548705</a:t>
                      </a:r>
                    </a:p>
                  </a:txBody>
                  <a:tcPr marL="68580" marR="68580" marT="34290" marB="34290"/>
                </a:tc>
                <a:tc>
                  <a:txBody>
                    <a:bodyPr/>
                    <a:lstStyle/>
                    <a:p>
                      <a:r>
                        <a:rPr lang="en-US" sz="1000" dirty="0"/>
                        <a:t>Sirolimus drug-coated stent</a:t>
                      </a:r>
                    </a:p>
                  </a:txBody>
                  <a:tcPr marL="68580" marR="68580" marT="34290" marB="34290"/>
                </a:tc>
                <a:extLst>
                  <a:ext uri="{0D108BD9-81ED-4DB2-BD59-A6C34878D82A}">
                    <a16:rowId xmlns:a16="http://schemas.microsoft.com/office/drawing/2014/main" val="2434815725"/>
                  </a:ext>
                </a:extLst>
              </a:tr>
              <a:tr h="709361">
                <a:tc>
                  <a:txBody>
                    <a:bodyPr/>
                    <a:lstStyle/>
                    <a:p>
                      <a:endParaRPr lang="en-US" sz="1000" dirty="0"/>
                    </a:p>
                  </a:txBody>
                  <a:tcPr marL="68580" marR="68580" marT="34290" marB="34290"/>
                </a:tc>
                <a:tc>
                  <a:txBody>
                    <a:bodyPr/>
                    <a:lstStyle/>
                    <a:p>
                      <a:r>
                        <a:rPr lang="en-US" sz="1000" dirty="0"/>
                        <a:t>Stainless Steel Stents</a:t>
                      </a:r>
                    </a:p>
                  </a:txBody>
                  <a:tcPr marL="68580" marR="68580" marT="34290" marB="34290"/>
                </a:tc>
                <a:tc>
                  <a:txBody>
                    <a:bodyPr/>
                    <a:lstStyle/>
                    <a:p>
                      <a:r>
                        <a:rPr lang="en-US" sz="1000" dirty="0"/>
                        <a:t>Paclitaxel-Eluting Stent (PES)</a:t>
                      </a:r>
                    </a:p>
                  </a:txBody>
                  <a:tcPr marL="68580" marR="68580" marT="34290" marB="34290"/>
                </a:tc>
                <a:tc>
                  <a:txBody>
                    <a:bodyPr/>
                    <a:lstStyle/>
                    <a:p>
                      <a:r>
                        <a:rPr lang="en-US" sz="1000" dirty="0"/>
                        <a:t>ICD-9-CM</a:t>
                      </a:r>
                    </a:p>
                  </a:txBody>
                  <a:tcPr marL="68580" marR="68580" marT="34290" marB="34290"/>
                </a:tc>
                <a:tc>
                  <a:txBody>
                    <a:bodyPr/>
                    <a:lstStyle/>
                    <a:p>
                      <a:r>
                        <a:rPr lang="en-US" sz="1000" dirty="0"/>
                        <a:t>36.07</a:t>
                      </a:r>
                    </a:p>
                  </a:txBody>
                  <a:tcPr marL="68580" marR="68580" marT="34290" marB="34290"/>
                </a:tc>
                <a:tc>
                  <a:txBody>
                    <a:bodyPr/>
                    <a:lstStyle/>
                    <a:p>
                      <a:r>
                        <a:rPr lang="en-US" sz="1000" dirty="0"/>
                        <a:t>Initial Bare-Metal Stent (BMS) Classification</a:t>
                      </a:r>
                    </a:p>
                  </a:txBody>
                  <a:tcPr marL="68580" marR="68580" marT="34290" marB="34290"/>
                </a:tc>
                <a:extLst>
                  <a:ext uri="{0D108BD9-81ED-4DB2-BD59-A6C34878D82A}">
                    <a16:rowId xmlns:a16="http://schemas.microsoft.com/office/drawing/2014/main" val="2377332393"/>
                  </a:ext>
                </a:extLst>
              </a:tr>
              <a:tr h="709361">
                <a:tc>
                  <a:txBody>
                    <a:bodyPr/>
                    <a:lstStyle/>
                    <a:p>
                      <a:r>
                        <a:rPr lang="en-US" sz="1000" dirty="0"/>
                        <a:t>Second-Generation DES</a:t>
                      </a:r>
                    </a:p>
                  </a:txBody>
                  <a:tcPr marL="68580" marR="68580" marT="34290" marB="34290"/>
                </a:tc>
                <a:tc>
                  <a:txBody>
                    <a:bodyPr/>
                    <a:lstStyle/>
                    <a:p>
                      <a:r>
                        <a:rPr lang="en-US" sz="1000" dirty="0"/>
                        <a:t>Biodegradable Polymer</a:t>
                      </a:r>
                    </a:p>
                  </a:txBody>
                  <a:tcPr marL="68580" marR="68580" marT="34290" marB="34290"/>
                </a:tc>
                <a:tc>
                  <a:txBody>
                    <a:bodyPr/>
                    <a:lstStyle/>
                    <a:p>
                      <a:r>
                        <a:rPr lang="en-US" sz="1000" dirty="0" err="1"/>
                        <a:t>Everolimus</a:t>
                      </a:r>
                      <a:r>
                        <a:rPr lang="en-US" sz="1000" dirty="0"/>
                        <a:t>-Eluting Stent (EES)</a:t>
                      </a:r>
                    </a:p>
                  </a:txBody>
                  <a:tcPr marL="68580" marR="68580" marT="34290" marB="34290"/>
                </a:tc>
                <a:tc>
                  <a:txBody>
                    <a:bodyPr/>
                    <a:lstStyle/>
                    <a:p>
                      <a:r>
                        <a:rPr lang="en-US" sz="1000" dirty="0" err="1"/>
                        <a:t>RxNorm</a:t>
                      </a:r>
                      <a:endParaRPr lang="en-US" sz="1000" dirty="0"/>
                    </a:p>
                  </a:txBody>
                  <a:tcPr marL="68580" marR="68580" marT="34290" marB="34290"/>
                </a:tc>
                <a:tc>
                  <a:txBody>
                    <a:bodyPr/>
                    <a:lstStyle/>
                    <a:p>
                      <a:r>
                        <a:rPr lang="en-US" sz="1000" dirty="0"/>
                        <a:t>691405, 721306</a:t>
                      </a:r>
                    </a:p>
                  </a:txBody>
                  <a:tcPr marL="68580" marR="68580" marT="34290" marB="34290"/>
                </a:tc>
                <a:tc>
                  <a:txBody>
                    <a:bodyPr/>
                    <a:lstStyle/>
                    <a:p>
                      <a:r>
                        <a:rPr lang="en-US" sz="1000" dirty="0"/>
                        <a:t>Cobalt Chromium-based thinner strut design</a:t>
                      </a:r>
                    </a:p>
                  </a:txBody>
                  <a:tcPr marL="68580" marR="68580" marT="34290" marB="34290"/>
                </a:tc>
                <a:extLst>
                  <a:ext uri="{0D108BD9-81ED-4DB2-BD59-A6C34878D82A}">
                    <a16:rowId xmlns:a16="http://schemas.microsoft.com/office/drawing/2014/main" val="2044684893"/>
                  </a:ext>
                </a:extLst>
              </a:tr>
              <a:tr h="922170">
                <a:tc>
                  <a:txBody>
                    <a:bodyPr/>
                    <a:lstStyle/>
                    <a:p>
                      <a:endParaRPr lang="en-US" sz="1000" dirty="0"/>
                    </a:p>
                  </a:txBody>
                  <a:tcPr marL="68580" marR="68580" marT="34290" marB="34290"/>
                </a:tc>
                <a:tc>
                  <a:txBody>
                    <a:bodyPr/>
                    <a:lstStyle/>
                    <a:p>
                      <a:r>
                        <a:rPr lang="en-US" sz="1000" dirty="0"/>
                        <a:t>Technology Used</a:t>
                      </a:r>
                    </a:p>
                  </a:txBody>
                  <a:tcPr marL="68580" marR="68580" marT="34290" marB="34290"/>
                </a:tc>
                <a:tc>
                  <a:txBody>
                    <a:bodyPr/>
                    <a:lstStyle/>
                    <a:p>
                      <a:r>
                        <a:rPr lang="en-US" sz="1000" dirty="0" err="1"/>
                        <a:t>Zotarolimus</a:t>
                      </a:r>
                      <a:r>
                        <a:rPr lang="en-US" sz="1000" dirty="0"/>
                        <a:t>-Eluting Stent (ZES)</a:t>
                      </a:r>
                    </a:p>
                  </a:txBody>
                  <a:tcPr marL="68580" marR="68580" marT="34290" marB="34290"/>
                </a:tc>
                <a:tc>
                  <a:txBody>
                    <a:bodyPr/>
                    <a:lstStyle/>
                    <a:p>
                      <a:r>
                        <a:rPr lang="en-US" sz="1000" dirty="0"/>
                        <a:t>LOINC</a:t>
                      </a:r>
                    </a:p>
                  </a:txBody>
                  <a:tcPr marL="68580" marR="68580" marT="34290" marB="34290"/>
                </a:tc>
                <a:tc>
                  <a:txBody>
                    <a:bodyPr/>
                    <a:lstStyle/>
                    <a:p>
                      <a:r>
                        <a:rPr lang="en-US" sz="1000" dirty="0"/>
                        <a:t>75934-1, 82905-2</a:t>
                      </a:r>
                    </a:p>
                  </a:txBody>
                  <a:tcPr marL="68580" marR="68580" marT="34290" marB="34290"/>
                </a:tc>
                <a:tc>
                  <a:txBody>
                    <a:bodyPr/>
                    <a:lstStyle/>
                    <a:p>
                      <a:r>
                        <a:rPr lang="en-US" sz="1000" dirty="0"/>
                        <a:t>Drug Level Monitoring for Stent Thrombosis Risk</a:t>
                      </a:r>
                    </a:p>
                  </a:txBody>
                  <a:tcPr marL="68580" marR="68580" marT="34290" marB="34290"/>
                </a:tc>
                <a:extLst>
                  <a:ext uri="{0D108BD9-81ED-4DB2-BD59-A6C34878D82A}">
                    <a16:rowId xmlns:a16="http://schemas.microsoft.com/office/drawing/2014/main" val="3273016921"/>
                  </a:ext>
                </a:extLst>
              </a:tr>
              <a:tr h="709361">
                <a:tc>
                  <a:txBody>
                    <a:bodyPr/>
                    <a:lstStyle/>
                    <a:p>
                      <a:r>
                        <a:rPr lang="en-US" sz="1000" dirty="0"/>
                        <a:t>Third-Generation DES</a:t>
                      </a:r>
                    </a:p>
                  </a:txBody>
                  <a:tcPr marL="68580" marR="68580" marT="34290" marB="34290"/>
                </a:tc>
                <a:tc>
                  <a:txBody>
                    <a:bodyPr/>
                    <a:lstStyle/>
                    <a:p>
                      <a:endParaRPr lang="en-US" sz="1000" dirty="0"/>
                    </a:p>
                  </a:txBody>
                  <a:tcPr marL="68580" marR="68580" marT="34290" marB="34290"/>
                </a:tc>
                <a:tc>
                  <a:txBody>
                    <a:bodyPr/>
                    <a:lstStyle/>
                    <a:p>
                      <a:r>
                        <a:rPr lang="en-US" sz="1000" dirty="0"/>
                        <a:t>Bioresorbable Scaffolds</a:t>
                      </a:r>
                    </a:p>
                  </a:txBody>
                  <a:tcPr marL="68580" marR="68580" marT="34290" marB="34290"/>
                </a:tc>
                <a:tc>
                  <a:txBody>
                    <a:bodyPr/>
                    <a:lstStyle/>
                    <a:p>
                      <a:r>
                        <a:rPr lang="en-US" sz="1000" dirty="0"/>
                        <a:t>ICD-10-PCS</a:t>
                      </a:r>
                    </a:p>
                  </a:txBody>
                  <a:tcPr marL="68580" marR="68580" marT="34290" marB="34290"/>
                </a:tc>
                <a:tc>
                  <a:txBody>
                    <a:bodyPr/>
                    <a:lstStyle/>
                    <a:p>
                      <a:r>
                        <a:rPr lang="en-US" sz="1000" dirty="0"/>
                        <a:t>X2R034Z, X2R03DZ</a:t>
                      </a:r>
                    </a:p>
                  </a:txBody>
                  <a:tcPr marL="68580" marR="68580" marT="34290" marB="34290"/>
                </a:tc>
                <a:tc>
                  <a:txBody>
                    <a:bodyPr/>
                    <a:lstStyle/>
                    <a:p>
                      <a:r>
                        <a:rPr lang="en-US" sz="1000" dirty="0"/>
                        <a:t>Next-Gen DES with Thin Strut Design</a:t>
                      </a:r>
                    </a:p>
                  </a:txBody>
                  <a:tcPr marL="68580" marR="68580" marT="34290" marB="34290"/>
                </a:tc>
                <a:extLst>
                  <a:ext uri="{0D108BD9-81ED-4DB2-BD59-A6C34878D82A}">
                    <a16:rowId xmlns:a16="http://schemas.microsoft.com/office/drawing/2014/main" val="3978223833"/>
                  </a:ext>
                </a:extLst>
              </a:tr>
              <a:tr h="709361">
                <a:tc>
                  <a:txBody>
                    <a:bodyPr/>
                    <a:lstStyle/>
                    <a:p>
                      <a:endParaRPr lang="en-US" sz="1000"/>
                    </a:p>
                  </a:txBody>
                  <a:tcPr marL="68580" marR="68580" marT="34290" marB="34290"/>
                </a:tc>
                <a:tc>
                  <a:txBody>
                    <a:bodyPr/>
                    <a:lstStyle/>
                    <a:p>
                      <a:endParaRPr lang="en-US" sz="1000"/>
                    </a:p>
                  </a:txBody>
                  <a:tcPr marL="68580" marR="68580" marT="34290" marB="34290"/>
                </a:tc>
                <a:tc>
                  <a:txBody>
                    <a:bodyPr/>
                    <a:lstStyle/>
                    <a:p>
                      <a:r>
                        <a:rPr lang="en-US" sz="1000" dirty="0"/>
                        <a:t>Polymer-Free DES</a:t>
                      </a:r>
                    </a:p>
                  </a:txBody>
                  <a:tcPr marL="68580" marR="68580" marT="34290" marB="34290"/>
                </a:tc>
                <a:tc>
                  <a:txBody>
                    <a:bodyPr/>
                    <a:lstStyle/>
                    <a:p>
                      <a:r>
                        <a:rPr lang="en-US" sz="1000" dirty="0"/>
                        <a:t>HCPCS</a:t>
                      </a:r>
                    </a:p>
                  </a:txBody>
                  <a:tcPr marL="68580" marR="68580" marT="34290" marB="34290"/>
                </a:tc>
                <a:tc>
                  <a:txBody>
                    <a:bodyPr/>
                    <a:lstStyle/>
                    <a:p>
                      <a:r>
                        <a:rPr lang="en-US" sz="1000" dirty="0"/>
                        <a:t>C9607, C9608</a:t>
                      </a:r>
                    </a:p>
                  </a:txBody>
                  <a:tcPr marL="68580" marR="68580" marT="34290" marB="34290"/>
                </a:tc>
                <a:tc>
                  <a:txBody>
                    <a:bodyPr/>
                    <a:lstStyle/>
                    <a:p>
                      <a:r>
                        <a:rPr lang="en-US" sz="1000" dirty="0"/>
                        <a:t>Biodegradable DES for Improved Healing</a:t>
                      </a:r>
                    </a:p>
                  </a:txBody>
                  <a:tcPr marL="68580" marR="68580" marT="34290" marB="34290"/>
                </a:tc>
                <a:extLst>
                  <a:ext uri="{0D108BD9-81ED-4DB2-BD59-A6C34878D82A}">
                    <a16:rowId xmlns:a16="http://schemas.microsoft.com/office/drawing/2014/main" val="1215380203"/>
                  </a:ext>
                </a:extLst>
              </a:tr>
              <a:tr h="709361">
                <a:tc>
                  <a:txBody>
                    <a:bodyPr/>
                    <a:lstStyle/>
                    <a:p>
                      <a:r>
                        <a:rPr lang="en-US" sz="1000" dirty="0"/>
                        <a:t>Specialized DES for High-Risk Patients</a:t>
                      </a:r>
                    </a:p>
                  </a:txBody>
                  <a:tcPr marL="68580" marR="68580" marT="34290" marB="34290"/>
                </a:tc>
                <a:tc>
                  <a:txBody>
                    <a:bodyPr/>
                    <a:lstStyle/>
                    <a:p>
                      <a:endParaRPr lang="en-US" sz="1000" dirty="0"/>
                    </a:p>
                  </a:txBody>
                  <a:tcPr marL="68580" marR="68580" marT="34290" marB="34290"/>
                </a:tc>
                <a:tc>
                  <a:txBody>
                    <a:bodyPr/>
                    <a:lstStyle/>
                    <a:p>
                      <a:r>
                        <a:rPr lang="en-US" sz="1000" dirty="0"/>
                        <a:t>Stents for Small Vessels</a:t>
                      </a:r>
                    </a:p>
                  </a:txBody>
                  <a:tcPr marL="68580" marR="68580" marT="34290" marB="34290"/>
                </a:tc>
                <a:tc>
                  <a:txBody>
                    <a:bodyPr/>
                    <a:lstStyle/>
                    <a:p>
                      <a:r>
                        <a:rPr lang="en-US" sz="1000" dirty="0"/>
                        <a:t>ICD-10-PCS</a:t>
                      </a:r>
                    </a:p>
                  </a:txBody>
                  <a:tcPr marL="68580" marR="68580" marT="34290" marB="34290"/>
                </a:tc>
                <a:tc>
                  <a:txBody>
                    <a:bodyPr/>
                    <a:lstStyle/>
                    <a:p>
                      <a:r>
                        <a:rPr lang="en-US" sz="1000" dirty="0"/>
                        <a:t>02703ZZ</a:t>
                      </a:r>
                    </a:p>
                  </a:txBody>
                  <a:tcPr marL="68580" marR="68580" marT="34290" marB="34290"/>
                </a:tc>
                <a:tc>
                  <a:txBody>
                    <a:bodyPr/>
                    <a:lstStyle/>
                    <a:p>
                      <a:r>
                        <a:rPr lang="en-US" sz="1000" dirty="0"/>
                        <a:t>DES Specifically for Small Coronary Arteries</a:t>
                      </a:r>
                    </a:p>
                  </a:txBody>
                  <a:tcPr marL="68580" marR="68580" marT="34290" marB="34290"/>
                </a:tc>
                <a:extLst>
                  <a:ext uri="{0D108BD9-81ED-4DB2-BD59-A6C34878D82A}">
                    <a16:rowId xmlns:a16="http://schemas.microsoft.com/office/drawing/2014/main" val="431290195"/>
                  </a:ext>
                </a:extLst>
              </a:tr>
              <a:tr h="531495">
                <a:tc>
                  <a:txBody>
                    <a:bodyPr/>
                    <a:lstStyle/>
                    <a:p>
                      <a:endParaRPr lang="en-US" sz="1000"/>
                    </a:p>
                  </a:txBody>
                  <a:tcPr marL="68580" marR="68580" marT="34290" marB="34290"/>
                </a:tc>
                <a:tc>
                  <a:txBody>
                    <a:bodyPr/>
                    <a:lstStyle/>
                    <a:p>
                      <a:endParaRPr lang="en-US" sz="1000"/>
                    </a:p>
                  </a:txBody>
                  <a:tcPr marL="68580" marR="68580" marT="34290" marB="34290"/>
                </a:tc>
                <a:tc>
                  <a:txBody>
                    <a:bodyPr/>
                    <a:lstStyle/>
                    <a:p>
                      <a:r>
                        <a:rPr lang="en-US" sz="1000" dirty="0"/>
                        <a:t>DES for Diabetes Patients</a:t>
                      </a:r>
                    </a:p>
                  </a:txBody>
                  <a:tcPr marL="68580" marR="68580" marT="34290" marB="34290"/>
                </a:tc>
                <a:tc>
                  <a:txBody>
                    <a:bodyPr/>
                    <a:lstStyle/>
                    <a:p>
                      <a:r>
                        <a:rPr lang="en-US" sz="1000" dirty="0"/>
                        <a:t>ICD-10-PCS</a:t>
                      </a:r>
                    </a:p>
                  </a:txBody>
                  <a:tcPr marL="68580" marR="68580" marT="34290" marB="34290"/>
                </a:tc>
                <a:tc>
                  <a:txBody>
                    <a:bodyPr/>
                    <a:lstStyle/>
                    <a:p>
                      <a:r>
                        <a:rPr lang="en-US" sz="1000" dirty="0"/>
                        <a:t>027034Z</a:t>
                      </a:r>
                    </a:p>
                  </a:txBody>
                  <a:tcPr marL="68580" marR="68580" marT="34290" marB="34290"/>
                </a:tc>
                <a:tc>
                  <a:txBody>
                    <a:bodyPr/>
                    <a:lstStyle/>
                    <a:p>
                      <a:r>
                        <a:rPr lang="en-US" sz="1000" dirty="0"/>
                        <a:t>Drug-Eluting Stents Designed for Diabetic Patients</a:t>
                      </a:r>
                    </a:p>
                  </a:txBody>
                  <a:tcPr marL="68580" marR="68580" marT="34290" marB="34290"/>
                </a:tc>
                <a:extLst>
                  <a:ext uri="{0D108BD9-81ED-4DB2-BD59-A6C34878D82A}">
                    <a16:rowId xmlns:a16="http://schemas.microsoft.com/office/drawing/2014/main" val="3916228954"/>
                  </a:ext>
                </a:extLst>
              </a:tr>
              <a:tr h="496553">
                <a:tc>
                  <a:txBody>
                    <a:bodyPr/>
                    <a:lstStyle/>
                    <a:p>
                      <a:endParaRPr lang="en-US" sz="1000" dirty="0"/>
                    </a:p>
                  </a:txBody>
                  <a:tcPr marL="68580" marR="68580" marT="34290" marB="34290"/>
                </a:tc>
                <a:tc>
                  <a:txBody>
                    <a:bodyPr/>
                    <a:lstStyle/>
                    <a:p>
                      <a:endParaRPr lang="en-US" sz="1000" dirty="0"/>
                    </a:p>
                  </a:txBody>
                  <a:tcPr marL="68580" marR="68580" marT="34290" marB="34290"/>
                </a:tc>
                <a:tc>
                  <a:txBody>
                    <a:bodyPr/>
                    <a:lstStyle/>
                    <a:p>
                      <a:r>
                        <a:rPr lang="en-US" sz="1000" dirty="0"/>
                        <a:t>DES for Chronic Kidney Disease</a:t>
                      </a:r>
                    </a:p>
                  </a:txBody>
                  <a:tcPr marL="68580" marR="68580" marT="34290" marB="34290"/>
                </a:tc>
                <a:tc>
                  <a:txBody>
                    <a:bodyPr/>
                    <a:lstStyle/>
                    <a:p>
                      <a:r>
                        <a:rPr lang="en-US" sz="1000" dirty="0"/>
                        <a:t>ICD-10-PCS</a:t>
                      </a:r>
                    </a:p>
                  </a:txBody>
                  <a:tcPr marL="68580" marR="68580" marT="34290" marB="34290"/>
                </a:tc>
                <a:tc>
                  <a:txBody>
                    <a:bodyPr/>
                    <a:lstStyle/>
                    <a:p>
                      <a:r>
                        <a:rPr lang="en-US" sz="1000" dirty="0"/>
                        <a:t>X2R034Y</a:t>
                      </a:r>
                    </a:p>
                  </a:txBody>
                  <a:tcPr marL="68580" marR="68580" marT="34290" marB="34290"/>
                </a:tc>
                <a:tc>
                  <a:txBody>
                    <a:bodyPr/>
                    <a:lstStyle/>
                    <a:p>
                      <a:r>
                        <a:rPr lang="en-US" sz="1000" dirty="0"/>
                        <a:t>Stents Optimized for CKD Patients</a:t>
                      </a:r>
                    </a:p>
                  </a:txBody>
                  <a:tcPr marL="68580" marR="68580" marT="34290" marB="34290"/>
                </a:tc>
                <a:extLst>
                  <a:ext uri="{0D108BD9-81ED-4DB2-BD59-A6C34878D82A}">
                    <a16:rowId xmlns:a16="http://schemas.microsoft.com/office/drawing/2014/main" val="3268329676"/>
                  </a:ext>
                </a:extLst>
              </a:tr>
            </a:tbl>
          </a:graphicData>
        </a:graphic>
      </p:graphicFrame>
    </p:spTree>
    <p:extLst>
      <p:ext uri="{BB962C8B-B14F-4D97-AF65-F5344CB8AC3E}">
        <p14:creationId xmlns:p14="http://schemas.microsoft.com/office/powerpoint/2010/main" val="1730026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320" y="967861"/>
            <a:ext cx="8323730" cy="300082"/>
          </a:xfrm>
          <a:prstGeom prst="rect">
            <a:avLst/>
          </a:prstGeom>
        </p:spPr>
        <p:txBody>
          <a:bodyPr wrap="square">
            <a:spAutoFit/>
          </a:bodyPr>
          <a:lstStyle/>
          <a:p>
            <a:r>
              <a:rPr lang="en-US" sz="1350" dirty="0"/>
              <a:t>Supplementary Table 4: AI-DAPT Models vs. Baseline Models for Ischemic and Bleeding Risk Prediction</a:t>
            </a:r>
          </a:p>
        </p:txBody>
      </p:sp>
      <p:graphicFrame>
        <p:nvGraphicFramePr>
          <p:cNvPr id="13" name="Table 13">
            <a:extLst>
              <a:ext uri="{FF2B5EF4-FFF2-40B4-BE49-F238E27FC236}">
                <a16:creationId xmlns:a16="http://schemas.microsoft.com/office/drawing/2014/main" id="{329E9E34-90DE-4153-B5C7-DE90F366A87A}"/>
              </a:ext>
            </a:extLst>
          </p:cNvPr>
          <p:cNvGraphicFramePr>
            <a:graphicFrameLocks noGrp="1"/>
          </p:cNvGraphicFramePr>
          <p:nvPr>
            <p:extLst>
              <p:ext uri="{D42A27DB-BD31-4B8C-83A1-F6EECF244321}">
                <p14:modId xmlns:p14="http://schemas.microsoft.com/office/powerpoint/2010/main" val="564509483"/>
              </p:ext>
            </p:extLst>
          </p:nvPr>
        </p:nvGraphicFramePr>
        <p:xfrm>
          <a:off x="77320" y="1393432"/>
          <a:ext cx="9124500" cy="4057487"/>
        </p:xfrm>
        <a:graphic>
          <a:graphicData uri="http://schemas.openxmlformats.org/drawingml/2006/table">
            <a:tbl>
              <a:tblPr firstRow="1" bandRow="1">
                <a:tableStyleId>{5940675A-B579-460E-94D1-54222C63F5DA}</a:tableStyleId>
              </a:tblPr>
              <a:tblGrid>
                <a:gridCol w="1520750">
                  <a:extLst>
                    <a:ext uri="{9D8B030D-6E8A-4147-A177-3AD203B41FA5}">
                      <a16:colId xmlns:a16="http://schemas.microsoft.com/office/drawing/2014/main" val="899669278"/>
                    </a:ext>
                  </a:extLst>
                </a:gridCol>
                <a:gridCol w="1520750">
                  <a:extLst>
                    <a:ext uri="{9D8B030D-6E8A-4147-A177-3AD203B41FA5}">
                      <a16:colId xmlns:a16="http://schemas.microsoft.com/office/drawing/2014/main" val="324176435"/>
                    </a:ext>
                  </a:extLst>
                </a:gridCol>
                <a:gridCol w="1520750">
                  <a:extLst>
                    <a:ext uri="{9D8B030D-6E8A-4147-A177-3AD203B41FA5}">
                      <a16:colId xmlns:a16="http://schemas.microsoft.com/office/drawing/2014/main" val="2418052888"/>
                    </a:ext>
                  </a:extLst>
                </a:gridCol>
                <a:gridCol w="1520750">
                  <a:extLst>
                    <a:ext uri="{9D8B030D-6E8A-4147-A177-3AD203B41FA5}">
                      <a16:colId xmlns:a16="http://schemas.microsoft.com/office/drawing/2014/main" val="1549677007"/>
                    </a:ext>
                  </a:extLst>
                </a:gridCol>
                <a:gridCol w="1520750">
                  <a:extLst>
                    <a:ext uri="{9D8B030D-6E8A-4147-A177-3AD203B41FA5}">
                      <a16:colId xmlns:a16="http://schemas.microsoft.com/office/drawing/2014/main" val="2654486215"/>
                    </a:ext>
                  </a:extLst>
                </a:gridCol>
                <a:gridCol w="1520750">
                  <a:extLst>
                    <a:ext uri="{9D8B030D-6E8A-4147-A177-3AD203B41FA5}">
                      <a16:colId xmlns:a16="http://schemas.microsoft.com/office/drawing/2014/main" val="2092125359"/>
                    </a:ext>
                  </a:extLst>
                </a:gridCol>
              </a:tblGrid>
              <a:tr h="579641">
                <a:tc>
                  <a:txBody>
                    <a:bodyPr/>
                    <a:lstStyle/>
                    <a:p>
                      <a:r>
                        <a:rPr lang="en-US" sz="900" b="1" dirty="0">
                          <a:latin typeface="Times New Roman" panose="02020603050405020304" pitchFamily="18" charset="0"/>
                          <a:cs typeface="Times New Roman" panose="02020603050405020304" pitchFamily="18" charset="0"/>
                        </a:rPr>
                        <a:t>Model Type</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Original Features Included</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Algorithm Used</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Performance Metric (AUROC)</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Precision-Recall (AUPRC)</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DAPT Score Integration</a:t>
                      </a:r>
                    </a:p>
                  </a:txBody>
                  <a:tcPr marL="68580" marR="68580" marT="34290" marB="34290"/>
                </a:tc>
                <a:extLst>
                  <a:ext uri="{0D108BD9-81ED-4DB2-BD59-A6C34878D82A}">
                    <a16:rowId xmlns:a16="http://schemas.microsoft.com/office/drawing/2014/main" val="1282348217"/>
                  </a:ext>
                </a:extLst>
              </a:tr>
              <a:tr h="579641">
                <a:tc>
                  <a:txBody>
                    <a:bodyPr/>
                    <a:lstStyle/>
                    <a:p>
                      <a:r>
                        <a:rPr lang="en-US" sz="900" b="1" dirty="0">
                          <a:latin typeface="Times New Roman" panose="02020603050405020304" pitchFamily="18" charset="0"/>
                          <a:cs typeface="Times New Roman" panose="02020603050405020304" pitchFamily="18" charset="0"/>
                        </a:rPr>
                        <a:t>Baseline Models</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Age, Smoking, Diabetes, Hypertension</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Logistic Regression</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0.68 (Ischemic), 0.65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0.58 (Ischemic), 0.55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Standard DAPT Score</a:t>
                      </a:r>
                    </a:p>
                  </a:txBody>
                  <a:tcPr marL="68580" marR="68580" marT="34290" marB="34290"/>
                </a:tc>
                <a:extLst>
                  <a:ext uri="{0D108BD9-81ED-4DB2-BD59-A6C34878D82A}">
                    <a16:rowId xmlns:a16="http://schemas.microsoft.com/office/drawing/2014/main" val="55682270"/>
                  </a:ext>
                </a:extLst>
              </a:tr>
              <a:tr h="579641">
                <a:tc>
                  <a:txBody>
                    <a:bodyPr/>
                    <a:lstStyle/>
                    <a:p>
                      <a:endParaRPr lang="en-US" sz="9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Prior IHD, Prior Bleeding, ACS Events</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Cox Proportional Hazards</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0.72 (Ischemic), 0.68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0.60 (Ischemic), 0.58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Standard DAPT Score</a:t>
                      </a:r>
                    </a:p>
                  </a:txBody>
                  <a:tcPr marL="68580" marR="68580" marT="34290" marB="34290"/>
                </a:tc>
                <a:extLst>
                  <a:ext uri="{0D108BD9-81ED-4DB2-BD59-A6C34878D82A}">
                    <a16:rowId xmlns:a16="http://schemas.microsoft.com/office/drawing/2014/main" val="1017164693"/>
                  </a:ext>
                </a:extLst>
              </a:tr>
              <a:tr h="579641">
                <a:tc>
                  <a:txBody>
                    <a:bodyPr/>
                    <a:lstStyle/>
                    <a:p>
                      <a:r>
                        <a:rPr lang="en-US" sz="900" b="1" dirty="0">
                          <a:latin typeface="Times New Roman" panose="02020603050405020304" pitchFamily="18" charset="0"/>
                          <a:cs typeface="Times New Roman" panose="02020603050405020304" pitchFamily="18" charset="0"/>
                        </a:rPr>
                        <a:t>AI-DAPT Models</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All Baseline Features + Lab Values, Lesion Complexity</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Random Forest</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0.82 (Ischemic), 0.79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0.74 (Ischemic), 0.71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AI-Personalized Score</a:t>
                      </a:r>
                    </a:p>
                  </a:txBody>
                  <a:tcPr marL="68580" marR="68580" marT="34290" marB="34290"/>
                </a:tc>
                <a:extLst>
                  <a:ext uri="{0D108BD9-81ED-4DB2-BD59-A6C34878D82A}">
                    <a16:rowId xmlns:a16="http://schemas.microsoft.com/office/drawing/2014/main" val="3548592512"/>
                  </a:ext>
                </a:extLst>
              </a:tr>
              <a:tr h="579641">
                <a:tc>
                  <a:txBody>
                    <a:bodyPr/>
                    <a:lstStyle/>
                    <a:p>
                      <a:endParaRPr lang="en-US" sz="9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Prior MI, CAD, ECG Variability, Biomarkers</a:t>
                      </a:r>
                    </a:p>
                  </a:txBody>
                  <a:tcPr marL="68580" marR="68580" marT="34290" marB="34290"/>
                </a:tc>
                <a:tc>
                  <a:txBody>
                    <a:bodyPr/>
                    <a:lstStyle/>
                    <a:p>
                      <a:r>
                        <a:rPr lang="en-US" sz="900" dirty="0" err="1">
                          <a:latin typeface="Times New Roman" panose="02020603050405020304" pitchFamily="18" charset="0"/>
                          <a:cs typeface="Times New Roman" panose="02020603050405020304" pitchFamily="18" charset="0"/>
                        </a:rPr>
                        <a:t>XGBoost</a:t>
                      </a:r>
                      <a:endParaRPr lang="en-US" sz="9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0.86 (Ischemic), 0.81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0.78 (Ischemic), 0.75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AI-Personalized Score</a:t>
                      </a:r>
                    </a:p>
                  </a:txBody>
                  <a:tcPr marL="68580" marR="68580" marT="34290" marB="34290"/>
                </a:tc>
                <a:extLst>
                  <a:ext uri="{0D108BD9-81ED-4DB2-BD59-A6C34878D82A}">
                    <a16:rowId xmlns:a16="http://schemas.microsoft.com/office/drawing/2014/main" val="2373171729"/>
                  </a:ext>
                </a:extLst>
              </a:tr>
              <a:tr h="579641">
                <a:tc>
                  <a:txBody>
                    <a:bodyPr/>
                    <a:lstStyle/>
                    <a:p>
                      <a:endParaRPr lang="en-US" sz="900" b="1">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Complete Dataset + ICU Stay, Medication Adherence</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Neural Network</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0.89 (Ischemic), 0.85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0.80 (Ischemic), 0.77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AI-Personalized Score</a:t>
                      </a:r>
                    </a:p>
                  </a:txBody>
                  <a:tcPr marL="68580" marR="68580" marT="34290" marB="34290"/>
                </a:tc>
                <a:extLst>
                  <a:ext uri="{0D108BD9-81ED-4DB2-BD59-A6C34878D82A}">
                    <a16:rowId xmlns:a16="http://schemas.microsoft.com/office/drawing/2014/main" val="1770333056"/>
                  </a:ext>
                </a:extLst>
              </a:tr>
              <a:tr h="579641">
                <a:tc>
                  <a:txBody>
                    <a:bodyPr/>
                    <a:lstStyle/>
                    <a:p>
                      <a:endParaRPr lang="en-US" sz="9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AI-Optimized Feature Set + Time-to-Event Data</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Weighted LGBM</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0.91 (Ischemic), 0.88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0.83 (Ischemic), 0.79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AI-Personalized Score</a:t>
                      </a:r>
                    </a:p>
                  </a:txBody>
                  <a:tcPr marL="68580" marR="68580" marT="34290" marB="34290"/>
                </a:tc>
                <a:extLst>
                  <a:ext uri="{0D108BD9-81ED-4DB2-BD59-A6C34878D82A}">
                    <a16:rowId xmlns:a16="http://schemas.microsoft.com/office/drawing/2014/main" val="3652345921"/>
                  </a:ext>
                </a:extLst>
              </a:tr>
            </a:tbl>
          </a:graphicData>
        </a:graphic>
      </p:graphicFrame>
    </p:spTree>
    <p:extLst>
      <p:ext uri="{BB962C8B-B14F-4D97-AF65-F5344CB8AC3E}">
        <p14:creationId xmlns:p14="http://schemas.microsoft.com/office/powerpoint/2010/main" val="3657777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320" y="967861"/>
            <a:ext cx="8323730" cy="300082"/>
          </a:xfrm>
          <a:prstGeom prst="rect">
            <a:avLst/>
          </a:prstGeom>
        </p:spPr>
        <p:txBody>
          <a:bodyPr wrap="square">
            <a:spAutoFit/>
          </a:bodyPr>
          <a:lstStyle/>
          <a:p>
            <a:r>
              <a:rPr lang="en-US" sz="1350" dirty="0"/>
              <a:t>Supplementary Table 4: AI-DAPT Models vs. Baseline Models for Ischemic and Bleeding Risk Prediction</a:t>
            </a:r>
          </a:p>
        </p:txBody>
      </p:sp>
      <p:sp>
        <p:nvSpPr>
          <p:cNvPr id="5" name="TextBox 4">
            <a:extLst>
              <a:ext uri="{FF2B5EF4-FFF2-40B4-BE49-F238E27FC236}">
                <a16:creationId xmlns:a16="http://schemas.microsoft.com/office/drawing/2014/main" id="{FE0EA08D-50C7-4505-A7F0-7537335CA4C5}"/>
              </a:ext>
            </a:extLst>
          </p:cNvPr>
          <p:cNvSpPr txBox="1"/>
          <p:nvPr/>
        </p:nvSpPr>
        <p:spPr>
          <a:xfrm>
            <a:off x="0" y="1513114"/>
            <a:ext cx="8868229" cy="2585323"/>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Footnote*</a:t>
            </a:r>
          </a:p>
          <a:p>
            <a:r>
              <a:rPr lang="en-US" sz="1200" dirty="0">
                <a:latin typeface="Times New Roman" panose="02020603050405020304" pitchFamily="18" charset="0"/>
                <a:cs typeface="Times New Roman" panose="02020603050405020304" pitchFamily="18" charset="0"/>
              </a:rPr>
              <a:t>Comparing Baseline Models to AI-DAPT  </a:t>
            </a:r>
          </a:p>
          <a:p>
            <a:r>
              <a:rPr lang="en-US" sz="1200" dirty="0">
                <a:latin typeface="Times New Roman" panose="02020603050405020304" pitchFamily="18" charset="0"/>
                <a:cs typeface="Times New Roman" panose="02020603050405020304" pitchFamily="18" charset="0"/>
              </a:rPr>
              <a:t>1. Traditional Models: Logistic Regression and Cox Models rely on predefined clinical risk factors to calculate standard DAPT scores.  </a:t>
            </a:r>
          </a:p>
          <a:p>
            <a:r>
              <a:rPr lang="en-US" sz="1200" dirty="0">
                <a:latin typeface="Times New Roman" panose="02020603050405020304" pitchFamily="18" charset="0"/>
                <a:cs typeface="Times New Roman" panose="02020603050405020304" pitchFamily="18" charset="0"/>
              </a:rPr>
              <a:t>2. AI-DAPT Models: Machine learning techniques (Random Forest, </a:t>
            </a:r>
            <a:r>
              <a:rPr lang="en-US" sz="1200" dirty="0" err="1">
                <a:latin typeface="Times New Roman" panose="02020603050405020304" pitchFamily="18" charset="0"/>
                <a:cs typeface="Times New Roman" panose="02020603050405020304" pitchFamily="18" charset="0"/>
              </a:rPr>
              <a:t>XGBoost</a:t>
            </a:r>
            <a:r>
              <a:rPr lang="en-US" sz="1200" dirty="0">
                <a:latin typeface="Times New Roman" panose="02020603050405020304" pitchFamily="18" charset="0"/>
                <a:cs typeface="Times New Roman" panose="02020603050405020304" pitchFamily="18" charset="0"/>
              </a:rPr>
              <a:t>, Neural Networks, Weighted LGBM) enable dynamic and adaptive risk prediction.  </a:t>
            </a:r>
          </a:p>
          <a:p>
            <a:r>
              <a:rPr lang="en-US" sz="1200" dirty="0">
                <a:latin typeface="Times New Roman" panose="02020603050405020304" pitchFamily="18" charset="0"/>
                <a:cs typeface="Times New Roman" panose="02020603050405020304" pitchFamily="18" charset="0"/>
              </a:rPr>
              <a:t>3. Performance Insights: AI models outperform traditional approaches by improving AUROC (up to 0.91 for ischemic risk) and AUPRC (up to 0.83 for ischemic and 0.79 for bleeding risks). Neural networks and LGBM excel at identifying non-linear risk patterns beyond conventional scores.  </a:t>
            </a:r>
          </a:p>
          <a:p>
            <a:r>
              <a:rPr lang="en-US" sz="1200" dirty="0">
                <a:latin typeface="Times New Roman" panose="02020603050405020304" pitchFamily="18" charset="0"/>
                <a:cs typeface="Times New Roman" panose="02020603050405020304" pitchFamily="18" charset="0"/>
              </a:rPr>
              <a:t>4. Key Features for Optimization: AI-DAPT incorporates lesion complexity, biomarkers, ECG changes, and adherence data, enhancing personalized treatment strategies. Feature importance rankings aid in effective clinical risk stratification.  </a:t>
            </a:r>
          </a:p>
          <a:p>
            <a:r>
              <a:rPr lang="en-US" sz="1200" dirty="0">
                <a:latin typeface="Times New Roman" panose="02020603050405020304" pitchFamily="18" charset="0"/>
                <a:cs typeface="Times New Roman" panose="02020603050405020304" pitchFamily="18" charset="0"/>
              </a:rPr>
              <a:t>5. Clinical Impact: By differentiating ischemic and bleeding risks with greater accuracy, AI-driven strategies reduce adverse outcomes, supporting tailored DAPT duration in real-world settings.  </a:t>
            </a:r>
          </a:p>
          <a:p>
            <a:endParaRPr lang="en-US" dirty="0"/>
          </a:p>
        </p:txBody>
      </p:sp>
    </p:spTree>
    <p:extLst>
      <p:ext uri="{BB962C8B-B14F-4D97-AF65-F5344CB8AC3E}">
        <p14:creationId xmlns:p14="http://schemas.microsoft.com/office/powerpoint/2010/main" val="1648524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39DD999-F9B3-4FC6-8CF1-153E5F90E699}"/>
              </a:ext>
            </a:extLst>
          </p:cNvPr>
          <p:cNvSpPr/>
          <p:nvPr/>
        </p:nvSpPr>
        <p:spPr>
          <a:xfrm>
            <a:off x="386603" y="477672"/>
            <a:ext cx="8370794" cy="300082"/>
          </a:xfrm>
          <a:prstGeom prst="rect">
            <a:avLst/>
          </a:prstGeom>
        </p:spPr>
        <p:txBody>
          <a:bodyPr wrap="square">
            <a:spAutoFit/>
          </a:bodyPr>
          <a:lstStyle/>
          <a:p>
            <a:r>
              <a:rPr lang="en-US" sz="1350" dirty="0"/>
              <a:t>Supplementary Table 5: Top 20 Comorbidities Influencing Ischemic and Bleeding Risk Scores in DAPT Analysis</a:t>
            </a:r>
          </a:p>
        </p:txBody>
      </p:sp>
      <p:sp>
        <p:nvSpPr>
          <p:cNvPr id="5" name="TextBox 4">
            <a:extLst>
              <a:ext uri="{FF2B5EF4-FFF2-40B4-BE49-F238E27FC236}">
                <a16:creationId xmlns:a16="http://schemas.microsoft.com/office/drawing/2014/main" id="{21BF21A9-204E-4565-93DA-C8CBF3EB281C}"/>
              </a:ext>
            </a:extLst>
          </p:cNvPr>
          <p:cNvSpPr txBox="1"/>
          <p:nvPr/>
        </p:nvSpPr>
        <p:spPr>
          <a:xfrm>
            <a:off x="386602" y="1571171"/>
            <a:ext cx="8370795" cy="2215991"/>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Footnote*</a:t>
            </a:r>
          </a:p>
          <a:p>
            <a:r>
              <a:rPr lang="en-US" sz="1200" dirty="0">
                <a:latin typeface="Times New Roman" panose="02020603050405020304" pitchFamily="18" charset="0"/>
                <a:cs typeface="Times New Roman" panose="02020603050405020304" pitchFamily="18" charset="0"/>
              </a:rPr>
              <a:t>Comorbidity-Based Risk Prediction in AI-DAPT </a:t>
            </a:r>
          </a:p>
          <a:p>
            <a:r>
              <a:rPr lang="en-US" sz="1200" dirty="0">
                <a:latin typeface="Times New Roman" panose="02020603050405020304" pitchFamily="18" charset="0"/>
                <a:cs typeface="Times New Roman" panose="02020603050405020304" pitchFamily="18" charset="0"/>
              </a:rPr>
              <a:t>1. Risk Scoring: AI models stratify patients using ischemic and bleeding risk scores linked to comorbidities and procedural factors. Scores above 0.80 for ischemic risk call for extended DAPT, while scores exceeding 0.85 for bleeding risk suggest early discontinuation.  </a:t>
            </a:r>
          </a:p>
          <a:p>
            <a:r>
              <a:rPr lang="en-US" sz="1200" dirty="0">
                <a:latin typeface="Times New Roman" panose="02020603050405020304" pitchFamily="18" charset="0"/>
                <a:cs typeface="Times New Roman" panose="02020603050405020304" pitchFamily="18" charset="0"/>
              </a:rPr>
              <a:t>2. Clinical Insights: Conditions like coronary artery disease (0.92 ischemic risk) and atrial fibrillation (0.89 ischemic risk) demand prolonged DAPT due to thrombotic concerns. Conversely, chronic kidney disease (0.89 bleeding risk), prior bleeding (0.92 bleeding risk), and anemia (0.91 bleeding risk) often necessitate DAPT de-escalation or tailored regimens.  </a:t>
            </a:r>
          </a:p>
          <a:p>
            <a:r>
              <a:rPr lang="en-US" sz="1200" dirty="0">
                <a:latin typeface="Times New Roman" panose="02020603050405020304" pitchFamily="18" charset="0"/>
                <a:cs typeface="Times New Roman" panose="02020603050405020304" pitchFamily="18" charset="0"/>
              </a:rPr>
              <a:t>3. AI Personalization: By integrating comorbidity-related adjustments, AI tools optimize DAPT strategies. Real-world adoption enhances precision medicine in post-PCI care.  </a:t>
            </a:r>
          </a:p>
          <a:p>
            <a:endParaRPr lang="en-US" dirty="0"/>
          </a:p>
        </p:txBody>
      </p:sp>
    </p:spTree>
    <p:extLst>
      <p:ext uri="{BB962C8B-B14F-4D97-AF65-F5344CB8AC3E}">
        <p14:creationId xmlns:p14="http://schemas.microsoft.com/office/powerpoint/2010/main" val="1735883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C65BD585-93CA-4690-AB01-72A4C99C2AD4}"/>
              </a:ext>
            </a:extLst>
          </p:cNvPr>
          <p:cNvGraphicFramePr>
            <a:graphicFrameLocks noGrp="1"/>
          </p:cNvGraphicFramePr>
          <p:nvPr>
            <p:extLst>
              <p:ext uri="{D42A27DB-BD31-4B8C-83A1-F6EECF244321}">
                <p14:modId xmlns:p14="http://schemas.microsoft.com/office/powerpoint/2010/main" val="2185910488"/>
              </p:ext>
            </p:extLst>
          </p:nvPr>
        </p:nvGraphicFramePr>
        <p:xfrm>
          <a:off x="593970" y="0"/>
          <a:ext cx="7956059" cy="7475220"/>
        </p:xfrm>
        <a:graphic>
          <a:graphicData uri="http://schemas.openxmlformats.org/drawingml/2006/table">
            <a:tbl>
              <a:tblPr firstRow="1" bandRow="1">
                <a:tableStyleId>{5940675A-B579-460E-94D1-54222C63F5DA}</a:tableStyleId>
              </a:tblPr>
              <a:tblGrid>
                <a:gridCol w="751703">
                  <a:extLst>
                    <a:ext uri="{9D8B030D-6E8A-4147-A177-3AD203B41FA5}">
                      <a16:colId xmlns:a16="http://schemas.microsoft.com/office/drawing/2014/main" val="1449722289"/>
                    </a:ext>
                  </a:extLst>
                </a:gridCol>
                <a:gridCol w="1229912">
                  <a:extLst>
                    <a:ext uri="{9D8B030D-6E8A-4147-A177-3AD203B41FA5}">
                      <a16:colId xmlns:a16="http://schemas.microsoft.com/office/drawing/2014/main" val="3182537105"/>
                    </a:ext>
                  </a:extLst>
                </a:gridCol>
                <a:gridCol w="745094">
                  <a:extLst>
                    <a:ext uri="{9D8B030D-6E8A-4147-A177-3AD203B41FA5}">
                      <a16:colId xmlns:a16="http://schemas.microsoft.com/office/drawing/2014/main" val="4176760545"/>
                    </a:ext>
                  </a:extLst>
                </a:gridCol>
                <a:gridCol w="970028">
                  <a:extLst>
                    <a:ext uri="{9D8B030D-6E8A-4147-A177-3AD203B41FA5}">
                      <a16:colId xmlns:a16="http://schemas.microsoft.com/office/drawing/2014/main" val="1734885756"/>
                    </a:ext>
                  </a:extLst>
                </a:gridCol>
                <a:gridCol w="1272284">
                  <a:extLst>
                    <a:ext uri="{9D8B030D-6E8A-4147-A177-3AD203B41FA5}">
                      <a16:colId xmlns:a16="http://schemas.microsoft.com/office/drawing/2014/main" val="1564754345"/>
                    </a:ext>
                  </a:extLst>
                </a:gridCol>
                <a:gridCol w="1272284">
                  <a:extLst>
                    <a:ext uri="{9D8B030D-6E8A-4147-A177-3AD203B41FA5}">
                      <a16:colId xmlns:a16="http://schemas.microsoft.com/office/drawing/2014/main" val="2497511754"/>
                    </a:ext>
                  </a:extLst>
                </a:gridCol>
                <a:gridCol w="1714754">
                  <a:extLst>
                    <a:ext uri="{9D8B030D-6E8A-4147-A177-3AD203B41FA5}">
                      <a16:colId xmlns:a16="http://schemas.microsoft.com/office/drawing/2014/main" val="3282950539"/>
                    </a:ext>
                  </a:extLst>
                </a:gridCol>
              </a:tblGrid>
              <a:tr h="342900">
                <a:tc>
                  <a:txBody>
                    <a:bodyPr/>
                    <a:lstStyle/>
                    <a:p>
                      <a:r>
                        <a:rPr lang="en-US" sz="900" b="1" dirty="0">
                          <a:latin typeface="Times New Roman" panose="02020603050405020304" pitchFamily="18" charset="0"/>
                          <a:cs typeface="Times New Roman" panose="02020603050405020304" pitchFamily="18" charset="0"/>
                        </a:rPr>
                        <a:t>Rank</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Comorbidity</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ICD Code</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Ischemic Risk Score</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Bleeding Risk Score</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Risk Category</a:t>
                      </a:r>
                    </a:p>
                  </a:txBody>
                  <a:tcPr marL="68580" marR="68580" marT="34290" marB="34290"/>
                </a:tc>
                <a:tc>
                  <a:txBody>
                    <a:bodyPr/>
                    <a:lstStyle/>
                    <a:p>
                      <a:r>
                        <a:rPr lang="en-US" sz="900" b="1" dirty="0">
                          <a:latin typeface="Times New Roman" panose="02020603050405020304" pitchFamily="18" charset="0"/>
                          <a:cs typeface="Times New Roman" panose="02020603050405020304" pitchFamily="18" charset="0"/>
                        </a:rPr>
                        <a:t>Clinical Significance</a:t>
                      </a:r>
                    </a:p>
                  </a:txBody>
                  <a:tcPr marL="68580" marR="68580" marT="34290" marB="34290"/>
                </a:tc>
                <a:extLst>
                  <a:ext uri="{0D108BD9-81ED-4DB2-BD59-A6C34878D82A}">
                    <a16:rowId xmlns:a16="http://schemas.microsoft.com/office/drawing/2014/main" val="691225096"/>
                  </a:ext>
                </a:extLst>
              </a:tr>
              <a:tr h="342900">
                <a:tc>
                  <a:txBody>
                    <a:bodyPr/>
                    <a:lstStyle/>
                    <a:p>
                      <a:r>
                        <a:rPr lang="en-US" sz="900" b="1" dirty="0">
                          <a:latin typeface="Times New Roman" panose="02020603050405020304" pitchFamily="18" charset="0"/>
                          <a:cs typeface="Times New Roman" panose="02020603050405020304" pitchFamily="18" charset="0"/>
                        </a:rPr>
                        <a:t>1</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Coronary Artery Disease (CAD)</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I25.10</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0.92</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0.41</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Primary risk factor for ischemia post-PCI</a:t>
                      </a:r>
                    </a:p>
                  </a:txBody>
                  <a:tcPr marL="68580" marR="68580" marT="34290" marB="34290"/>
                </a:tc>
                <a:extLst>
                  <a:ext uri="{0D108BD9-81ED-4DB2-BD59-A6C34878D82A}">
                    <a16:rowId xmlns:a16="http://schemas.microsoft.com/office/drawing/2014/main" val="1818437239"/>
                  </a:ext>
                </a:extLst>
              </a:tr>
              <a:tr h="342900">
                <a:tc>
                  <a:txBody>
                    <a:bodyPr/>
                    <a:lstStyle/>
                    <a:p>
                      <a:r>
                        <a:rPr lang="en-US" sz="900" b="1" dirty="0">
                          <a:latin typeface="Times New Roman" panose="02020603050405020304" pitchFamily="18" charset="0"/>
                          <a:cs typeface="Times New Roman" panose="02020603050405020304" pitchFamily="18" charset="0"/>
                        </a:rPr>
                        <a:t>2</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Hypertension</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I10</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0.86</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0.48</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Contributes to endothelial dysfunction</a:t>
                      </a:r>
                    </a:p>
                  </a:txBody>
                  <a:tcPr marL="68580" marR="68580" marT="34290" marB="34290"/>
                </a:tc>
                <a:extLst>
                  <a:ext uri="{0D108BD9-81ED-4DB2-BD59-A6C34878D82A}">
                    <a16:rowId xmlns:a16="http://schemas.microsoft.com/office/drawing/2014/main" val="1221258452"/>
                  </a:ext>
                </a:extLst>
              </a:tr>
              <a:tr h="342900">
                <a:tc>
                  <a:txBody>
                    <a:bodyPr/>
                    <a:lstStyle/>
                    <a:p>
                      <a:r>
                        <a:rPr lang="en-US" sz="900" b="1" dirty="0">
                          <a:latin typeface="Times New Roman" panose="02020603050405020304" pitchFamily="18" charset="0"/>
                          <a:cs typeface="Times New Roman" panose="02020603050405020304" pitchFamily="18" charset="0"/>
                        </a:rPr>
                        <a:t>3</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Atrial Fibrillation</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I48.91</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0.58</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Increases thromboembolic risk, requiring anticoagulation</a:t>
                      </a:r>
                    </a:p>
                  </a:txBody>
                  <a:tcPr marL="68580" marR="68580" marT="34290" marB="34290"/>
                </a:tc>
                <a:extLst>
                  <a:ext uri="{0D108BD9-81ED-4DB2-BD59-A6C34878D82A}">
                    <a16:rowId xmlns:a16="http://schemas.microsoft.com/office/drawing/2014/main" val="3713274003"/>
                  </a:ext>
                </a:extLst>
              </a:tr>
              <a:tr h="342900">
                <a:tc>
                  <a:txBody>
                    <a:bodyPr/>
                    <a:lstStyle/>
                    <a:p>
                      <a:r>
                        <a:rPr lang="en-US" sz="900" b="1" dirty="0">
                          <a:latin typeface="Times New Roman" panose="02020603050405020304" pitchFamily="18" charset="0"/>
                          <a:cs typeface="Times New Roman" panose="02020603050405020304" pitchFamily="18" charset="0"/>
                        </a:rPr>
                        <a:t>4</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Diabetes Mellitus</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E11.9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0.87</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0.52</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Enhances platelet aggregation, raising ischemic risk</a:t>
                      </a:r>
                    </a:p>
                  </a:txBody>
                  <a:tcPr marL="68580" marR="68580" marT="34290" marB="34290"/>
                </a:tc>
                <a:extLst>
                  <a:ext uri="{0D108BD9-81ED-4DB2-BD59-A6C34878D82A}">
                    <a16:rowId xmlns:a16="http://schemas.microsoft.com/office/drawing/2014/main" val="3192337361"/>
                  </a:ext>
                </a:extLst>
              </a:tr>
              <a:tr h="342900">
                <a:tc>
                  <a:txBody>
                    <a:bodyPr/>
                    <a:lstStyle/>
                    <a:p>
                      <a:r>
                        <a:rPr lang="en-US" sz="900" b="1" dirty="0">
                          <a:latin typeface="Times New Roman" panose="02020603050405020304" pitchFamily="18" charset="0"/>
                          <a:cs typeface="Times New Roman" panose="02020603050405020304" pitchFamily="18" charset="0"/>
                        </a:rPr>
                        <a:t>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Prior Myocardial Infarction</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I21.9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0.35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Major risk for recurrent ischemic events</a:t>
                      </a:r>
                    </a:p>
                  </a:txBody>
                  <a:tcPr marL="68580" marR="68580" marT="34290" marB="34290"/>
                </a:tc>
                <a:extLst>
                  <a:ext uri="{0D108BD9-81ED-4DB2-BD59-A6C34878D82A}">
                    <a16:rowId xmlns:a16="http://schemas.microsoft.com/office/drawing/2014/main" val="3881614754"/>
                  </a:ext>
                </a:extLst>
              </a:tr>
              <a:tr h="342900">
                <a:tc>
                  <a:txBody>
                    <a:bodyPr/>
                    <a:lstStyle/>
                    <a:p>
                      <a:r>
                        <a:rPr lang="en-US" sz="900" b="1" dirty="0">
                          <a:latin typeface="Times New Roman" panose="02020603050405020304" pitchFamily="18" charset="0"/>
                          <a:cs typeface="Times New Roman" panose="02020603050405020304" pitchFamily="18" charset="0"/>
                        </a:rPr>
                        <a:t>6</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Obesity (BMI &gt;30)</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E66.9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0.71</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0.51</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Moderate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Prothrombotic state elevates ischemic risk</a:t>
                      </a:r>
                    </a:p>
                  </a:txBody>
                  <a:tcPr marL="68580" marR="68580" marT="34290" marB="34290"/>
                </a:tc>
                <a:extLst>
                  <a:ext uri="{0D108BD9-81ED-4DB2-BD59-A6C34878D82A}">
                    <a16:rowId xmlns:a16="http://schemas.microsoft.com/office/drawing/2014/main" val="2648823911"/>
                  </a:ext>
                </a:extLst>
              </a:tr>
              <a:tr h="342900">
                <a:tc>
                  <a:txBody>
                    <a:bodyPr/>
                    <a:lstStyle/>
                    <a:p>
                      <a:r>
                        <a:rPr lang="en-US" sz="900" b="1" dirty="0">
                          <a:latin typeface="Times New Roman" panose="02020603050405020304" pitchFamily="18" charset="0"/>
                          <a:cs typeface="Times New Roman" panose="02020603050405020304" pitchFamily="18" charset="0"/>
                        </a:rPr>
                        <a:t>7</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Prior Bleeding Event</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K92.2</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0.69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0.92</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History of GI or intracranial bleeding elevates risk</a:t>
                      </a:r>
                    </a:p>
                  </a:txBody>
                  <a:tcPr marL="68580" marR="68580" marT="34290" marB="34290"/>
                </a:tc>
                <a:extLst>
                  <a:ext uri="{0D108BD9-81ED-4DB2-BD59-A6C34878D82A}">
                    <a16:rowId xmlns:a16="http://schemas.microsoft.com/office/drawing/2014/main" val="2336850141"/>
                  </a:ext>
                </a:extLst>
              </a:tr>
              <a:tr h="342900">
                <a:tc>
                  <a:txBody>
                    <a:bodyPr/>
                    <a:lstStyle/>
                    <a:p>
                      <a:r>
                        <a:rPr lang="en-US" sz="900" b="1" dirty="0">
                          <a:latin typeface="Times New Roman" panose="02020603050405020304" pitchFamily="18" charset="0"/>
                          <a:cs typeface="Times New Roman" panose="02020603050405020304" pitchFamily="18" charset="0"/>
                        </a:rPr>
                        <a:t>8</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Peripheral Artery Disease</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I73.9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0.83</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0.44</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Systemic atherosclerosis increases ischemic risk</a:t>
                      </a:r>
                    </a:p>
                  </a:txBody>
                  <a:tcPr marL="68580" marR="68580" marT="34290" marB="34290"/>
                </a:tc>
                <a:extLst>
                  <a:ext uri="{0D108BD9-81ED-4DB2-BD59-A6C34878D82A}">
                    <a16:rowId xmlns:a16="http://schemas.microsoft.com/office/drawing/2014/main" val="4088161564"/>
                  </a:ext>
                </a:extLst>
              </a:tr>
              <a:tr h="342900">
                <a:tc>
                  <a:txBody>
                    <a:bodyPr/>
                    <a:lstStyle/>
                    <a:p>
                      <a:r>
                        <a:rPr lang="en-US" sz="900" b="1" dirty="0">
                          <a:latin typeface="Times New Roman" panose="02020603050405020304" pitchFamily="18" charset="0"/>
                          <a:cs typeface="Times New Roman" panose="02020603050405020304" pitchFamily="18" charset="0"/>
                        </a:rPr>
                        <a:t>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Chronic Kidney Disease (CKD)</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N18.9</a:t>
                      </a:r>
                    </a:p>
                  </a:txBody>
                  <a:tcPr marL="68580" marR="68580" marT="34290" marB="34290"/>
                </a:tc>
                <a:tc>
                  <a:txBody>
                    <a:bodyPr/>
                    <a:lstStyle/>
                    <a:p>
                      <a:r>
                        <a:rPr lang="en-US" sz="900">
                          <a:latin typeface="Times New Roman" panose="02020603050405020304" pitchFamily="18" charset="0"/>
                          <a:cs typeface="Times New Roman" panose="02020603050405020304" pitchFamily="18" charset="0"/>
                        </a:rPr>
                        <a:t>0.72</a:t>
                      </a:r>
                    </a:p>
                  </a:txBody>
                  <a:tcPr marL="68580" marR="68580" marT="34290" marB="34290" anchor="ctr"/>
                </a:tc>
                <a:tc>
                  <a:txBody>
                    <a:bodyPr/>
                    <a:lstStyle/>
                    <a:p>
                      <a:r>
                        <a:rPr lang="en-US" sz="900" dirty="0">
                          <a:latin typeface="Times New Roman" panose="02020603050405020304" pitchFamily="18" charset="0"/>
                          <a:cs typeface="Times New Roman" panose="02020603050405020304" pitchFamily="18" charset="0"/>
                        </a:rPr>
                        <a:t>0.89</a:t>
                      </a:r>
                    </a:p>
                  </a:txBody>
                  <a:tcPr marL="68580" marR="68580" marT="34290" marB="34290" anchor="ctr"/>
                </a:tc>
                <a:tc>
                  <a:txBody>
                    <a:bodyPr/>
                    <a:lstStyle/>
                    <a:p>
                      <a:r>
                        <a:rPr lang="en-US" sz="900" dirty="0">
                          <a:latin typeface="Times New Roman" panose="02020603050405020304" pitchFamily="18" charset="0"/>
                          <a:cs typeface="Times New Roman" panose="02020603050405020304" pitchFamily="18" charset="0"/>
                        </a:rPr>
                        <a:t>High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Increased platelet dysfunction and bleeding tendency</a:t>
                      </a:r>
                    </a:p>
                  </a:txBody>
                  <a:tcPr marL="68580" marR="68580" marT="34290" marB="34290"/>
                </a:tc>
                <a:extLst>
                  <a:ext uri="{0D108BD9-81ED-4DB2-BD59-A6C34878D82A}">
                    <a16:rowId xmlns:a16="http://schemas.microsoft.com/office/drawing/2014/main" val="1099937118"/>
                  </a:ext>
                </a:extLst>
              </a:tr>
              <a:tr h="342900">
                <a:tc>
                  <a:txBody>
                    <a:bodyPr/>
                    <a:lstStyle/>
                    <a:p>
                      <a:r>
                        <a:rPr lang="en-US" sz="900" dirty="0">
                          <a:latin typeface="Times New Roman" panose="02020603050405020304" pitchFamily="18" charset="0"/>
                          <a:cs typeface="Times New Roman" panose="02020603050405020304" pitchFamily="18" charset="0"/>
                        </a:rPr>
                        <a:t>10</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Anemia</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D64.9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0.60</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0.91</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Lower hematocrit reduces clot formation capacity</a:t>
                      </a:r>
                    </a:p>
                  </a:txBody>
                  <a:tcPr marL="68580" marR="68580" marT="34290" marB="34290"/>
                </a:tc>
                <a:extLst>
                  <a:ext uri="{0D108BD9-81ED-4DB2-BD59-A6C34878D82A}">
                    <a16:rowId xmlns:a16="http://schemas.microsoft.com/office/drawing/2014/main" val="2896381915"/>
                  </a:ext>
                </a:extLst>
              </a:tr>
              <a:tr h="342900">
                <a:tc>
                  <a:txBody>
                    <a:bodyPr/>
                    <a:lstStyle/>
                    <a:p>
                      <a:r>
                        <a:rPr lang="en-US" sz="900" dirty="0">
                          <a:latin typeface="Times New Roman" panose="02020603050405020304" pitchFamily="18" charset="0"/>
                          <a:cs typeface="Times New Roman" panose="02020603050405020304" pitchFamily="18" charset="0"/>
                        </a:rPr>
                        <a:t>11</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Liver Disease (Cirrhosis)</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K74.60</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0.50</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Risk Category</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Impaired coagulation factor synthesis</a:t>
                      </a:r>
                    </a:p>
                  </a:txBody>
                  <a:tcPr marL="68580" marR="68580" marT="34290" marB="34290"/>
                </a:tc>
                <a:extLst>
                  <a:ext uri="{0D108BD9-81ED-4DB2-BD59-A6C34878D82A}">
                    <a16:rowId xmlns:a16="http://schemas.microsoft.com/office/drawing/2014/main" val="3127593994"/>
                  </a:ext>
                </a:extLst>
              </a:tr>
              <a:tr h="342900">
                <a:tc>
                  <a:txBody>
                    <a:bodyPr/>
                    <a:lstStyle/>
                    <a:p>
                      <a:r>
                        <a:rPr lang="en-US" sz="900" dirty="0">
                          <a:latin typeface="Times New Roman" panose="02020603050405020304" pitchFamily="18" charset="0"/>
                          <a:cs typeface="Times New Roman" panose="02020603050405020304" pitchFamily="18" charset="0"/>
                        </a:rPr>
                        <a:t>12</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Heart Failure (CHF)</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I50.9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0.78</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0.65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Impaired cardiac output worsens ischemic tolerance</a:t>
                      </a:r>
                    </a:p>
                  </a:txBody>
                  <a:tcPr marL="68580" marR="68580" marT="34290" marB="34290"/>
                </a:tc>
                <a:extLst>
                  <a:ext uri="{0D108BD9-81ED-4DB2-BD59-A6C34878D82A}">
                    <a16:rowId xmlns:a16="http://schemas.microsoft.com/office/drawing/2014/main" val="4276498006"/>
                  </a:ext>
                </a:extLst>
              </a:tr>
              <a:tr h="480060">
                <a:tc>
                  <a:txBody>
                    <a:bodyPr/>
                    <a:lstStyle/>
                    <a:p>
                      <a:r>
                        <a:rPr lang="en-US" sz="900" dirty="0">
                          <a:latin typeface="Times New Roman" panose="02020603050405020304" pitchFamily="18" charset="0"/>
                          <a:cs typeface="Times New Roman" panose="02020603050405020304" pitchFamily="18" charset="0"/>
                        </a:rPr>
                        <a:t>13</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Cancer</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C80.1</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0.49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Thrombocytopenia and chemotherapy effects increase bleeding risk</a:t>
                      </a:r>
                    </a:p>
                  </a:txBody>
                  <a:tcPr marL="68580" marR="68580" marT="34290" marB="34290"/>
                </a:tc>
                <a:extLst>
                  <a:ext uri="{0D108BD9-81ED-4DB2-BD59-A6C34878D82A}">
                    <a16:rowId xmlns:a16="http://schemas.microsoft.com/office/drawing/2014/main" val="3482934965"/>
                  </a:ext>
                </a:extLst>
              </a:tr>
              <a:tr h="342900">
                <a:tc>
                  <a:txBody>
                    <a:bodyPr/>
                    <a:lstStyle/>
                    <a:p>
                      <a:r>
                        <a:rPr lang="en-US" sz="900" dirty="0">
                          <a:latin typeface="Times New Roman" panose="02020603050405020304" pitchFamily="18" charset="0"/>
                          <a:cs typeface="Times New Roman" panose="02020603050405020304" pitchFamily="18" charset="0"/>
                        </a:rPr>
                        <a:t>14</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Thrombocytopenia</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D69.6</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0.42</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0.82</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Reduced platelet count heightens bleeding tendency</a:t>
                      </a:r>
                    </a:p>
                  </a:txBody>
                  <a:tcPr marL="68580" marR="68580" marT="34290" marB="34290"/>
                </a:tc>
                <a:extLst>
                  <a:ext uri="{0D108BD9-81ED-4DB2-BD59-A6C34878D82A}">
                    <a16:rowId xmlns:a16="http://schemas.microsoft.com/office/drawing/2014/main" val="1740899906"/>
                  </a:ext>
                </a:extLst>
              </a:tr>
              <a:tr h="342900">
                <a:tc>
                  <a:txBody>
                    <a:bodyPr/>
                    <a:lstStyle/>
                    <a:p>
                      <a:r>
                        <a:rPr lang="en-US" sz="900" dirty="0">
                          <a:latin typeface="Times New Roman" panose="02020603050405020304" pitchFamily="18" charset="0"/>
                          <a:cs typeface="Times New Roman" panose="02020603050405020304" pitchFamily="18" charset="0"/>
                        </a:rPr>
                        <a:t>15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Valvular Heart Disease</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I35.9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0.75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0.47</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Aortic stenosis raises risk of embolic ischemia</a:t>
                      </a:r>
                    </a:p>
                  </a:txBody>
                  <a:tcPr marL="68580" marR="68580" marT="34290" marB="34290"/>
                </a:tc>
                <a:extLst>
                  <a:ext uri="{0D108BD9-81ED-4DB2-BD59-A6C34878D82A}">
                    <a16:rowId xmlns:a16="http://schemas.microsoft.com/office/drawing/2014/main" val="4292017135"/>
                  </a:ext>
                </a:extLst>
              </a:tr>
              <a:tr h="342900">
                <a:tc>
                  <a:txBody>
                    <a:bodyPr/>
                    <a:lstStyle/>
                    <a:p>
                      <a:r>
                        <a:rPr lang="en-US" sz="900" dirty="0">
                          <a:latin typeface="Times New Roman" panose="02020603050405020304" pitchFamily="18" charset="0"/>
                          <a:cs typeface="Times New Roman" panose="02020603050405020304" pitchFamily="18" charset="0"/>
                        </a:rPr>
                        <a:t>16</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Rheumatoid Arthritis</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M06.9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0.54</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0.76</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Moderate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Chronic inflammation influences coagulation pathways</a:t>
                      </a:r>
                    </a:p>
                  </a:txBody>
                  <a:tcPr marL="68580" marR="68580" marT="34290" marB="34290"/>
                </a:tc>
                <a:extLst>
                  <a:ext uri="{0D108BD9-81ED-4DB2-BD59-A6C34878D82A}">
                    <a16:rowId xmlns:a16="http://schemas.microsoft.com/office/drawing/2014/main" val="3817647911"/>
                  </a:ext>
                </a:extLst>
              </a:tr>
              <a:tr h="342900">
                <a:tc>
                  <a:txBody>
                    <a:bodyPr/>
                    <a:lstStyle/>
                    <a:p>
                      <a:r>
                        <a:rPr lang="en-US" sz="900" dirty="0">
                          <a:latin typeface="Times New Roman" panose="02020603050405020304" pitchFamily="18" charset="0"/>
                          <a:cs typeface="Times New Roman" panose="02020603050405020304" pitchFamily="18" charset="0"/>
                        </a:rPr>
                        <a:t>17</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Peptic Ulcer Disease</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K27.9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0.45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0.81</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Bleeding</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Active ulceration exacerbates GI bleeding risk</a:t>
                      </a:r>
                    </a:p>
                  </a:txBody>
                  <a:tcPr marL="68580" marR="68580" marT="34290" marB="34290"/>
                </a:tc>
                <a:extLst>
                  <a:ext uri="{0D108BD9-81ED-4DB2-BD59-A6C34878D82A}">
                    <a16:rowId xmlns:a16="http://schemas.microsoft.com/office/drawing/2014/main" val="1953789800"/>
                  </a:ext>
                </a:extLst>
              </a:tr>
              <a:tr h="342900">
                <a:tc>
                  <a:txBody>
                    <a:bodyPr/>
                    <a:lstStyle/>
                    <a:p>
                      <a:r>
                        <a:rPr lang="en-US" sz="900" dirty="0">
                          <a:latin typeface="Times New Roman" panose="02020603050405020304" pitchFamily="18" charset="0"/>
                          <a:cs typeface="Times New Roman" panose="02020603050405020304" pitchFamily="18" charset="0"/>
                        </a:rPr>
                        <a:t>18</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Hyperlipidemia</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E78.5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0.68</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0.40</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Moderate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Dyslipidemia worsens atherosclerotic progression</a:t>
                      </a:r>
                    </a:p>
                  </a:txBody>
                  <a:tcPr marL="68580" marR="68580" marT="34290" marB="34290"/>
                </a:tc>
                <a:extLst>
                  <a:ext uri="{0D108BD9-81ED-4DB2-BD59-A6C34878D82A}">
                    <a16:rowId xmlns:a16="http://schemas.microsoft.com/office/drawing/2014/main" val="3392543328"/>
                  </a:ext>
                </a:extLst>
              </a:tr>
              <a:tr h="342900">
                <a:tc>
                  <a:txBody>
                    <a:bodyPr/>
                    <a:lstStyle/>
                    <a:p>
                      <a:r>
                        <a:rPr lang="en-US" sz="900" dirty="0">
                          <a:latin typeface="Times New Roman" panose="02020603050405020304" pitchFamily="18" charset="0"/>
                          <a:cs typeface="Times New Roman" panose="02020603050405020304" pitchFamily="18" charset="0"/>
                        </a:rPr>
                        <a:t>19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Stroke/TIA</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I63.9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0.79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0.55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High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History of stroke indicates high ischemic burden</a:t>
                      </a:r>
                    </a:p>
                  </a:txBody>
                  <a:tcPr marL="68580" marR="68580" marT="34290" marB="34290"/>
                </a:tc>
                <a:extLst>
                  <a:ext uri="{0D108BD9-81ED-4DB2-BD59-A6C34878D82A}">
                    <a16:rowId xmlns:a16="http://schemas.microsoft.com/office/drawing/2014/main" val="1364522382"/>
                  </a:ext>
                </a:extLst>
              </a:tr>
              <a:tr h="480060">
                <a:tc>
                  <a:txBody>
                    <a:bodyPr/>
                    <a:lstStyle/>
                    <a:p>
                      <a:r>
                        <a:rPr lang="en-US" sz="900" dirty="0">
                          <a:latin typeface="Times New Roman" panose="02020603050405020304" pitchFamily="18" charset="0"/>
                          <a:cs typeface="Times New Roman" panose="02020603050405020304" pitchFamily="18" charset="0"/>
                        </a:rPr>
                        <a:t>20</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Chronic Obstructive Pulmonary Disease (COPD)</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J44.9</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0.72</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0.45</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Moderate Ischemic</a:t>
                      </a:r>
                    </a:p>
                  </a:txBody>
                  <a:tcPr marL="68580" marR="68580" marT="34290" marB="34290"/>
                </a:tc>
                <a:tc>
                  <a:txBody>
                    <a:bodyPr/>
                    <a:lstStyle/>
                    <a:p>
                      <a:r>
                        <a:rPr lang="en-US" sz="900" dirty="0">
                          <a:latin typeface="Times New Roman" panose="02020603050405020304" pitchFamily="18" charset="0"/>
                          <a:cs typeface="Times New Roman" panose="02020603050405020304" pitchFamily="18" charset="0"/>
                        </a:rPr>
                        <a:t>Systemic inflammation contributes to vascular dysfunction</a:t>
                      </a:r>
                    </a:p>
                  </a:txBody>
                  <a:tcPr marL="68580" marR="68580" marT="34290" marB="34290"/>
                </a:tc>
                <a:extLst>
                  <a:ext uri="{0D108BD9-81ED-4DB2-BD59-A6C34878D82A}">
                    <a16:rowId xmlns:a16="http://schemas.microsoft.com/office/drawing/2014/main" val="1845817596"/>
                  </a:ext>
                </a:extLst>
              </a:tr>
            </a:tbl>
          </a:graphicData>
        </a:graphic>
      </p:graphicFrame>
    </p:spTree>
    <p:extLst>
      <p:ext uri="{BB962C8B-B14F-4D97-AF65-F5344CB8AC3E}">
        <p14:creationId xmlns:p14="http://schemas.microsoft.com/office/powerpoint/2010/main" val="2177545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09529E-0FC5-4E79-B3CE-0B302CF40397}"/>
              </a:ext>
            </a:extLst>
          </p:cNvPr>
          <p:cNvSpPr txBox="1"/>
          <p:nvPr/>
        </p:nvSpPr>
        <p:spPr>
          <a:xfrm>
            <a:off x="134007" y="918362"/>
            <a:ext cx="6353504" cy="300082"/>
          </a:xfrm>
          <a:prstGeom prst="rect">
            <a:avLst/>
          </a:prstGeom>
          <a:noFill/>
        </p:spPr>
        <p:txBody>
          <a:bodyPr wrap="square">
            <a:spAutoFit/>
          </a:bodyPr>
          <a:lstStyle/>
          <a:p>
            <a:r>
              <a:rPr lang="en-US" sz="1350" dirty="0"/>
              <a:t>Supplementary Table 6: Model Performance Metrics for AI-Based Risk Prediction</a:t>
            </a:r>
          </a:p>
        </p:txBody>
      </p:sp>
      <p:sp>
        <p:nvSpPr>
          <p:cNvPr id="5" name="TextBox 4">
            <a:extLst>
              <a:ext uri="{FF2B5EF4-FFF2-40B4-BE49-F238E27FC236}">
                <a16:creationId xmlns:a16="http://schemas.microsoft.com/office/drawing/2014/main" id="{9EBF0DCA-BD9B-4893-B2D9-412136725F54}"/>
              </a:ext>
            </a:extLst>
          </p:cNvPr>
          <p:cNvSpPr txBox="1"/>
          <p:nvPr/>
        </p:nvSpPr>
        <p:spPr>
          <a:xfrm>
            <a:off x="142060" y="1435581"/>
            <a:ext cx="8805295" cy="3877985"/>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Footnote*</a:t>
            </a:r>
          </a:p>
          <a:p>
            <a:r>
              <a:rPr lang="en-US" sz="1200" dirty="0">
                <a:latin typeface="Times New Roman" panose="02020603050405020304" pitchFamily="18" charset="0"/>
                <a:cs typeface="Times New Roman" panose="02020603050405020304" pitchFamily="18" charset="0"/>
              </a:rPr>
              <a:t>1. Performance Metrics for AI-Powered DAPT Personalization </a:t>
            </a:r>
          </a:p>
          <a:p>
            <a:r>
              <a:rPr lang="en-US" sz="1200" dirty="0">
                <a:latin typeface="Times New Roman" panose="02020603050405020304" pitchFamily="18" charset="0"/>
                <a:cs typeface="Times New Roman" panose="02020603050405020304" pitchFamily="18" charset="0"/>
              </a:rPr>
              <a:t>    Key Metrics:  </a:t>
            </a:r>
          </a:p>
          <a:p>
            <a:r>
              <a:rPr lang="en-US" sz="1200" dirty="0">
                <a:latin typeface="Times New Roman" panose="02020603050405020304" pitchFamily="18" charset="0"/>
                <a:cs typeface="Times New Roman" panose="02020603050405020304" pitchFamily="18" charset="0"/>
              </a:rPr>
              <a:t>  - AUROC: Evaluates the ability to distinguish between patients at risk for ischemic or bleeding events.  </a:t>
            </a:r>
          </a:p>
          <a:p>
            <a:r>
              <a:rPr lang="en-US" sz="1200" dirty="0">
                <a:latin typeface="Times New Roman" panose="02020603050405020304" pitchFamily="18" charset="0"/>
                <a:cs typeface="Times New Roman" panose="02020603050405020304" pitchFamily="18" charset="0"/>
              </a:rPr>
              <a:t>  - AUPRC: Focuses on performance in imbalanced data scenarios, highlighting clinically relevant predictions.  </a:t>
            </a:r>
          </a:p>
          <a:p>
            <a:r>
              <a:rPr lang="en-US" sz="1200" dirty="0">
                <a:latin typeface="Times New Roman" panose="02020603050405020304" pitchFamily="18" charset="0"/>
                <a:cs typeface="Times New Roman" panose="02020603050405020304" pitchFamily="18" charset="0"/>
              </a:rPr>
              <a:t>  - C-Index: Assesses time-dependent discrimination for effective risk stratification.  </a:t>
            </a:r>
          </a:p>
          <a:p>
            <a:r>
              <a:rPr lang="en-US" sz="1200" dirty="0">
                <a:latin typeface="Times New Roman" panose="02020603050405020304" pitchFamily="18" charset="0"/>
                <a:cs typeface="Times New Roman" panose="02020603050405020304" pitchFamily="18" charset="0"/>
              </a:rPr>
              <a:t>  - Calibration Score: Gauges the accuracy of predicted risks against observed outcomes to ensure reliability.  </a:t>
            </a:r>
          </a:p>
          <a:p>
            <a:r>
              <a:rPr lang="en-US" sz="1200" dirty="0">
                <a:latin typeface="Times New Roman" panose="02020603050405020304" pitchFamily="18" charset="0"/>
                <a:cs typeface="Times New Roman" panose="02020603050405020304" pitchFamily="18" charset="0"/>
              </a:rPr>
              <a:t>  - F1-Score, Precision, Recall: Balances false positives and negatives, ensuring comprehensive model assessment.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2. Model Performance  </a:t>
            </a:r>
          </a:p>
          <a:p>
            <a:r>
              <a:rPr lang="en-US" sz="1200" dirty="0">
                <a:latin typeface="Times New Roman" panose="02020603050405020304" pitchFamily="18" charset="0"/>
                <a:cs typeface="Times New Roman" panose="02020603050405020304" pitchFamily="18" charset="0"/>
              </a:rPr>
              <a:t>  - </a:t>
            </a:r>
            <a:r>
              <a:rPr lang="en-US" sz="1200" dirty="0" err="1">
                <a:latin typeface="Times New Roman" panose="02020603050405020304" pitchFamily="18" charset="0"/>
                <a:cs typeface="Times New Roman" panose="02020603050405020304" pitchFamily="18" charset="0"/>
              </a:rPr>
              <a:t>LightGBM</a:t>
            </a:r>
            <a:r>
              <a:rPr lang="en-US" sz="1200" dirty="0">
                <a:latin typeface="Times New Roman" panose="02020603050405020304" pitchFamily="18" charset="0"/>
                <a:cs typeface="Times New Roman" panose="02020603050405020304" pitchFamily="18" charset="0"/>
              </a:rPr>
              <a:t>: Achieves superior risk discrimination (AUROC: 0.88 for ischemia, 0.85 for bleeding).  </a:t>
            </a:r>
          </a:p>
          <a:p>
            <a:r>
              <a:rPr lang="en-US" sz="1200" dirty="0">
                <a:latin typeface="Times New Roman" panose="02020603050405020304" pitchFamily="18" charset="0"/>
                <a:cs typeface="Times New Roman" panose="02020603050405020304" pitchFamily="18" charset="0"/>
              </a:rPr>
              <a:t>  - Random Forest, Neural Networks: Offer comparable results with robust AUROC and calibration, making them effective for deployment.  </a:t>
            </a:r>
          </a:p>
          <a:p>
            <a:r>
              <a:rPr lang="en-US" sz="1200" dirty="0">
                <a:latin typeface="Times New Roman" panose="02020603050405020304" pitchFamily="18" charset="0"/>
                <a:cs typeface="Times New Roman" panose="02020603050405020304" pitchFamily="18" charset="0"/>
              </a:rPr>
              <a:t>  - Logistic Regression, SVM: Underperform in addressing complex risk patterns.  </a:t>
            </a:r>
          </a:p>
          <a:p>
            <a:r>
              <a:rPr lang="en-US" sz="1200" dirty="0">
                <a:latin typeface="Times New Roman" panose="02020603050405020304" pitchFamily="18" charset="0"/>
                <a:cs typeface="Times New Roman" panose="02020603050405020304" pitchFamily="18" charset="0"/>
              </a:rPr>
              <a:t>  - </a:t>
            </a:r>
            <a:r>
              <a:rPr lang="en-US" sz="1200" dirty="0" err="1">
                <a:latin typeface="Times New Roman" panose="02020603050405020304" pitchFamily="18" charset="0"/>
                <a:cs typeface="Times New Roman" panose="02020603050405020304" pitchFamily="18" charset="0"/>
              </a:rPr>
              <a:t>XGBoost</a:t>
            </a:r>
            <a:r>
              <a:rPr lang="en-US" sz="1200" dirty="0">
                <a:latin typeface="Times New Roman" panose="02020603050405020304" pitchFamily="18" charset="0"/>
                <a:cs typeface="Times New Roman" panose="02020603050405020304" pitchFamily="18" charset="0"/>
              </a:rPr>
              <a:t>: Delivers consistent precision and recall, suitable for real-time clinical use.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3. Clinical Integration  </a:t>
            </a:r>
          </a:p>
          <a:p>
            <a:r>
              <a:rPr lang="en-US" sz="1200" dirty="0">
                <a:latin typeface="Times New Roman" panose="02020603050405020304" pitchFamily="18" charset="0"/>
                <a:cs typeface="Times New Roman" panose="02020603050405020304" pitchFamily="18" charset="0"/>
              </a:rPr>
              <a:t>  AI models improve post-PCI ischemic and bleeding risk predictions, aiding in tailoring DAPT duration. Calibration ensures alignment with clinical observations, minimizing risk over- or underestimation. </a:t>
            </a:r>
            <a:r>
              <a:rPr lang="en-US" sz="1200" dirty="0" err="1">
                <a:latin typeface="Times New Roman" panose="02020603050405020304" pitchFamily="18" charset="0"/>
                <a:cs typeface="Times New Roman" panose="02020603050405020304" pitchFamily="18" charset="0"/>
              </a:rPr>
              <a:t>LightGBM</a:t>
            </a:r>
            <a:r>
              <a:rPr lang="en-US" sz="1200" dirty="0">
                <a:latin typeface="Times New Roman" panose="02020603050405020304" pitchFamily="18" charset="0"/>
                <a:cs typeface="Times New Roman" panose="02020603050405020304" pitchFamily="18" charset="0"/>
              </a:rPr>
              <a:t> and Neural Networks stand out for their high precision and reliability in personalized care.  </a:t>
            </a:r>
          </a:p>
          <a:p>
            <a:endParaRPr lang="en-US" dirty="0"/>
          </a:p>
        </p:txBody>
      </p:sp>
    </p:spTree>
    <p:extLst>
      <p:ext uri="{BB962C8B-B14F-4D97-AF65-F5344CB8AC3E}">
        <p14:creationId xmlns:p14="http://schemas.microsoft.com/office/powerpoint/2010/main" val="1681889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5117B4D-9E33-42AA-9B58-A3AE596D74EE}"/>
              </a:ext>
            </a:extLst>
          </p:cNvPr>
          <p:cNvGraphicFramePr>
            <a:graphicFrameLocks noGrp="1"/>
          </p:cNvGraphicFramePr>
          <p:nvPr>
            <p:extLst>
              <p:ext uri="{D42A27DB-BD31-4B8C-83A1-F6EECF244321}">
                <p14:modId xmlns:p14="http://schemas.microsoft.com/office/powerpoint/2010/main" val="1458738562"/>
              </p:ext>
            </p:extLst>
          </p:nvPr>
        </p:nvGraphicFramePr>
        <p:xfrm>
          <a:off x="182019" y="1054099"/>
          <a:ext cx="8457010" cy="4092422"/>
        </p:xfrm>
        <a:graphic>
          <a:graphicData uri="http://schemas.openxmlformats.org/drawingml/2006/table">
            <a:tbl>
              <a:tblPr firstRow="1" bandRow="1">
                <a:tableStyleId>{5940675A-B579-460E-94D1-54222C63F5DA}</a:tableStyleId>
              </a:tblPr>
              <a:tblGrid>
                <a:gridCol w="845701">
                  <a:extLst>
                    <a:ext uri="{9D8B030D-6E8A-4147-A177-3AD203B41FA5}">
                      <a16:colId xmlns:a16="http://schemas.microsoft.com/office/drawing/2014/main" val="2128184804"/>
                    </a:ext>
                  </a:extLst>
                </a:gridCol>
                <a:gridCol w="845701">
                  <a:extLst>
                    <a:ext uri="{9D8B030D-6E8A-4147-A177-3AD203B41FA5}">
                      <a16:colId xmlns:a16="http://schemas.microsoft.com/office/drawing/2014/main" val="2151570143"/>
                    </a:ext>
                  </a:extLst>
                </a:gridCol>
                <a:gridCol w="845701">
                  <a:extLst>
                    <a:ext uri="{9D8B030D-6E8A-4147-A177-3AD203B41FA5}">
                      <a16:colId xmlns:a16="http://schemas.microsoft.com/office/drawing/2014/main" val="2717858461"/>
                    </a:ext>
                  </a:extLst>
                </a:gridCol>
                <a:gridCol w="845701">
                  <a:extLst>
                    <a:ext uri="{9D8B030D-6E8A-4147-A177-3AD203B41FA5}">
                      <a16:colId xmlns:a16="http://schemas.microsoft.com/office/drawing/2014/main" val="2966122310"/>
                    </a:ext>
                  </a:extLst>
                </a:gridCol>
                <a:gridCol w="845701">
                  <a:extLst>
                    <a:ext uri="{9D8B030D-6E8A-4147-A177-3AD203B41FA5}">
                      <a16:colId xmlns:a16="http://schemas.microsoft.com/office/drawing/2014/main" val="234284971"/>
                    </a:ext>
                  </a:extLst>
                </a:gridCol>
                <a:gridCol w="845701">
                  <a:extLst>
                    <a:ext uri="{9D8B030D-6E8A-4147-A177-3AD203B41FA5}">
                      <a16:colId xmlns:a16="http://schemas.microsoft.com/office/drawing/2014/main" val="2147926119"/>
                    </a:ext>
                  </a:extLst>
                </a:gridCol>
                <a:gridCol w="845701">
                  <a:extLst>
                    <a:ext uri="{9D8B030D-6E8A-4147-A177-3AD203B41FA5}">
                      <a16:colId xmlns:a16="http://schemas.microsoft.com/office/drawing/2014/main" val="2591689089"/>
                    </a:ext>
                  </a:extLst>
                </a:gridCol>
                <a:gridCol w="845701">
                  <a:extLst>
                    <a:ext uri="{9D8B030D-6E8A-4147-A177-3AD203B41FA5}">
                      <a16:colId xmlns:a16="http://schemas.microsoft.com/office/drawing/2014/main" val="3702343341"/>
                    </a:ext>
                  </a:extLst>
                </a:gridCol>
                <a:gridCol w="845701">
                  <a:extLst>
                    <a:ext uri="{9D8B030D-6E8A-4147-A177-3AD203B41FA5}">
                      <a16:colId xmlns:a16="http://schemas.microsoft.com/office/drawing/2014/main" val="1654087590"/>
                    </a:ext>
                  </a:extLst>
                </a:gridCol>
                <a:gridCol w="845701">
                  <a:extLst>
                    <a:ext uri="{9D8B030D-6E8A-4147-A177-3AD203B41FA5}">
                      <a16:colId xmlns:a16="http://schemas.microsoft.com/office/drawing/2014/main" val="1362882371"/>
                    </a:ext>
                  </a:extLst>
                </a:gridCol>
              </a:tblGrid>
              <a:tr h="480060">
                <a:tc>
                  <a:txBody>
                    <a:bodyPr/>
                    <a:lstStyle/>
                    <a:p>
                      <a:r>
                        <a:rPr lang="en-US" sz="1200" b="1" dirty="0">
                          <a:latin typeface="Times New Roman" panose="02020603050405020304" pitchFamily="18" charset="0"/>
                          <a:cs typeface="Times New Roman" panose="02020603050405020304" pitchFamily="18" charset="0"/>
                        </a:rPr>
                        <a:t>Model</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Concordance Index (C-Index)</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AUROC (Ischemic Events)</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AUROC (Bleeding Events)</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AUPRC (Ischemic Events)</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AUPRC (Bleeding Events)</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Calibration Score</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F1-Score</a:t>
                      </a:r>
                    </a:p>
                  </a:txBody>
                  <a:tcPr marL="68580" marR="68580" marT="34290" marB="34290" anchor="ctr"/>
                </a:tc>
                <a:tc>
                  <a:txBody>
                    <a:bodyPr/>
                    <a:lstStyle/>
                    <a:p>
                      <a:r>
                        <a:rPr lang="en-US" sz="1200" b="1" dirty="0">
                          <a:latin typeface="Times New Roman" panose="02020603050405020304" pitchFamily="18" charset="0"/>
                          <a:cs typeface="Times New Roman" panose="02020603050405020304" pitchFamily="18" charset="0"/>
                        </a:rPr>
                        <a:t>Precision</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Recall</a:t>
                      </a:r>
                    </a:p>
                  </a:txBody>
                  <a:tcPr marL="68580" marR="68580" marT="34290" marB="34290"/>
                </a:tc>
                <a:extLst>
                  <a:ext uri="{0D108BD9-81ED-4DB2-BD59-A6C34878D82A}">
                    <a16:rowId xmlns:a16="http://schemas.microsoft.com/office/drawing/2014/main" val="2052071858"/>
                  </a:ext>
                </a:extLst>
              </a:tr>
              <a:tr h="389102">
                <a:tc>
                  <a:txBody>
                    <a:bodyPr/>
                    <a:lstStyle/>
                    <a:p>
                      <a:r>
                        <a:rPr lang="en-US" sz="1200" b="1" dirty="0">
                          <a:latin typeface="Times New Roman" panose="02020603050405020304" pitchFamily="18" charset="0"/>
                          <a:cs typeface="Times New Roman" panose="02020603050405020304" pitchFamily="18" charset="0"/>
                        </a:rPr>
                        <a:t>Random Forest</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0.82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0.86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0.83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0.72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0.69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0.89</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0.78</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0.84</a:t>
                      </a:r>
                    </a:p>
                  </a:txBody>
                  <a:tcPr marL="68580" marR="68580" marT="34290" marB="34290"/>
                </a:tc>
                <a:extLst>
                  <a:ext uri="{0D108BD9-81ED-4DB2-BD59-A6C34878D82A}">
                    <a16:rowId xmlns:a16="http://schemas.microsoft.com/office/drawing/2014/main" val="1969152016"/>
                  </a:ext>
                </a:extLst>
              </a:tr>
              <a:tr h="480060">
                <a:tc>
                  <a:txBody>
                    <a:bodyPr/>
                    <a:lstStyle/>
                    <a:p>
                      <a:r>
                        <a:rPr lang="en-US" sz="1200" b="1" dirty="0">
                          <a:latin typeface="Times New Roman" panose="02020603050405020304" pitchFamily="18" charset="0"/>
                          <a:cs typeface="Times New Roman" panose="02020603050405020304" pitchFamily="18" charset="0"/>
                        </a:rPr>
                        <a:t>Neural Network (DNN)</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0.83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0.87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0.84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0.73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0.70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0.90</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0.80</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0.76</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0.83</a:t>
                      </a:r>
                    </a:p>
                  </a:txBody>
                  <a:tcPr marL="68580" marR="68580" marT="34290" marB="34290"/>
                </a:tc>
                <a:extLst>
                  <a:ext uri="{0D108BD9-81ED-4DB2-BD59-A6C34878D82A}">
                    <a16:rowId xmlns:a16="http://schemas.microsoft.com/office/drawing/2014/main" val="2594261656"/>
                  </a:ext>
                </a:extLst>
              </a:tr>
              <a:tr h="389102">
                <a:tc>
                  <a:txBody>
                    <a:bodyPr/>
                    <a:lstStyle/>
                    <a:p>
                      <a:r>
                        <a:rPr lang="en-US" sz="1200" b="1" dirty="0" err="1">
                          <a:latin typeface="Times New Roman" panose="02020603050405020304" pitchFamily="18" charset="0"/>
                          <a:cs typeface="Times New Roman" panose="02020603050405020304" pitchFamily="18" charset="0"/>
                        </a:rPr>
                        <a:t>XGBoost</a:t>
                      </a:r>
                      <a:endParaRPr lang="en-US" sz="12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0.81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0.85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0.82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0.71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0.68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0.89</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0.79</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0.77</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0.82</a:t>
                      </a:r>
                    </a:p>
                  </a:txBody>
                  <a:tcPr marL="68580" marR="68580" marT="34290" marB="34290"/>
                </a:tc>
                <a:extLst>
                  <a:ext uri="{0D108BD9-81ED-4DB2-BD59-A6C34878D82A}">
                    <a16:rowId xmlns:a16="http://schemas.microsoft.com/office/drawing/2014/main" val="85147533"/>
                  </a:ext>
                </a:extLst>
              </a:tr>
              <a:tr h="389102">
                <a:tc>
                  <a:txBody>
                    <a:bodyPr/>
                    <a:lstStyle/>
                    <a:p>
                      <a:r>
                        <a:rPr lang="en-US" sz="1200" b="1" dirty="0">
                          <a:latin typeface="Times New Roman" panose="02020603050405020304" pitchFamily="18" charset="0"/>
                          <a:cs typeface="Times New Roman" panose="02020603050405020304" pitchFamily="18" charset="0"/>
                        </a:rPr>
                        <a:t>Logistic Regression</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0.76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0.80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0.78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0.65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0.60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0.87</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0.75</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0.78</a:t>
                      </a:r>
                    </a:p>
                  </a:txBody>
                  <a:tcPr marL="68580" marR="68580" marT="34290" marB="34290"/>
                </a:tc>
                <a:extLst>
                  <a:ext uri="{0D108BD9-81ED-4DB2-BD59-A6C34878D82A}">
                    <a16:rowId xmlns:a16="http://schemas.microsoft.com/office/drawing/2014/main" val="146173120"/>
                  </a:ext>
                </a:extLst>
              </a:tr>
              <a:tr h="389102">
                <a:tc>
                  <a:txBody>
                    <a:bodyPr/>
                    <a:lstStyle/>
                    <a:p>
                      <a:r>
                        <a:rPr lang="en-US" sz="1200" b="1" dirty="0" err="1">
                          <a:latin typeface="Times New Roman" panose="02020603050405020304" pitchFamily="18" charset="0"/>
                          <a:cs typeface="Times New Roman" panose="02020603050405020304" pitchFamily="18" charset="0"/>
                        </a:rPr>
                        <a:t>LightGBM</a:t>
                      </a:r>
                      <a:r>
                        <a:rPr lang="en-US" sz="1200" b="1" dirty="0">
                          <a:latin typeface="Times New Roman" panose="02020603050405020304" pitchFamily="18" charset="0"/>
                          <a:cs typeface="Times New Roman" panose="02020603050405020304" pitchFamily="18" charset="0"/>
                        </a:rPr>
                        <a:t> (Weighted)</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0.84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0.88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0.85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0.74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0.71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0.91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0.79</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0.85</a:t>
                      </a:r>
                    </a:p>
                  </a:txBody>
                  <a:tcPr marL="68580" marR="68580" marT="34290" marB="34290"/>
                </a:tc>
                <a:extLst>
                  <a:ext uri="{0D108BD9-81ED-4DB2-BD59-A6C34878D82A}">
                    <a16:rowId xmlns:a16="http://schemas.microsoft.com/office/drawing/2014/main" val="1683667756"/>
                  </a:ext>
                </a:extLst>
              </a:tr>
              <a:tr h="480060">
                <a:tc>
                  <a:txBody>
                    <a:bodyPr/>
                    <a:lstStyle/>
                    <a:p>
                      <a:r>
                        <a:rPr lang="en-US" sz="1200" b="1" dirty="0">
                          <a:latin typeface="Times New Roman" panose="02020603050405020304" pitchFamily="18" charset="0"/>
                          <a:cs typeface="Times New Roman" panose="02020603050405020304" pitchFamily="18" charset="0"/>
                        </a:rPr>
                        <a:t>Support Vector Machine</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0.74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0.78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0.75 ± 0.02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0.60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0.58 ± 0.03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0.85</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0.70</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0.75</a:t>
                      </a:r>
                    </a:p>
                  </a:txBody>
                  <a:tcPr marL="68580" marR="68580" marT="34290" marB="34290"/>
                </a:tc>
                <a:extLst>
                  <a:ext uri="{0D108BD9-81ED-4DB2-BD59-A6C34878D82A}">
                    <a16:rowId xmlns:a16="http://schemas.microsoft.com/office/drawing/2014/main" val="3622701987"/>
                  </a:ext>
                </a:extLst>
              </a:tr>
            </a:tbl>
          </a:graphicData>
        </a:graphic>
      </p:graphicFrame>
    </p:spTree>
    <p:extLst>
      <p:ext uri="{BB962C8B-B14F-4D97-AF65-F5344CB8AC3E}">
        <p14:creationId xmlns:p14="http://schemas.microsoft.com/office/powerpoint/2010/main" val="1571374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B8F1D707-BC37-4567-A236-336BF8AFFBBB}"/>
              </a:ext>
            </a:extLst>
          </p:cNvPr>
          <p:cNvGraphicFramePr>
            <a:graphicFrameLocks noGrp="1"/>
          </p:cNvGraphicFramePr>
          <p:nvPr>
            <p:extLst>
              <p:ext uri="{D42A27DB-BD31-4B8C-83A1-F6EECF244321}">
                <p14:modId xmlns:p14="http://schemas.microsoft.com/office/powerpoint/2010/main" val="3913283317"/>
              </p:ext>
            </p:extLst>
          </p:nvPr>
        </p:nvGraphicFramePr>
        <p:xfrm>
          <a:off x="1068243" y="1508761"/>
          <a:ext cx="6844176" cy="2939873"/>
        </p:xfrm>
        <a:graphic>
          <a:graphicData uri="http://schemas.openxmlformats.org/drawingml/2006/table">
            <a:tbl>
              <a:tblPr firstRow="1" bandRow="1">
                <a:tableStyleId>{5940675A-B579-460E-94D1-54222C63F5DA}</a:tableStyleId>
              </a:tblPr>
              <a:tblGrid>
                <a:gridCol w="1140696">
                  <a:extLst>
                    <a:ext uri="{9D8B030D-6E8A-4147-A177-3AD203B41FA5}">
                      <a16:colId xmlns:a16="http://schemas.microsoft.com/office/drawing/2014/main" val="866671294"/>
                    </a:ext>
                  </a:extLst>
                </a:gridCol>
                <a:gridCol w="1140696">
                  <a:extLst>
                    <a:ext uri="{9D8B030D-6E8A-4147-A177-3AD203B41FA5}">
                      <a16:colId xmlns:a16="http://schemas.microsoft.com/office/drawing/2014/main" val="3129315682"/>
                    </a:ext>
                  </a:extLst>
                </a:gridCol>
                <a:gridCol w="1140696">
                  <a:extLst>
                    <a:ext uri="{9D8B030D-6E8A-4147-A177-3AD203B41FA5}">
                      <a16:colId xmlns:a16="http://schemas.microsoft.com/office/drawing/2014/main" val="1026171613"/>
                    </a:ext>
                  </a:extLst>
                </a:gridCol>
                <a:gridCol w="1140696">
                  <a:extLst>
                    <a:ext uri="{9D8B030D-6E8A-4147-A177-3AD203B41FA5}">
                      <a16:colId xmlns:a16="http://schemas.microsoft.com/office/drawing/2014/main" val="3843879737"/>
                    </a:ext>
                  </a:extLst>
                </a:gridCol>
                <a:gridCol w="1140696">
                  <a:extLst>
                    <a:ext uri="{9D8B030D-6E8A-4147-A177-3AD203B41FA5}">
                      <a16:colId xmlns:a16="http://schemas.microsoft.com/office/drawing/2014/main" val="1063819472"/>
                    </a:ext>
                  </a:extLst>
                </a:gridCol>
                <a:gridCol w="1140696">
                  <a:extLst>
                    <a:ext uri="{9D8B030D-6E8A-4147-A177-3AD203B41FA5}">
                      <a16:colId xmlns:a16="http://schemas.microsoft.com/office/drawing/2014/main" val="4080092509"/>
                    </a:ext>
                  </a:extLst>
                </a:gridCol>
              </a:tblGrid>
              <a:tr h="470993">
                <a:tc>
                  <a:txBody>
                    <a:bodyPr/>
                    <a:lstStyle/>
                    <a:p>
                      <a:r>
                        <a:rPr lang="en-US" sz="1200" b="1" dirty="0">
                          <a:latin typeface="Times New Roman" panose="02020603050405020304" pitchFamily="18" charset="0"/>
                          <a:cs typeface="Times New Roman" panose="02020603050405020304" pitchFamily="18" charset="0"/>
                        </a:rPr>
                        <a:t>Stratified Groups</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Event-Free Survival Rate (%)</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Median Survival (Months)</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Log-Rank Test (</a:t>
                      </a:r>
                      <a:r>
                        <a:rPr lang="el-GR" sz="1200" b="1" dirty="0">
                          <a:latin typeface="Times New Roman" panose="02020603050405020304" pitchFamily="18" charset="0"/>
                          <a:cs typeface="Times New Roman" panose="02020603050405020304" pitchFamily="18" charset="0"/>
                        </a:rPr>
                        <a:t>χ²)</a:t>
                      </a:r>
                      <a:endParaRPr lang="en-US" sz="12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Hazard Ratio (HR) [95% CI]</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p-Value</a:t>
                      </a:r>
                    </a:p>
                  </a:txBody>
                  <a:tcPr marL="68580" marR="68580" marT="34290" marB="34290"/>
                </a:tc>
                <a:extLst>
                  <a:ext uri="{0D108BD9-81ED-4DB2-BD59-A6C34878D82A}">
                    <a16:rowId xmlns:a16="http://schemas.microsoft.com/office/drawing/2014/main" val="136146908"/>
                  </a:ext>
                </a:extLst>
              </a:tr>
              <a:tr h="470993">
                <a:tc>
                  <a:txBody>
                    <a:bodyPr/>
                    <a:lstStyle/>
                    <a:p>
                      <a:r>
                        <a:rPr lang="en-US" sz="1200" b="1" dirty="0">
                          <a:latin typeface="Times New Roman" panose="02020603050405020304" pitchFamily="18" charset="0"/>
                          <a:cs typeface="Times New Roman" panose="02020603050405020304" pitchFamily="18" charset="0"/>
                        </a:rPr>
                        <a:t>Short DAPT (&lt;6 months)</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72.3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24.5 [22.3 - 26.8]</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10.82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1.58 [1.22 - 2.05]</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0.0012**</a:t>
                      </a:r>
                    </a:p>
                  </a:txBody>
                  <a:tcPr marL="68580" marR="68580" marT="34290" marB="34290"/>
                </a:tc>
                <a:extLst>
                  <a:ext uri="{0D108BD9-81ED-4DB2-BD59-A6C34878D82A}">
                    <a16:rowId xmlns:a16="http://schemas.microsoft.com/office/drawing/2014/main" val="2784729568"/>
                  </a:ext>
                </a:extLst>
              </a:tr>
              <a:tr h="470993">
                <a:tc>
                  <a:txBody>
                    <a:bodyPr/>
                    <a:lstStyle/>
                    <a:p>
                      <a:r>
                        <a:rPr lang="en-US" sz="1200" b="1" dirty="0">
                          <a:latin typeface="Times New Roman" panose="02020603050405020304" pitchFamily="18" charset="0"/>
                          <a:cs typeface="Times New Roman" panose="02020603050405020304" pitchFamily="18" charset="0"/>
                        </a:rPr>
                        <a:t>Standard DAPT (12 months)</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82.1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34.7 [32.1 - 36.4]</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5.67</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1.23 [1.05 - 1.49]</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0.017*</a:t>
                      </a:r>
                    </a:p>
                  </a:txBody>
                  <a:tcPr marL="68580" marR="68580" marT="34290" marB="34290" anchor="ctr"/>
                </a:tc>
                <a:extLst>
                  <a:ext uri="{0D108BD9-81ED-4DB2-BD59-A6C34878D82A}">
                    <a16:rowId xmlns:a16="http://schemas.microsoft.com/office/drawing/2014/main" val="3225819680"/>
                  </a:ext>
                </a:extLst>
              </a:tr>
              <a:tr h="470993">
                <a:tc>
                  <a:txBody>
                    <a:bodyPr/>
                    <a:lstStyle/>
                    <a:p>
                      <a:r>
                        <a:rPr lang="en-US" sz="1200" b="1" dirty="0">
                          <a:latin typeface="Times New Roman" panose="02020603050405020304" pitchFamily="18" charset="0"/>
                          <a:cs typeface="Times New Roman" panose="02020603050405020304" pitchFamily="18" charset="0"/>
                        </a:rPr>
                        <a:t>Extended DAPT (≥24 months)</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88.7</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40.2 [37.8 - 42.5]</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3.21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1.10 [0.92 - 1.31]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0.073</a:t>
                      </a:r>
                    </a:p>
                  </a:txBody>
                  <a:tcPr marL="68580" marR="68580" marT="34290" marB="34290"/>
                </a:tc>
                <a:extLst>
                  <a:ext uri="{0D108BD9-81ED-4DB2-BD59-A6C34878D82A}">
                    <a16:rowId xmlns:a16="http://schemas.microsoft.com/office/drawing/2014/main" val="301809536"/>
                  </a:ext>
                </a:extLst>
              </a:tr>
              <a:tr h="470993">
                <a:tc>
                  <a:txBody>
                    <a:bodyPr/>
                    <a:lstStyle/>
                    <a:p>
                      <a:r>
                        <a:rPr lang="en-US" sz="1200" b="1" dirty="0">
                          <a:latin typeface="Times New Roman" panose="02020603050405020304" pitchFamily="18" charset="0"/>
                          <a:cs typeface="Times New Roman" panose="02020603050405020304" pitchFamily="18" charset="0"/>
                        </a:rPr>
                        <a:t>AI-Personalized DAPT</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91.5</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45.8 [43.6 - 48.1]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Reference</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Reference</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Reference</a:t>
                      </a:r>
                    </a:p>
                  </a:txBody>
                  <a:tcPr marL="68580" marR="68580" marT="34290" marB="34290"/>
                </a:tc>
                <a:extLst>
                  <a:ext uri="{0D108BD9-81ED-4DB2-BD59-A6C34878D82A}">
                    <a16:rowId xmlns:a16="http://schemas.microsoft.com/office/drawing/2014/main" val="1386605975"/>
                  </a:ext>
                </a:extLst>
              </a:tr>
            </a:tbl>
          </a:graphicData>
        </a:graphic>
      </p:graphicFrame>
      <p:sp>
        <p:nvSpPr>
          <p:cNvPr id="4" name="TextBox 3">
            <a:extLst>
              <a:ext uri="{FF2B5EF4-FFF2-40B4-BE49-F238E27FC236}">
                <a16:creationId xmlns:a16="http://schemas.microsoft.com/office/drawing/2014/main" id="{152AB89F-4279-4AAB-B081-926D92AF8964}"/>
              </a:ext>
            </a:extLst>
          </p:cNvPr>
          <p:cNvSpPr txBox="1"/>
          <p:nvPr/>
        </p:nvSpPr>
        <p:spPr>
          <a:xfrm>
            <a:off x="95250" y="857250"/>
            <a:ext cx="7028789" cy="300082"/>
          </a:xfrm>
          <a:prstGeom prst="rect">
            <a:avLst/>
          </a:prstGeom>
          <a:noFill/>
        </p:spPr>
        <p:txBody>
          <a:bodyPr wrap="square">
            <a:spAutoFit/>
          </a:bodyPr>
          <a:lstStyle/>
          <a:p>
            <a:r>
              <a:rPr lang="en-US" sz="1350" dirty="0"/>
              <a:t>Supplementary Table 7: Log-Rank Test Results Comparing Survival Between Stratified Groups</a:t>
            </a:r>
          </a:p>
        </p:txBody>
      </p:sp>
    </p:spTree>
    <p:extLst>
      <p:ext uri="{BB962C8B-B14F-4D97-AF65-F5344CB8AC3E}">
        <p14:creationId xmlns:p14="http://schemas.microsoft.com/office/powerpoint/2010/main" val="4052327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F36852-11A8-4C69-92C3-DBC938ED3F5B}"/>
              </a:ext>
            </a:extLst>
          </p:cNvPr>
          <p:cNvSpPr txBox="1"/>
          <p:nvPr/>
        </p:nvSpPr>
        <p:spPr>
          <a:xfrm>
            <a:off x="137653" y="1428976"/>
            <a:ext cx="8485238" cy="3693319"/>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Footnote*</a:t>
            </a:r>
          </a:p>
          <a:p>
            <a:r>
              <a:rPr lang="en-US" sz="1200" dirty="0">
                <a:latin typeface="Times New Roman" panose="02020603050405020304" pitchFamily="18" charset="0"/>
                <a:cs typeface="Times New Roman" panose="02020603050405020304" pitchFamily="18" charset="0"/>
              </a:rPr>
              <a:t>Survival Analysis in AI-Personalized DAPT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1. Log-Rank Test: Used to evaluate event-free survival across groups, aligned with Kaplan-Meier curves. p-values (&lt;0.05) confirm statistical significance, while Hazard Ratios (HR) with 95% CI provide risk assessment compared to the AI-DAPT reference group.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2. Key Findings:  </a:t>
            </a:r>
          </a:p>
          <a:p>
            <a:r>
              <a:rPr lang="en-US" sz="1200" dirty="0">
                <a:latin typeface="Times New Roman" panose="02020603050405020304" pitchFamily="18" charset="0"/>
                <a:cs typeface="Times New Roman" panose="02020603050405020304" pitchFamily="18" charset="0"/>
              </a:rPr>
              <a:t>  Short DAPT (&lt;6 months): Lowest survival rate (72.3%) with the highest risk (HR: 1.58, p=0.0012), indicating inadequate ischemic protection.  </a:t>
            </a:r>
          </a:p>
          <a:p>
            <a:r>
              <a:rPr lang="en-US" sz="1200" dirty="0">
                <a:latin typeface="Times New Roman" panose="02020603050405020304" pitchFamily="18" charset="0"/>
                <a:cs typeface="Times New Roman" panose="02020603050405020304" pitchFamily="18" charset="0"/>
              </a:rPr>
              <a:t>  Standard DAPT (12 months): Improves survival (82.1%) but remains statistically distinct from AI-DAPT (p=0.017).  </a:t>
            </a:r>
          </a:p>
          <a:p>
            <a:r>
              <a:rPr lang="en-US" sz="1200" dirty="0">
                <a:latin typeface="Times New Roman" panose="02020603050405020304" pitchFamily="18" charset="0"/>
                <a:cs typeface="Times New Roman" panose="02020603050405020304" pitchFamily="18" charset="0"/>
              </a:rPr>
              <a:t>  Extended DAPT (≥24 months): Shows higher survival (88.7%) but lacks strong significance (p=0.073), pointing to diminishing returns.  </a:t>
            </a:r>
          </a:p>
          <a:p>
            <a:r>
              <a:rPr lang="en-US" sz="1200" dirty="0">
                <a:latin typeface="Times New Roman" panose="02020603050405020304" pitchFamily="18" charset="0"/>
                <a:cs typeface="Times New Roman" panose="02020603050405020304" pitchFamily="18" charset="0"/>
              </a:rPr>
              <a:t>  - AI-Personalized DAPT: Achieves the best survival rate (91.5%) with minimal risk, validating its efficacy in therapy optimization.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3. Clinical Importance:  </a:t>
            </a:r>
          </a:p>
          <a:p>
            <a:r>
              <a:rPr lang="en-US" sz="1200" dirty="0">
                <a:latin typeface="Times New Roman" panose="02020603050405020304" pitchFamily="18" charset="0"/>
                <a:cs typeface="Times New Roman" panose="02020603050405020304" pitchFamily="18" charset="0"/>
              </a:rPr>
              <a:t>AI-DAPT adapts dynamically to balance ischemic and bleeding risks, surpassing fixed-duration regimens. Kaplan-Meier advantages are statistically supported by log-rank testing, ensuring transparent findings. These results emphasize the value of flexible DAPT strategies, preventing premature discontinuation and avoiding unnecessary prolonged therapy.  </a:t>
            </a:r>
          </a:p>
          <a:p>
            <a:endParaRPr lang="en-US" dirty="0"/>
          </a:p>
        </p:txBody>
      </p:sp>
    </p:spTree>
    <p:extLst>
      <p:ext uri="{BB962C8B-B14F-4D97-AF65-F5344CB8AC3E}">
        <p14:creationId xmlns:p14="http://schemas.microsoft.com/office/powerpoint/2010/main" val="1187684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7F0C0E-5378-44B0-852C-5D572CADBB4E}"/>
              </a:ext>
            </a:extLst>
          </p:cNvPr>
          <p:cNvSpPr txBox="1"/>
          <p:nvPr/>
        </p:nvSpPr>
        <p:spPr>
          <a:xfrm>
            <a:off x="0" y="484817"/>
            <a:ext cx="8248650" cy="300082"/>
          </a:xfrm>
          <a:prstGeom prst="rect">
            <a:avLst/>
          </a:prstGeom>
          <a:noFill/>
        </p:spPr>
        <p:txBody>
          <a:bodyPr wrap="square">
            <a:spAutoFit/>
          </a:bodyPr>
          <a:lstStyle/>
          <a:p>
            <a:r>
              <a:rPr lang="en-US" sz="1350" dirty="0"/>
              <a:t>Supplementary Table 8: Geographic and Genetic Polymorphisms Factors Identifying Ischemic and Bleeding Risks</a:t>
            </a:r>
          </a:p>
        </p:txBody>
      </p:sp>
      <p:sp>
        <p:nvSpPr>
          <p:cNvPr id="6" name="TextBox 5">
            <a:extLst>
              <a:ext uri="{FF2B5EF4-FFF2-40B4-BE49-F238E27FC236}">
                <a16:creationId xmlns:a16="http://schemas.microsoft.com/office/drawing/2014/main" id="{DA1FDDE1-F888-4DA6-A264-76D8A98A1AAE}"/>
              </a:ext>
            </a:extLst>
          </p:cNvPr>
          <p:cNvSpPr txBox="1"/>
          <p:nvPr/>
        </p:nvSpPr>
        <p:spPr>
          <a:xfrm>
            <a:off x="1" y="1730598"/>
            <a:ext cx="9144000" cy="4062651"/>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Footnote*</a:t>
            </a:r>
          </a:p>
          <a:p>
            <a:r>
              <a:rPr lang="en-US" sz="1200" dirty="0">
                <a:latin typeface="Times New Roman" panose="02020603050405020304" pitchFamily="18" charset="0"/>
                <a:cs typeface="Times New Roman" panose="02020603050405020304" pitchFamily="18" charset="0"/>
              </a:rPr>
              <a:t>Geographic and Genetic Risk Factors in AI-DAPT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1. Risk Contributions:  </a:t>
            </a:r>
          </a:p>
          <a:p>
            <a:r>
              <a:rPr lang="en-US" sz="1200" dirty="0">
                <a:latin typeface="Times New Roman" panose="02020603050405020304" pitchFamily="18" charset="0"/>
                <a:cs typeface="Times New Roman" panose="02020603050405020304" pitchFamily="18" charset="0"/>
              </a:rPr>
              <a:t>  - Urban UAE Populations: Higher ischemic risk (HR: 1.35, p=0.008) with lower bleeding risk, influenced by elevated cardiovascular burdens.  </a:t>
            </a:r>
          </a:p>
          <a:p>
            <a:r>
              <a:rPr lang="en-US" sz="1200" dirty="0">
                <a:latin typeface="Times New Roman" panose="02020603050405020304" pitchFamily="18" charset="0"/>
                <a:cs typeface="Times New Roman" panose="02020603050405020304" pitchFamily="18" charset="0"/>
              </a:rPr>
              <a:t>  - Rural Populations: Reduced ischemic vulnerability but moderate bleeding risk (HR: 1.04, p=0.092), potentially linked to lifestyle and dietary habits.  </a:t>
            </a:r>
          </a:p>
          <a:p>
            <a:r>
              <a:rPr lang="en-US" sz="1200" dirty="0">
                <a:latin typeface="Times New Roman" panose="02020603050405020304" pitchFamily="18" charset="0"/>
                <a:cs typeface="Times New Roman" panose="02020603050405020304" pitchFamily="18" charset="0"/>
              </a:rPr>
              <a:t>  - Genetic Polymorphisms: CYP2C19 *2 increases ischemic risk (HR: 1.67, p=0.001), while *CYP2C19 *17 is linked to elevated bleeding risk (HR: 1.39, p=0.012). ABCB1 mutation carriers show higher ischemic risk (HR: 1.28, p=0.045) due to altered drug metabolism.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2. AI Risk Stratification:  </a:t>
            </a:r>
          </a:p>
          <a:p>
            <a:r>
              <a:rPr lang="en-US" sz="1200" dirty="0">
                <a:latin typeface="Times New Roman" panose="02020603050405020304" pitchFamily="18" charset="0"/>
                <a:cs typeface="Times New Roman" panose="02020603050405020304" pitchFamily="18" charset="0"/>
              </a:rPr>
              <a:t>  - AI assigns greater ischemic risk to CYP2C19 *2 carriers (21.5%) and urban residents (14.2%), highlighting pharmacogenomic and lifestyle factors.  </a:t>
            </a:r>
          </a:p>
          <a:p>
            <a:r>
              <a:rPr lang="en-US" sz="1200" dirty="0">
                <a:latin typeface="Times New Roman" panose="02020603050405020304" pitchFamily="18" charset="0"/>
                <a:cs typeface="Times New Roman" panose="02020603050405020304" pitchFamily="18" charset="0"/>
              </a:rPr>
              <a:t>  - Bleeding risk predictions weigh CYP2C19 *17 polymorphism (16.9%) and non-Arab ethnicity (11.5%), enabling personalized treatments.  </a:t>
            </a:r>
          </a:p>
          <a:p>
            <a:r>
              <a:rPr lang="en-US" sz="1200" dirty="0">
                <a:latin typeface="Times New Roman" panose="02020603050405020304" pitchFamily="18" charset="0"/>
                <a:cs typeface="Times New Roman" panose="02020603050405020304" pitchFamily="18" charset="0"/>
              </a:rPr>
              <a:t>  - Moderate risk contributions from environmental factors like air pollution (13.9%) and sedentary behavior (12.7%) reinforce their cardiovascular impact.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3. Clinical Relevance:  </a:t>
            </a:r>
          </a:p>
          <a:p>
            <a:r>
              <a:rPr lang="en-US" sz="1200" dirty="0">
                <a:latin typeface="Times New Roman" panose="02020603050405020304" pitchFamily="18" charset="0"/>
                <a:cs typeface="Times New Roman" panose="02020603050405020304" pitchFamily="18" charset="0"/>
              </a:rPr>
              <a:t>AI-driven models integrate geographic and genetic data to personalize DAPT duration. These findings highlight the necessity for UAE-specific guidelines, incorporating ethnic and genetic profiling to balance ischemic and bleeding risks effectively.  </a:t>
            </a:r>
          </a:p>
          <a:p>
            <a:endParaRPr lang="en-US" dirty="0"/>
          </a:p>
        </p:txBody>
      </p:sp>
    </p:spTree>
    <p:extLst>
      <p:ext uri="{BB962C8B-B14F-4D97-AF65-F5344CB8AC3E}">
        <p14:creationId xmlns:p14="http://schemas.microsoft.com/office/powerpoint/2010/main" val="4098995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DB4F9DF4-BAFD-42EA-BB5C-BDD7BFF06D8D}"/>
              </a:ext>
            </a:extLst>
          </p:cNvPr>
          <p:cNvGraphicFramePr>
            <a:graphicFrameLocks noGrp="1"/>
          </p:cNvGraphicFramePr>
          <p:nvPr>
            <p:extLst>
              <p:ext uri="{D42A27DB-BD31-4B8C-83A1-F6EECF244321}">
                <p14:modId xmlns:p14="http://schemas.microsoft.com/office/powerpoint/2010/main" val="368978231"/>
              </p:ext>
            </p:extLst>
          </p:nvPr>
        </p:nvGraphicFramePr>
        <p:xfrm>
          <a:off x="195262" y="1177925"/>
          <a:ext cx="8753479" cy="5257800"/>
        </p:xfrm>
        <a:graphic>
          <a:graphicData uri="http://schemas.openxmlformats.org/drawingml/2006/table">
            <a:tbl>
              <a:tblPr firstRow="1" bandRow="1">
                <a:tableStyleId>{5940675A-B579-460E-94D1-54222C63F5DA}</a:tableStyleId>
              </a:tblPr>
              <a:tblGrid>
                <a:gridCol w="1250497">
                  <a:extLst>
                    <a:ext uri="{9D8B030D-6E8A-4147-A177-3AD203B41FA5}">
                      <a16:colId xmlns:a16="http://schemas.microsoft.com/office/drawing/2014/main" val="3100817764"/>
                    </a:ext>
                  </a:extLst>
                </a:gridCol>
                <a:gridCol w="1250497">
                  <a:extLst>
                    <a:ext uri="{9D8B030D-6E8A-4147-A177-3AD203B41FA5}">
                      <a16:colId xmlns:a16="http://schemas.microsoft.com/office/drawing/2014/main" val="1087439497"/>
                    </a:ext>
                  </a:extLst>
                </a:gridCol>
                <a:gridCol w="1250497">
                  <a:extLst>
                    <a:ext uri="{9D8B030D-6E8A-4147-A177-3AD203B41FA5}">
                      <a16:colId xmlns:a16="http://schemas.microsoft.com/office/drawing/2014/main" val="1834440884"/>
                    </a:ext>
                  </a:extLst>
                </a:gridCol>
                <a:gridCol w="1250497">
                  <a:extLst>
                    <a:ext uri="{9D8B030D-6E8A-4147-A177-3AD203B41FA5}">
                      <a16:colId xmlns:a16="http://schemas.microsoft.com/office/drawing/2014/main" val="3655913093"/>
                    </a:ext>
                  </a:extLst>
                </a:gridCol>
                <a:gridCol w="1250497">
                  <a:extLst>
                    <a:ext uri="{9D8B030D-6E8A-4147-A177-3AD203B41FA5}">
                      <a16:colId xmlns:a16="http://schemas.microsoft.com/office/drawing/2014/main" val="2422242599"/>
                    </a:ext>
                  </a:extLst>
                </a:gridCol>
                <a:gridCol w="1250497">
                  <a:extLst>
                    <a:ext uri="{9D8B030D-6E8A-4147-A177-3AD203B41FA5}">
                      <a16:colId xmlns:a16="http://schemas.microsoft.com/office/drawing/2014/main" val="1135161071"/>
                    </a:ext>
                  </a:extLst>
                </a:gridCol>
                <a:gridCol w="1250497">
                  <a:extLst>
                    <a:ext uri="{9D8B030D-6E8A-4147-A177-3AD203B41FA5}">
                      <a16:colId xmlns:a16="http://schemas.microsoft.com/office/drawing/2014/main" val="3390420167"/>
                    </a:ext>
                  </a:extLst>
                </a:gridCol>
              </a:tblGrid>
              <a:tr h="385127">
                <a:tc>
                  <a:txBody>
                    <a:bodyPr/>
                    <a:lstStyle/>
                    <a:p>
                      <a:r>
                        <a:rPr lang="en-US" sz="1200" b="1" dirty="0">
                          <a:latin typeface="Times New Roman" panose="02020603050405020304" pitchFamily="18" charset="0"/>
                          <a:cs typeface="Times New Roman" panose="02020603050405020304" pitchFamily="18" charset="0"/>
                        </a:rPr>
                        <a:t>Factor</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Category</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Prevalence (%)</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Relative Contribution (Ischemia)</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Relative Contribution (Bleeding)</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p-Value</a:t>
                      </a:r>
                    </a:p>
                  </a:txBody>
                  <a:tcPr marL="68580" marR="68580" marT="34290" marB="34290"/>
                </a:tc>
                <a:tc>
                  <a:txBody>
                    <a:bodyPr/>
                    <a:lstStyle/>
                    <a:p>
                      <a:r>
                        <a:rPr lang="en-US" sz="1200" b="1" dirty="0">
                          <a:latin typeface="Times New Roman" panose="02020603050405020304" pitchFamily="18" charset="0"/>
                          <a:cs typeface="Times New Roman" panose="02020603050405020304" pitchFamily="18" charset="0"/>
                        </a:rPr>
                        <a:t>AI Risk Score Contribution (%)</a:t>
                      </a:r>
                    </a:p>
                  </a:txBody>
                  <a:tcPr marL="68580" marR="68580" marT="34290" marB="34290"/>
                </a:tc>
                <a:extLst>
                  <a:ext uri="{0D108BD9-81ED-4DB2-BD59-A6C34878D82A}">
                    <a16:rowId xmlns:a16="http://schemas.microsoft.com/office/drawing/2014/main" val="2695003520"/>
                  </a:ext>
                </a:extLst>
              </a:tr>
              <a:tr h="385127">
                <a:tc>
                  <a:txBody>
                    <a:bodyPr/>
                    <a:lstStyle/>
                    <a:p>
                      <a:r>
                        <a:rPr lang="en-US" sz="1200" b="1" dirty="0">
                          <a:latin typeface="Times New Roman" panose="02020603050405020304" pitchFamily="18" charset="0"/>
                          <a:cs typeface="Times New Roman" panose="02020603050405020304" pitchFamily="18" charset="0"/>
                        </a:rPr>
                        <a:t>Ethnic Background</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Arab Ethnic Group</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68.2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1.54 [1.31 - 1.79]</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0.96 [0.84 - 1.15]</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0.006 **</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17.8</a:t>
                      </a:r>
                    </a:p>
                  </a:txBody>
                  <a:tcPr marL="68580" marR="68580" marT="34290" marB="34290"/>
                </a:tc>
                <a:extLst>
                  <a:ext uri="{0D108BD9-81ED-4DB2-BD59-A6C34878D82A}">
                    <a16:rowId xmlns:a16="http://schemas.microsoft.com/office/drawing/2014/main" val="1230514208"/>
                  </a:ext>
                </a:extLst>
              </a:tr>
              <a:tr h="385127">
                <a:tc>
                  <a:txBody>
                    <a:bodyPr/>
                    <a:lstStyle/>
                    <a:p>
                      <a:endParaRPr lang="en-US" sz="12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Non-Arab Ethnic Group</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31.8</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1.08 [0.91 - 1.32]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1.21 [1.02 - 1.41]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0.038 *</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11.5</a:t>
                      </a:r>
                    </a:p>
                  </a:txBody>
                  <a:tcPr marL="68580" marR="68580" marT="34290" marB="34290"/>
                </a:tc>
                <a:extLst>
                  <a:ext uri="{0D108BD9-81ED-4DB2-BD59-A6C34878D82A}">
                    <a16:rowId xmlns:a16="http://schemas.microsoft.com/office/drawing/2014/main" val="2937145971"/>
                  </a:ext>
                </a:extLst>
              </a:tr>
              <a:tr h="385127">
                <a:tc>
                  <a:txBody>
                    <a:bodyPr/>
                    <a:lstStyle/>
                    <a:p>
                      <a:r>
                        <a:rPr lang="en-US" sz="1200" b="1" dirty="0">
                          <a:latin typeface="Times New Roman" panose="02020603050405020304" pitchFamily="18" charset="0"/>
                          <a:cs typeface="Times New Roman" panose="02020603050405020304" pitchFamily="18" charset="0"/>
                        </a:rPr>
                        <a:t>Geographic Region</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Urban UAE Population</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62.4</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1.35 [1.12 - 1.64]</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0.92 [0.81 - 1.15]</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0.008 **</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14.2</a:t>
                      </a:r>
                    </a:p>
                  </a:txBody>
                  <a:tcPr marL="68580" marR="68580" marT="34290" marB="34290"/>
                </a:tc>
                <a:extLst>
                  <a:ext uri="{0D108BD9-81ED-4DB2-BD59-A6C34878D82A}">
                    <a16:rowId xmlns:a16="http://schemas.microsoft.com/office/drawing/2014/main" val="956125925"/>
                  </a:ext>
                </a:extLst>
              </a:tr>
              <a:tr h="385127">
                <a:tc>
                  <a:txBody>
                    <a:bodyPr/>
                    <a:lstStyle/>
                    <a:p>
                      <a:endParaRPr lang="en-US" sz="12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Rural UAE Population</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37.6</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1.12 [0.94 - 1.41]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1.04 [0.87 - 1.29]</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0.092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9.7</a:t>
                      </a:r>
                    </a:p>
                  </a:txBody>
                  <a:tcPr marL="68580" marR="68580" marT="34290" marB="34290"/>
                </a:tc>
                <a:extLst>
                  <a:ext uri="{0D108BD9-81ED-4DB2-BD59-A6C34878D82A}">
                    <a16:rowId xmlns:a16="http://schemas.microsoft.com/office/drawing/2014/main" val="2527191689"/>
                  </a:ext>
                </a:extLst>
              </a:tr>
              <a:tr h="480060">
                <a:tc>
                  <a:txBody>
                    <a:bodyPr/>
                    <a:lstStyle/>
                    <a:p>
                      <a:r>
                        <a:rPr lang="en-US" sz="1200" b="1" dirty="0">
                          <a:latin typeface="Times New Roman" panose="02020603050405020304" pitchFamily="18" charset="0"/>
                          <a:cs typeface="Times New Roman" panose="02020603050405020304" pitchFamily="18" charset="0"/>
                        </a:rPr>
                        <a:t>Comorbidities &amp; Environmental Factors</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Air Pollution Exposure</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39.7</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1.41 [1.22 - 1.68]</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1.10 [0.94 - 1.27]</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0.011 **</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13.9</a:t>
                      </a:r>
                    </a:p>
                  </a:txBody>
                  <a:tcPr marL="68580" marR="68580" marT="34290" marB="34290"/>
                </a:tc>
                <a:extLst>
                  <a:ext uri="{0D108BD9-81ED-4DB2-BD59-A6C34878D82A}">
                    <a16:rowId xmlns:a16="http://schemas.microsoft.com/office/drawing/2014/main" val="1592758742"/>
                  </a:ext>
                </a:extLst>
              </a:tr>
              <a:tr h="385127">
                <a:tc>
                  <a:txBody>
                    <a:bodyPr/>
                    <a:lstStyle/>
                    <a:p>
                      <a:endParaRPr lang="en-US" sz="12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Sedentary Lifestyle</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44.1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1.32 [1.12 - 1.56]</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1.18 [1.02 - 1.35]</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0.019 *</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12.7</a:t>
                      </a:r>
                    </a:p>
                  </a:txBody>
                  <a:tcPr marL="68580" marR="68580" marT="34290" marB="34290"/>
                </a:tc>
                <a:extLst>
                  <a:ext uri="{0D108BD9-81ED-4DB2-BD59-A6C34878D82A}">
                    <a16:rowId xmlns:a16="http://schemas.microsoft.com/office/drawing/2014/main" val="3746774070"/>
                  </a:ext>
                </a:extLst>
              </a:tr>
              <a:tr h="385127">
                <a:tc>
                  <a:txBody>
                    <a:bodyPr/>
                    <a:lstStyle/>
                    <a:p>
                      <a:r>
                        <a:rPr lang="en-US" sz="1200" b="1" dirty="0">
                          <a:latin typeface="Times New Roman" panose="02020603050405020304" pitchFamily="18" charset="0"/>
                          <a:cs typeface="Times New Roman" panose="02020603050405020304" pitchFamily="18" charset="0"/>
                        </a:rPr>
                        <a:t>Genetic Polymorphisms</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CYP2C19 *2 (Loss-of-Function)</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27.3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1.67 [1.43 - 1.92]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1.08 [0.94 - 1.27]</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0.001 **</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21.5</a:t>
                      </a:r>
                    </a:p>
                  </a:txBody>
                  <a:tcPr marL="68580" marR="68580" marT="34290" marB="34290"/>
                </a:tc>
                <a:extLst>
                  <a:ext uri="{0D108BD9-81ED-4DB2-BD59-A6C34878D82A}">
                    <a16:rowId xmlns:a16="http://schemas.microsoft.com/office/drawing/2014/main" val="2753048086"/>
                  </a:ext>
                </a:extLst>
              </a:tr>
              <a:tr h="385127">
                <a:tc>
                  <a:txBody>
                    <a:bodyPr/>
                    <a:lstStyle/>
                    <a:p>
                      <a:endParaRPr lang="en-US" sz="12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CYP2C19 *17 (Gain-of-Function)</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19.5</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0.88 [0.74 - 1.13]</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1.39 [1.22 - 1.61]</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0.012 **</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16.9</a:t>
                      </a:r>
                    </a:p>
                  </a:txBody>
                  <a:tcPr marL="68580" marR="68580" marT="34290" marB="34290"/>
                </a:tc>
                <a:extLst>
                  <a:ext uri="{0D108BD9-81ED-4DB2-BD59-A6C34878D82A}">
                    <a16:rowId xmlns:a16="http://schemas.microsoft.com/office/drawing/2014/main" val="2541546558"/>
                  </a:ext>
                </a:extLst>
              </a:tr>
              <a:tr h="385127">
                <a:tc>
                  <a:txBody>
                    <a:bodyPr/>
                    <a:lstStyle/>
                    <a:p>
                      <a:endParaRPr lang="en-US" sz="1200" b="1"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ABCB1 (P-Glycoprotein Mutation)</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22.8</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1.28 [1.05 - 1.57]</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1.14 [0.93 - 1.32]</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0.045 *</a:t>
                      </a:r>
                    </a:p>
                  </a:txBody>
                  <a:tcPr marL="68580" marR="68580" marT="34290" marB="34290"/>
                </a:tc>
                <a:tc>
                  <a:txBody>
                    <a:bodyPr/>
                    <a:lstStyle/>
                    <a:p>
                      <a:r>
                        <a:rPr lang="en-US" sz="1200" dirty="0">
                          <a:latin typeface="Times New Roman" panose="02020603050405020304" pitchFamily="18" charset="0"/>
                          <a:cs typeface="Times New Roman" panose="02020603050405020304" pitchFamily="18" charset="0"/>
                        </a:rPr>
                        <a:t>13.3</a:t>
                      </a:r>
                    </a:p>
                  </a:txBody>
                  <a:tcPr marL="68580" marR="68580" marT="34290" marB="34290"/>
                </a:tc>
                <a:extLst>
                  <a:ext uri="{0D108BD9-81ED-4DB2-BD59-A6C34878D82A}">
                    <a16:rowId xmlns:a16="http://schemas.microsoft.com/office/drawing/2014/main" val="3169742880"/>
                  </a:ext>
                </a:extLst>
              </a:tr>
            </a:tbl>
          </a:graphicData>
        </a:graphic>
      </p:graphicFrame>
    </p:spTree>
    <p:extLst>
      <p:ext uri="{BB962C8B-B14F-4D97-AF65-F5344CB8AC3E}">
        <p14:creationId xmlns:p14="http://schemas.microsoft.com/office/powerpoint/2010/main" val="16494553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8323</TotalTime>
  <Words>3516</Words>
  <Application>Microsoft Office PowerPoint</Application>
  <PresentationFormat>On-screen Show (4:3)</PresentationFormat>
  <Paragraphs>656</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Supplementary Tables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cp:lastModifiedBy>
  <cp:revision>237</cp:revision>
  <dcterms:created xsi:type="dcterms:W3CDTF">2024-11-17T17:49:53Z</dcterms:created>
  <dcterms:modified xsi:type="dcterms:W3CDTF">2025-03-16T19:51:29Z</dcterms:modified>
</cp:coreProperties>
</file>