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1" r:id="rId3"/>
    <p:sldId id="262" r:id="rId4"/>
    <p:sldId id="263" r:id="rId5"/>
    <p:sldId id="265" r:id="rId6"/>
    <p:sldId id="264" r:id="rId7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69" autoAdjust="0"/>
  </p:normalViewPr>
  <p:slideViewPr>
    <p:cSldViewPr>
      <p:cViewPr varScale="1">
        <p:scale>
          <a:sx n="96" d="100"/>
          <a:sy n="96" d="100"/>
        </p:scale>
        <p:origin x="204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6605E-D97E-47B3-808C-AB8E9418E796}" type="datetimeFigureOut">
              <a:rPr lang="pl-PL" smtClean="0"/>
              <a:t>24.03.2025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ADF20-AE3A-49C2-812E-E81329112EF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25928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6605E-D97E-47B3-808C-AB8E9418E796}" type="datetimeFigureOut">
              <a:rPr lang="pl-PL" smtClean="0"/>
              <a:t>24.03.2025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ADF20-AE3A-49C2-812E-E81329112EF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69373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6605E-D97E-47B3-808C-AB8E9418E796}" type="datetimeFigureOut">
              <a:rPr lang="pl-PL" smtClean="0"/>
              <a:t>24.03.2025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ADF20-AE3A-49C2-812E-E81329112EF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0253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6605E-D97E-47B3-808C-AB8E9418E796}" type="datetimeFigureOut">
              <a:rPr lang="pl-PL" smtClean="0"/>
              <a:t>24.03.2025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ADF20-AE3A-49C2-812E-E81329112EF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95084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6605E-D97E-47B3-808C-AB8E9418E796}" type="datetimeFigureOut">
              <a:rPr lang="pl-PL" smtClean="0"/>
              <a:t>24.03.2025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ADF20-AE3A-49C2-812E-E81329112EF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39495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6605E-D97E-47B3-808C-AB8E9418E796}" type="datetimeFigureOut">
              <a:rPr lang="pl-PL" smtClean="0"/>
              <a:t>24.03.2025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ADF20-AE3A-49C2-812E-E81329112EF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3571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6605E-D97E-47B3-808C-AB8E9418E796}" type="datetimeFigureOut">
              <a:rPr lang="pl-PL" smtClean="0"/>
              <a:t>24.03.2025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ADF20-AE3A-49C2-812E-E81329112EF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84439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6605E-D97E-47B3-808C-AB8E9418E796}" type="datetimeFigureOut">
              <a:rPr lang="pl-PL" smtClean="0"/>
              <a:t>24.03.2025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ADF20-AE3A-49C2-812E-E81329112EF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01724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6605E-D97E-47B3-808C-AB8E9418E796}" type="datetimeFigureOut">
              <a:rPr lang="pl-PL" smtClean="0"/>
              <a:t>24.03.2025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ADF20-AE3A-49C2-812E-E81329112EF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08322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6605E-D97E-47B3-808C-AB8E9418E796}" type="datetimeFigureOut">
              <a:rPr lang="pl-PL" smtClean="0"/>
              <a:t>24.03.2025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ADF20-AE3A-49C2-812E-E81329112EF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54277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6605E-D97E-47B3-808C-AB8E9418E796}" type="datetimeFigureOut">
              <a:rPr lang="pl-PL" smtClean="0"/>
              <a:t>24.03.2025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ADF20-AE3A-49C2-812E-E81329112EF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30278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6605E-D97E-47B3-808C-AB8E9418E796}" type="datetimeFigureOut">
              <a:rPr lang="pl-PL" smtClean="0"/>
              <a:t>24.03.2025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BADF20-AE3A-49C2-812E-E81329112EF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16128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microsoft.com/office/2007/relationships/hdphoto" Target="../media/hdphoto4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microsoft.com/office/2007/relationships/hdphoto" Target="../media/hdphoto5.wdp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microsoft.com/office/2007/relationships/hdphoto" Target="../media/hdphoto6.wdp"/><Relationship Id="rId7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microsoft.com/office/2007/relationships/hdphoto" Target="../media/hdphoto7.wdp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17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A79E90B0-675A-841E-203A-EC8228D0E9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7584" y="837975"/>
            <a:ext cx="6561778" cy="2951065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C7F64428-A4E1-65D8-6C02-146008FD34E1}"/>
              </a:ext>
            </a:extLst>
          </p:cNvPr>
          <p:cNvSpPr txBox="1"/>
          <p:nvPr/>
        </p:nvSpPr>
        <p:spPr>
          <a:xfrm>
            <a:off x="827584" y="4221088"/>
            <a:ext cx="770485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/>
              <a:t>Sup</a:t>
            </a:r>
            <a:r>
              <a:rPr lang="en-US" dirty="0"/>
              <a:t>.</a:t>
            </a:r>
            <a:r>
              <a:rPr lang="pl-PL" dirty="0"/>
              <a:t>1.</a:t>
            </a:r>
            <a:r>
              <a:rPr lang="en-US" dirty="0"/>
              <a:t> A control experiment demonstrating the specificity of the method for detecting s-</a:t>
            </a:r>
            <a:r>
              <a:rPr lang="en-US" dirty="0" err="1"/>
              <a:t>nitrosylated</a:t>
            </a:r>
            <a:r>
              <a:rPr lang="en-US" dirty="0"/>
              <a:t> proteins was performed. Control frontal cortex samples (2 mg/mL protein) were treated with the </a:t>
            </a:r>
            <a:r>
              <a:rPr lang="en-US" dirty="0" err="1"/>
              <a:t>nitrosylating</a:t>
            </a:r>
            <a:r>
              <a:rPr lang="en-US" dirty="0"/>
              <a:t> agent GSNO at a concentration of 200 </a:t>
            </a:r>
            <a:r>
              <a:rPr lang="en-US" dirty="0" err="1"/>
              <a:t>μM</a:t>
            </a:r>
            <a:r>
              <a:rPr lang="en-US" dirty="0"/>
              <a:t> for 60 minutes (line 3), GSNO but without ascorbate (line 4), or without HDP-biotin. Line:1. Control 2.Control without </a:t>
            </a:r>
            <a:r>
              <a:rPr lang="en-US" dirty="0" err="1"/>
              <a:t>Asc</a:t>
            </a:r>
            <a:r>
              <a:rPr lang="en-US" dirty="0"/>
              <a:t> 80mM 3.GSNO 200uM; 60 min 4.GSNO  without </a:t>
            </a:r>
            <a:r>
              <a:rPr lang="en-US" dirty="0" err="1"/>
              <a:t>Asc</a:t>
            </a:r>
            <a:r>
              <a:rPr lang="en-US" dirty="0"/>
              <a:t> 80mM 5.GSNO  without HDP biotin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46494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 preferRelativeResize="0">
            <a:picLocks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3000" contrast="5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244" y="1124744"/>
            <a:ext cx="2520000" cy="23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 preferRelativeResize="0">
            <a:picLocks noGrp="1" noChangeArrowheads="1"/>
          </p:cNvPicPr>
          <p:nvPr>
            <p:ph idx="1"/>
          </p:nvPr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" contrast="6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124744"/>
            <a:ext cx="2520000" cy="23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 preferRelativeResize="0">
            <a:picLocks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0000" contrast="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472" y="1144563"/>
            <a:ext cx="2520000" cy="23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 preferRelativeResize="0">
            <a:picLocks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35000" contrast="5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221088"/>
            <a:ext cx="2520000" cy="23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/>
          <p:cNvPicPr preferRelativeResize="0">
            <a:picLocks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4008" y="4221088"/>
            <a:ext cx="2520000" cy="23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23528" y="-27384"/>
            <a:ext cx="8424936" cy="436910"/>
          </a:xfrm>
        </p:spPr>
        <p:txBody>
          <a:bodyPr>
            <a:normAutofit/>
          </a:bodyPr>
          <a:lstStyle/>
          <a:p>
            <a:r>
              <a:rPr lang="pl-PL" sz="1800" dirty="0"/>
              <a:t>Total-protein amido black staining- s</a:t>
            </a:r>
            <a:r>
              <a:rPr lang="en-US" sz="1800" dirty="0" err="1"/>
              <a:t>copolamine</a:t>
            </a:r>
            <a:endParaRPr lang="pl-PL" sz="1800" dirty="0"/>
          </a:p>
        </p:txBody>
      </p:sp>
      <p:sp>
        <p:nvSpPr>
          <p:cNvPr id="31" name="TextBox 30"/>
          <p:cNvSpPr txBox="1"/>
          <p:nvPr/>
        </p:nvSpPr>
        <p:spPr>
          <a:xfrm>
            <a:off x="1187624" y="620688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Blot 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031800" y="620688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Blot B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020272" y="620688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Blot C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403648" y="3718971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Blot D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247824" y="3717032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Blot E</a:t>
            </a:r>
            <a:r>
              <a:rPr lang="en-US" dirty="0"/>
              <a:t> </a:t>
            </a:r>
            <a:endParaRPr lang="pl-PL" dirty="0"/>
          </a:p>
        </p:txBody>
      </p:sp>
      <p:sp>
        <p:nvSpPr>
          <p:cNvPr id="18" name="TextBox 17"/>
          <p:cNvSpPr txBox="1"/>
          <p:nvPr/>
        </p:nvSpPr>
        <p:spPr>
          <a:xfrm>
            <a:off x="474438" y="950531"/>
            <a:ext cx="26574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/>
              <a:t>M    1     2    3    4     5    6    7    8    9   10  11  12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275856" y="950531"/>
            <a:ext cx="25922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/>
              <a:t>M    1    2    3     4    5     6     7   8    9    10  11  12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228184" y="950530"/>
            <a:ext cx="25922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/>
              <a:t>M    1    2    3     4    5     6     7   8    9    10  11  12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67544" y="4046875"/>
            <a:ext cx="25922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/>
              <a:t>M    1    2    3     4    5     6     7   8    9    10  11  12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347864" y="4046875"/>
            <a:ext cx="25922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/>
              <a:t>M    1    2    3     4    5     6     7   8    9    10  11  12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480988" y="4422011"/>
            <a:ext cx="2263761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M-size marker</a:t>
            </a:r>
          </a:p>
          <a:p>
            <a:r>
              <a:rPr lang="pl-PL" dirty="0"/>
              <a:t>1,2-control</a:t>
            </a:r>
          </a:p>
          <a:p>
            <a:r>
              <a:rPr lang="pl-PL" dirty="0"/>
              <a:t>3,4- Scopolamine</a:t>
            </a:r>
          </a:p>
          <a:p>
            <a:r>
              <a:rPr lang="pl-PL" dirty="0"/>
              <a:t>5,6-Scop.+VU0152100</a:t>
            </a:r>
          </a:p>
          <a:p>
            <a:r>
              <a:rPr lang="pl-PL" dirty="0"/>
              <a:t>7,8-Scop.+VU0357017</a:t>
            </a:r>
          </a:p>
          <a:p>
            <a:r>
              <a:rPr lang="pl-PL" dirty="0"/>
              <a:t>9,10-Scop.+LY487379</a:t>
            </a:r>
          </a:p>
          <a:p>
            <a:r>
              <a:rPr lang="pl-PL" dirty="0"/>
              <a:t>11,12-Scop.+CDPPB</a:t>
            </a:r>
          </a:p>
        </p:txBody>
      </p:sp>
    </p:spTree>
    <p:extLst>
      <p:ext uri="{BB962C8B-B14F-4D97-AF65-F5344CB8AC3E}">
        <p14:creationId xmlns:p14="http://schemas.microsoft.com/office/powerpoint/2010/main" val="8851619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 preferRelativeResize="0">
            <a:picLocks noGrp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832" y="1233016"/>
            <a:ext cx="2520000" cy="23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 preferRelativeResize="0"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196752"/>
            <a:ext cx="2520000" cy="23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 preferRelativeResize="0">
            <a:picLocks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3000" contrast="-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196752"/>
            <a:ext cx="2520000" cy="23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 preferRelativeResize="0"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257352"/>
            <a:ext cx="2520000" cy="23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/>
          <p:cNvPicPr preferRelativeResize="0">
            <a:picLocks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4008" y="4246229"/>
            <a:ext cx="2520000" cy="23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2555776" y="116632"/>
            <a:ext cx="3816424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1800" dirty="0"/>
              <a:t>Total S-nitrosylation</a:t>
            </a:r>
            <a:r>
              <a:rPr lang="en-US" sz="1800" dirty="0"/>
              <a:t> </a:t>
            </a:r>
            <a:r>
              <a:rPr lang="pl-PL" sz="1800" dirty="0"/>
              <a:t>-s</a:t>
            </a:r>
            <a:r>
              <a:rPr lang="en-US" sz="1800" dirty="0" err="1"/>
              <a:t>copolamine</a:t>
            </a:r>
            <a:endParaRPr lang="pl-PL" sz="1800" dirty="0"/>
          </a:p>
        </p:txBody>
      </p:sp>
      <p:sp>
        <p:nvSpPr>
          <p:cNvPr id="13" name="TextBox 12"/>
          <p:cNvSpPr txBox="1"/>
          <p:nvPr/>
        </p:nvSpPr>
        <p:spPr>
          <a:xfrm>
            <a:off x="1187624" y="620688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Blot A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031800" y="620688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Blot B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48264" y="620688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Blot C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148313" y="3718971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Blot D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992489" y="3717032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Blot E</a:t>
            </a:r>
            <a:r>
              <a:rPr lang="en-US" dirty="0"/>
              <a:t> </a:t>
            </a:r>
            <a:endParaRPr lang="pl-PL" dirty="0"/>
          </a:p>
        </p:txBody>
      </p:sp>
      <p:sp>
        <p:nvSpPr>
          <p:cNvPr id="20" name="TextBox 19"/>
          <p:cNvSpPr txBox="1"/>
          <p:nvPr/>
        </p:nvSpPr>
        <p:spPr>
          <a:xfrm>
            <a:off x="474438" y="950531"/>
            <a:ext cx="26574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/>
              <a:t>M    1     2    3    4     5    6    7    8    9   10  11  12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275856" y="950531"/>
            <a:ext cx="25922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/>
              <a:t>M    1    2    3     4    5     6     7   8    9    10  11  12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72200" y="950530"/>
            <a:ext cx="25922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/>
              <a:t>M    1    2    3     4    5     6     7   8    9    10  11  12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67544" y="4046875"/>
            <a:ext cx="25922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/>
              <a:t>M    1    2    3    4   5    6    7   8    9   10 11  12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347864" y="4046875"/>
            <a:ext cx="25922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/>
              <a:t>M    1    2    3     4    5     6     7   8    9    10  11  12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480988" y="4422011"/>
            <a:ext cx="2263761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M-size marker</a:t>
            </a:r>
          </a:p>
          <a:p>
            <a:r>
              <a:rPr lang="pl-PL" dirty="0"/>
              <a:t>1,2-control</a:t>
            </a:r>
          </a:p>
          <a:p>
            <a:r>
              <a:rPr lang="pl-PL" dirty="0"/>
              <a:t>3,4- Scopolamine</a:t>
            </a:r>
          </a:p>
          <a:p>
            <a:r>
              <a:rPr lang="pl-PL" dirty="0"/>
              <a:t>5,6-Scop.+VU0152100</a:t>
            </a:r>
          </a:p>
          <a:p>
            <a:r>
              <a:rPr lang="pl-PL" dirty="0"/>
              <a:t>7,8-Scop.+VU0357017</a:t>
            </a:r>
          </a:p>
          <a:p>
            <a:r>
              <a:rPr lang="pl-PL" dirty="0"/>
              <a:t>9,10-Scop.+LY487379</a:t>
            </a:r>
          </a:p>
          <a:p>
            <a:r>
              <a:rPr lang="pl-PL" dirty="0"/>
              <a:t>11,12-Scop.+CDPPB</a:t>
            </a:r>
          </a:p>
        </p:txBody>
      </p:sp>
    </p:spTree>
    <p:extLst>
      <p:ext uri="{BB962C8B-B14F-4D97-AF65-F5344CB8AC3E}">
        <p14:creationId xmlns:p14="http://schemas.microsoft.com/office/powerpoint/2010/main" val="7980480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/>
          <p:cNvPicPr preferRelativeResize="0"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257352"/>
            <a:ext cx="2592288" cy="23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7"/>
          <p:cNvPicPr preferRelativeResize="0"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178" y="1161008"/>
            <a:ext cx="2520000" cy="23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9"/>
          <p:cNvPicPr preferRelativeResize="0"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1210" y="1161008"/>
            <a:ext cx="2520000" cy="23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Picture 10"/>
          <p:cNvPicPr preferRelativeResize="0"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416" y="1196752"/>
            <a:ext cx="2520000" cy="23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5" name="Picture 13"/>
          <p:cNvPicPr preferRelativeResize="0"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254202"/>
            <a:ext cx="2520000" cy="23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820690" y="620688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Blot 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592858" y="620688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Blot B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365306" y="620688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Blot C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187624" y="3718971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Blot D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707904" y="3717032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Blot E</a:t>
            </a:r>
            <a:r>
              <a:rPr lang="en-US" dirty="0"/>
              <a:t> </a:t>
            </a:r>
            <a:endParaRPr lang="pl-PL" dirty="0"/>
          </a:p>
        </p:txBody>
      </p:sp>
      <p:sp>
        <p:nvSpPr>
          <p:cNvPr id="27" name="Title 1"/>
          <p:cNvSpPr>
            <a:spLocks noGrp="1"/>
          </p:cNvSpPr>
          <p:nvPr>
            <p:ph type="title"/>
          </p:nvPr>
        </p:nvSpPr>
        <p:spPr>
          <a:xfrm>
            <a:off x="330002" y="0"/>
            <a:ext cx="8229600" cy="436910"/>
          </a:xfrm>
        </p:spPr>
        <p:txBody>
          <a:bodyPr>
            <a:normAutofit/>
          </a:bodyPr>
          <a:lstStyle/>
          <a:p>
            <a:r>
              <a:rPr lang="pl-PL" sz="1800" dirty="0"/>
              <a:t>Total protein Actin (</a:t>
            </a:r>
            <a:r>
              <a:rPr lang="pl-PL" sz="1800" b="1" dirty="0">
                <a:solidFill>
                  <a:schemeClr val="accent1">
                    <a:lumMod val="75000"/>
                  </a:schemeClr>
                </a:solidFill>
              </a:rPr>
              <a:t>42kDa</a:t>
            </a:r>
            <a:r>
              <a:rPr lang="pl-PL" sz="1800" dirty="0"/>
              <a:t>) and APP (</a:t>
            </a:r>
            <a:r>
              <a:rPr lang="pl-PL" sz="1800" b="1" dirty="0">
                <a:solidFill>
                  <a:schemeClr val="accent3">
                    <a:lumMod val="75000"/>
                  </a:schemeClr>
                </a:solidFill>
              </a:rPr>
              <a:t>103kDa</a:t>
            </a:r>
            <a:r>
              <a:rPr lang="pl-PL" sz="1800" dirty="0"/>
              <a:t>)</a:t>
            </a:r>
          </a:p>
        </p:txBody>
      </p:sp>
      <p:cxnSp>
        <p:nvCxnSpPr>
          <p:cNvPr id="28" name="Straight Connector 27"/>
          <p:cNvCxnSpPr/>
          <p:nvPr/>
        </p:nvCxnSpPr>
        <p:spPr>
          <a:xfrm flipH="1">
            <a:off x="3196674" y="2420888"/>
            <a:ext cx="2232248" cy="0"/>
          </a:xfrm>
          <a:prstGeom prst="line">
            <a:avLst/>
          </a:prstGeom>
          <a:ln w="15875">
            <a:solidFill>
              <a:srgbClr val="FFC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295454" y="2375172"/>
            <a:ext cx="2232248" cy="0"/>
          </a:xfrm>
          <a:prstGeom prst="line">
            <a:avLst/>
          </a:prstGeom>
          <a:ln w="15875">
            <a:solidFill>
              <a:srgbClr val="FFC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6012160" y="2366526"/>
            <a:ext cx="2232248" cy="0"/>
          </a:xfrm>
          <a:prstGeom prst="line">
            <a:avLst/>
          </a:prstGeom>
          <a:ln w="15875">
            <a:solidFill>
              <a:srgbClr val="FFC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539552" y="5444930"/>
            <a:ext cx="2232248" cy="0"/>
          </a:xfrm>
          <a:prstGeom prst="line">
            <a:avLst/>
          </a:prstGeom>
          <a:ln w="15875">
            <a:solidFill>
              <a:srgbClr val="FFC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3347864" y="5229200"/>
            <a:ext cx="2232248" cy="0"/>
          </a:xfrm>
          <a:prstGeom prst="line">
            <a:avLst/>
          </a:prstGeom>
          <a:ln w="15875">
            <a:solidFill>
              <a:srgbClr val="FFC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3347864" y="6309320"/>
            <a:ext cx="2232248" cy="0"/>
          </a:xfrm>
          <a:prstGeom prst="line">
            <a:avLst/>
          </a:prstGeom>
          <a:ln w="15875">
            <a:solidFill>
              <a:srgbClr val="FFC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107504" y="950531"/>
            <a:ext cx="26574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/>
              <a:t>M    1     2    3    4     5    6    7    8    9   10  11  12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908922" y="950531"/>
            <a:ext cx="25922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/>
              <a:t>M    1    2    3     4    5     6     7   8    9    10  11  12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796136" y="950530"/>
            <a:ext cx="25922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/>
              <a:t>M    1    2    3     4    5     6     7   8    9    10  11  12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51520" y="4046875"/>
            <a:ext cx="25922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/>
              <a:t>M       1    2    3     4    5    6    7   8    9    10  11 12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167704" y="4046875"/>
            <a:ext cx="25922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/>
              <a:t>M    1    2    3     4    5     6     7   8    9    10  11  12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480988" y="4422011"/>
            <a:ext cx="2263761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M-size marker</a:t>
            </a:r>
          </a:p>
          <a:p>
            <a:r>
              <a:rPr lang="pl-PL" dirty="0"/>
              <a:t>1,2-control</a:t>
            </a:r>
          </a:p>
          <a:p>
            <a:r>
              <a:rPr lang="pl-PL" dirty="0"/>
              <a:t>3,4- Scopolamine</a:t>
            </a:r>
          </a:p>
          <a:p>
            <a:r>
              <a:rPr lang="pl-PL" dirty="0"/>
              <a:t>5,6-Scop.+VU0152100</a:t>
            </a:r>
          </a:p>
          <a:p>
            <a:r>
              <a:rPr lang="pl-PL" dirty="0"/>
              <a:t>7,8-Scop.+VU0357017</a:t>
            </a:r>
          </a:p>
          <a:p>
            <a:r>
              <a:rPr lang="pl-PL" dirty="0"/>
              <a:t>9,10-Scop.+LY487379</a:t>
            </a:r>
          </a:p>
          <a:p>
            <a:r>
              <a:rPr lang="pl-PL" dirty="0"/>
              <a:t>11,12-Scop.+CDPPB</a:t>
            </a:r>
          </a:p>
        </p:txBody>
      </p:sp>
      <p:pic>
        <p:nvPicPr>
          <p:cNvPr id="39" name="Picture 2" descr="Premium Vector | Scissors illustration on transparent background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0" t="27060" r="7928" b="27469"/>
          <a:stretch/>
        </p:blipFill>
        <p:spPr bwMode="auto">
          <a:xfrm rot="10800000">
            <a:off x="8424000" y="2254013"/>
            <a:ext cx="456336" cy="242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Premium Vector | Scissors illustration on transparent background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0" t="27060" r="7928" b="27469"/>
          <a:stretch/>
        </p:blipFill>
        <p:spPr bwMode="auto">
          <a:xfrm rot="10800000">
            <a:off x="5759992" y="5108041"/>
            <a:ext cx="456336" cy="242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Premium Vector | Scissors illustration on transparent background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0" t="27060" r="7928" b="27469"/>
          <a:stretch/>
        </p:blipFill>
        <p:spPr bwMode="auto">
          <a:xfrm rot="10800000">
            <a:off x="5759992" y="6188161"/>
            <a:ext cx="456336" cy="242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Right Arrow 41"/>
          <p:cNvSpPr/>
          <p:nvPr/>
        </p:nvSpPr>
        <p:spPr>
          <a:xfrm rot="10800000">
            <a:off x="2699793" y="3212976"/>
            <a:ext cx="171146" cy="57299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4" name="Right Arrow 43"/>
          <p:cNvSpPr/>
          <p:nvPr/>
        </p:nvSpPr>
        <p:spPr>
          <a:xfrm rot="10800000">
            <a:off x="2699792" y="2147564"/>
            <a:ext cx="171146" cy="57299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5" name="Right Arrow 44"/>
          <p:cNvSpPr/>
          <p:nvPr/>
        </p:nvSpPr>
        <p:spPr>
          <a:xfrm rot="10800000">
            <a:off x="5565081" y="3284984"/>
            <a:ext cx="171146" cy="57299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7" name="Right Arrow 46"/>
          <p:cNvSpPr/>
          <p:nvPr/>
        </p:nvSpPr>
        <p:spPr>
          <a:xfrm rot="10800000">
            <a:off x="5540517" y="2075557"/>
            <a:ext cx="171146" cy="57299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8" name="Right Arrow 47"/>
          <p:cNvSpPr/>
          <p:nvPr/>
        </p:nvSpPr>
        <p:spPr>
          <a:xfrm rot="10800000">
            <a:off x="8386293" y="3298371"/>
            <a:ext cx="171146" cy="57299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0" name="Right Arrow 49"/>
          <p:cNvSpPr/>
          <p:nvPr/>
        </p:nvSpPr>
        <p:spPr>
          <a:xfrm rot="10800000">
            <a:off x="8386293" y="2132856"/>
            <a:ext cx="171146" cy="57299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1" name="Right Arrow 50"/>
          <p:cNvSpPr/>
          <p:nvPr/>
        </p:nvSpPr>
        <p:spPr>
          <a:xfrm rot="10800000">
            <a:off x="2744670" y="6252021"/>
            <a:ext cx="171146" cy="57299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3" name="Right Arrow 52"/>
          <p:cNvSpPr/>
          <p:nvPr/>
        </p:nvSpPr>
        <p:spPr>
          <a:xfrm rot="10800000">
            <a:off x="2699793" y="5171901"/>
            <a:ext cx="171146" cy="57299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4" name="Right Arrow 53"/>
          <p:cNvSpPr/>
          <p:nvPr/>
        </p:nvSpPr>
        <p:spPr>
          <a:xfrm rot="10800000">
            <a:off x="5724129" y="5963988"/>
            <a:ext cx="171146" cy="57299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6" name="Right Arrow 55"/>
          <p:cNvSpPr/>
          <p:nvPr/>
        </p:nvSpPr>
        <p:spPr>
          <a:xfrm rot="10800000">
            <a:off x="5724129" y="5099892"/>
            <a:ext cx="171146" cy="57299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11608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pl-PL" sz="2000" dirty="0"/>
              <a:t>Total protrin </a:t>
            </a:r>
            <a:r>
              <a:rPr lang="en-US" sz="2000" dirty="0" err="1"/>
              <a:t>Glt</a:t>
            </a:r>
            <a:r>
              <a:rPr lang="pl-PL" sz="2000" dirty="0"/>
              <a:t>-1 (</a:t>
            </a:r>
            <a:r>
              <a:rPr lang="pl-PL" sz="2000" b="1" dirty="0">
                <a:solidFill>
                  <a:schemeClr val="accent1">
                    <a:lumMod val="75000"/>
                  </a:schemeClr>
                </a:solidFill>
              </a:rPr>
              <a:t>62kDa</a:t>
            </a:r>
            <a:r>
              <a:rPr lang="pl-PL" sz="2000" dirty="0"/>
              <a:t>)</a:t>
            </a:r>
            <a:br>
              <a:rPr lang="en-US" dirty="0"/>
            </a:br>
            <a:endParaRPr lang="pl-PL" dirty="0"/>
          </a:p>
        </p:txBody>
      </p:sp>
      <p:pic>
        <p:nvPicPr>
          <p:cNvPr id="10245" name="Picture 5"/>
          <p:cNvPicPr preferRelativeResize="0">
            <a:picLocks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3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6445"/>
          <a:stretch/>
        </p:blipFill>
        <p:spPr bwMode="auto">
          <a:xfrm>
            <a:off x="284217" y="4329360"/>
            <a:ext cx="2520000" cy="23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6"/>
          <p:cNvPicPr preferRelativeResize="0">
            <a:picLocks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136" y="1196752"/>
            <a:ext cx="2520000" cy="23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7"/>
          <p:cNvPicPr preferRelativeResize="0"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196752"/>
            <a:ext cx="2520000" cy="23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8"/>
          <p:cNvPicPr preferRelativeResize="0"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08" y="1196752"/>
            <a:ext cx="2520000" cy="23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9"/>
          <p:cNvPicPr preferRelativeResize="0">
            <a:picLocks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257352"/>
            <a:ext cx="2520000" cy="23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187624" y="620688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Blot 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959792" y="620688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Blot B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732240" y="620688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Blot C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32289" y="3718971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Blot D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923928" y="3717032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Blot E</a:t>
            </a:r>
            <a:r>
              <a:rPr lang="en-US" dirty="0"/>
              <a:t> </a:t>
            </a:r>
            <a:endParaRPr lang="pl-PL" dirty="0"/>
          </a:p>
        </p:txBody>
      </p:sp>
      <p:sp>
        <p:nvSpPr>
          <p:cNvPr id="18" name="Right Arrow 17"/>
          <p:cNvSpPr/>
          <p:nvPr/>
        </p:nvSpPr>
        <p:spPr>
          <a:xfrm rot="10800000">
            <a:off x="2848128" y="1859533"/>
            <a:ext cx="171146" cy="57299"/>
          </a:xfrm>
          <a:prstGeom prst="rightArrow">
            <a:avLst/>
          </a:prstGeom>
          <a:solidFill>
            <a:srgbClr val="7030A0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Right Arrow 18"/>
          <p:cNvSpPr/>
          <p:nvPr/>
        </p:nvSpPr>
        <p:spPr>
          <a:xfrm rot="10800000">
            <a:off x="5868144" y="1923156"/>
            <a:ext cx="171146" cy="57299"/>
          </a:xfrm>
          <a:prstGeom prst="rightArrow">
            <a:avLst/>
          </a:prstGeom>
          <a:solidFill>
            <a:srgbClr val="7030A0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" name="Right Arrow 19"/>
          <p:cNvSpPr/>
          <p:nvPr/>
        </p:nvSpPr>
        <p:spPr>
          <a:xfrm rot="10800000">
            <a:off x="8820472" y="1904079"/>
            <a:ext cx="171146" cy="57299"/>
          </a:xfrm>
          <a:prstGeom prst="rightArrow">
            <a:avLst/>
          </a:prstGeom>
          <a:solidFill>
            <a:srgbClr val="7030A0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1" name="Right Arrow 20"/>
          <p:cNvSpPr/>
          <p:nvPr/>
        </p:nvSpPr>
        <p:spPr>
          <a:xfrm rot="10800000">
            <a:off x="2804217" y="5589240"/>
            <a:ext cx="171146" cy="57299"/>
          </a:xfrm>
          <a:prstGeom prst="rightArrow">
            <a:avLst/>
          </a:prstGeom>
          <a:solidFill>
            <a:srgbClr val="7030A0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2" name="Right Arrow 21"/>
          <p:cNvSpPr/>
          <p:nvPr/>
        </p:nvSpPr>
        <p:spPr>
          <a:xfrm rot="10800000">
            <a:off x="5841014" y="5085184"/>
            <a:ext cx="171146" cy="57299"/>
          </a:xfrm>
          <a:prstGeom prst="rightArrow">
            <a:avLst/>
          </a:prstGeom>
          <a:solidFill>
            <a:srgbClr val="7030A0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3" name="TextBox 22"/>
          <p:cNvSpPr txBox="1"/>
          <p:nvPr/>
        </p:nvSpPr>
        <p:spPr>
          <a:xfrm>
            <a:off x="323528" y="950531"/>
            <a:ext cx="26574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/>
              <a:t>M    1     2    3    4     5    6    7    8    9   10  11  12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124946" y="950531"/>
            <a:ext cx="274319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/>
              <a:t>      M          1   2   3    4   5    6    7   8   9   10  11  12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221289" y="950530"/>
            <a:ext cx="26847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/>
              <a:t>M           1   2   3   4    5    6    7   8    9   10  11  12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23528" y="4046875"/>
            <a:ext cx="25922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/>
              <a:t>M       1    2    3    4    5    6   7   8   9    10  11 12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76834" y="4046875"/>
            <a:ext cx="25922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/>
              <a:t>M      1   2   3    4   5     6     7   8    9    10  11  12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480988" y="4422011"/>
            <a:ext cx="2263761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M-size marker</a:t>
            </a:r>
          </a:p>
          <a:p>
            <a:r>
              <a:rPr lang="pl-PL" dirty="0"/>
              <a:t>1,2-control</a:t>
            </a:r>
          </a:p>
          <a:p>
            <a:r>
              <a:rPr lang="pl-PL" dirty="0"/>
              <a:t>3,4- Scopolamine</a:t>
            </a:r>
          </a:p>
          <a:p>
            <a:r>
              <a:rPr lang="pl-PL" dirty="0"/>
              <a:t>5,6-Scop.+VU0152100</a:t>
            </a:r>
          </a:p>
          <a:p>
            <a:r>
              <a:rPr lang="pl-PL" dirty="0"/>
              <a:t>7,8-Scop.+VU0357017</a:t>
            </a:r>
          </a:p>
          <a:p>
            <a:r>
              <a:rPr lang="pl-PL" dirty="0"/>
              <a:t>9,10-Scop.+LY487379</a:t>
            </a:r>
          </a:p>
          <a:p>
            <a:r>
              <a:rPr lang="pl-PL" dirty="0"/>
              <a:t>11,12-Scop.+CDPPB</a:t>
            </a:r>
          </a:p>
        </p:txBody>
      </p:sp>
    </p:spTree>
    <p:extLst>
      <p:ext uri="{BB962C8B-B14F-4D97-AF65-F5344CB8AC3E}">
        <p14:creationId xmlns:p14="http://schemas.microsoft.com/office/powerpoint/2010/main" val="12465624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43408"/>
            <a:ext cx="8229600" cy="1143000"/>
          </a:xfrm>
        </p:spPr>
        <p:txBody>
          <a:bodyPr>
            <a:normAutofit/>
          </a:bodyPr>
          <a:lstStyle/>
          <a:p>
            <a:r>
              <a:rPr lang="pl-PL" sz="1800" b="1" dirty="0">
                <a:solidFill>
                  <a:schemeClr val="accent6">
                    <a:lumMod val="75000"/>
                  </a:schemeClr>
                </a:solidFill>
              </a:rPr>
              <a:t>SNO-GLT-1</a:t>
            </a:r>
            <a:r>
              <a:rPr lang="pl-PL" sz="1800" dirty="0"/>
              <a:t> (62kDa)</a:t>
            </a:r>
          </a:p>
        </p:txBody>
      </p:sp>
      <p:pic>
        <p:nvPicPr>
          <p:cNvPr id="9218" name="Picture 2"/>
          <p:cNvPicPr preferRelativeResize="0"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05024"/>
            <a:ext cx="2520000" cy="23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 preferRelativeResize="0"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305024"/>
            <a:ext cx="2520000" cy="23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/>
          <p:cNvPicPr preferRelativeResize="0"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257352"/>
            <a:ext cx="2520000" cy="23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7"/>
          <p:cNvPicPr preferRelativeResize="0"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257352"/>
            <a:ext cx="2520000" cy="23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8"/>
          <p:cNvPicPr preferRelativeResize="0"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305024"/>
            <a:ext cx="2520000" cy="23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/>
        </p:nvCxnSpPr>
        <p:spPr>
          <a:xfrm flipH="1">
            <a:off x="467545" y="5013176"/>
            <a:ext cx="2232248" cy="0"/>
          </a:xfrm>
          <a:prstGeom prst="line">
            <a:avLst/>
          </a:prstGeom>
          <a:ln w="15875">
            <a:solidFill>
              <a:srgbClr val="FFC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6372200" y="2060848"/>
            <a:ext cx="2232248" cy="0"/>
          </a:xfrm>
          <a:prstGeom prst="line">
            <a:avLst/>
          </a:prstGeom>
          <a:ln w="15875">
            <a:solidFill>
              <a:srgbClr val="FFC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467544" y="2060848"/>
            <a:ext cx="2232248" cy="0"/>
          </a:xfrm>
          <a:prstGeom prst="line">
            <a:avLst/>
          </a:prstGeom>
          <a:ln w="15875">
            <a:solidFill>
              <a:srgbClr val="FFC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3491880" y="2060848"/>
            <a:ext cx="2232248" cy="0"/>
          </a:xfrm>
          <a:prstGeom prst="line">
            <a:avLst/>
          </a:prstGeom>
          <a:ln w="15875">
            <a:solidFill>
              <a:srgbClr val="FFC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3455875" y="5157192"/>
            <a:ext cx="2232248" cy="0"/>
          </a:xfrm>
          <a:prstGeom prst="line">
            <a:avLst/>
          </a:prstGeom>
          <a:ln w="15875">
            <a:solidFill>
              <a:srgbClr val="FFC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187624" y="620688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Blot A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959792" y="620688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Blot B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732240" y="620688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Blot C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43609" y="3718971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Blot D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851640" y="3717032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Blot E</a:t>
            </a:r>
            <a:r>
              <a:rPr lang="en-US" dirty="0"/>
              <a:t> </a:t>
            </a:r>
            <a:endParaRPr lang="pl-PL" dirty="0"/>
          </a:p>
        </p:txBody>
      </p:sp>
      <p:sp>
        <p:nvSpPr>
          <p:cNvPr id="23" name="TextBox 22"/>
          <p:cNvSpPr txBox="1"/>
          <p:nvPr/>
        </p:nvSpPr>
        <p:spPr>
          <a:xfrm>
            <a:off x="6480988" y="4422011"/>
            <a:ext cx="2263761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M-size marker</a:t>
            </a:r>
          </a:p>
          <a:p>
            <a:r>
              <a:rPr lang="pl-PL" dirty="0"/>
              <a:t>1,2-control</a:t>
            </a:r>
          </a:p>
          <a:p>
            <a:r>
              <a:rPr lang="pl-PL" dirty="0"/>
              <a:t>3,4- Scopolamine</a:t>
            </a:r>
          </a:p>
          <a:p>
            <a:r>
              <a:rPr lang="pl-PL" dirty="0"/>
              <a:t>5,6-Scop.+VU0152100</a:t>
            </a:r>
          </a:p>
          <a:p>
            <a:r>
              <a:rPr lang="pl-PL" dirty="0"/>
              <a:t>7,8-Scop.+VU0357017</a:t>
            </a:r>
          </a:p>
          <a:p>
            <a:r>
              <a:rPr lang="pl-PL" dirty="0"/>
              <a:t>9,10-Scop.+LY487379</a:t>
            </a:r>
          </a:p>
          <a:p>
            <a:r>
              <a:rPr lang="pl-PL" dirty="0"/>
              <a:t>11,12-Scop.+CDPPB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94790" y="1102931"/>
            <a:ext cx="26574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/>
              <a:t>M    1     2    3    4     5    6    7    8    9   10  11  12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203848" y="1052736"/>
            <a:ext cx="25922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/>
              <a:t>M    1    2    3     4    5     6     7   8    9    10  11  12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084168" y="1052736"/>
            <a:ext cx="25922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/>
              <a:t>M    1    2    3     4    5     6     7   8    9    10  11  12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51520" y="4046875"/>
            <a:ext cx="25922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/>
              <a:t>M       1   2    3    4    5    6    7   8    9    10  11  12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203848" y="4077072"/>
            <a:ext cx="25922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/>
              <a:t>M    1    2    3     4    5     6     7   8    9    10  11  12</a:t>
            </a:r>
          </a:p>
        </p:txBody>
      </p:sp>
      <p:pic>
        <p:nvPicPr>
          <p:cNvPr id="30" name="Picture 2" descr="Premium Vector | Scissors illustration on transparent background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0" t="27060" r="7928" b="27469"/>
          <a:stretch/>
        </p:blipFill>
        <p:spPr bwMode="auto">
          <a:xfrm rot="10800000">
            <a:off x="8652168" y="1890537"/>
            <a:ext cx="456336" cy="242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Premium Vector | Scissors illustration on transparent background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0" t="27060" r="7928" b="27469"/>
          <a:stretch/>
        </p:blipFill>
        <p:spPr bwMode="auto">
          <a:xfrm rot="10800000">
            <a:off x="5796136" y="5036033"/>
            <a:ext cx="456336" cy="242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53934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23161</TotalTime>
  <Words>588</Words>
  <Application>Microsoft Office PowerPoint</Application>
  <PresentationFormat>Pokaz na ekranie (4:3)</PresentationFormat>
  <Paragraphs>91</Paragraphs>
  <Slides>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Prezentacja programu PowerPoint</vt:lpstr>
      <vt:lpstr>Total-protein amido black staining- scopolamine</vt:lpstr>
      <vt:lpstr>Prezentacja programu PowerPoint</vt:lpstr>
      <vt:lpstr>Total protein Actin (42kDa) and APP (103kDa)</vt:lpstr>
      <vt:lpstr>Total protrin Glt-1 (62kDa) </vt:lpstr>
      <vt:lpstr>SNO-GLT-1 (62kDa)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Total S-nitrosylation MK-801</dc:title>
  <dc:creator>grzechu2000</dc:creator>
  <cp:lastModifiedBy>Joanna Wieronska</cp:lastModifiedBy>
  <cp:revision>62</cp:revision>
  <dcterms:created xsi:type="dcterms:W3CDTF">2023-06-19T11:06:38Z</dcterms:created>
  <dcterms:modified xsi:type="dcterms:W3CDTF">2025-03-24T12:29:00Z</dcterms:modified>
</cp:coreProperties>
</file>