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 horzBarState="maximized">
    <p:restoredLeft sz="30472"/>
    <p:restoredTop sz="95266"/>
  </p:normalViewPr>
  <p:slideViewPr>
    <p:cSldViewPr snapToGrid="0" snapToObjects="1" showGuides="1">
      <p:cViewPr>
        <p:scale>
          <a:sx n="98" d="100"/>
          <a:sy n="98" d="100"/>
        </p:scale>
        <p:origin x="512" y="1960"/>
      </p:cViewPr>
      <p:guideLst>
        <p:guide orient="horz" pos="197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B917D-347D-314F-8478-3126B10A499C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5456B-FBCF-3946-B528-A08CD1CF673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8993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35456B-FBCF-3946-B528-A08CD1CF673C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6921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56F0CF-24BA-4546-A066-AD971C084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EC4DA5-CE18-0944-A0BF-5A678D211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F88E47-9F17-0246-A92D-883E7FEE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C5EBD6-C46E-8F42-8B5F-1A6B3DC1F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960876-8D8A-194F-B497-DFD8FD50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42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9AC0F-D60E-6D46-BA4E-0EE857D8D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3C4D04-F0C1-6C4B-AD8B-AA1C68445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92FF4C-E358-C349-A2FA-F4148933C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850FDD-BD11-A549-AA51-E461B6B01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78C4EB-2123-8E4B-82AE-6A3E9CD50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018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AADA75-C091-BF4E-83B0-7C59655055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C3D131-9E48-5C45-A627-A39EF1B047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5F3615-F276-C34E-BDE2-836784AFD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C9A343-0055-9346-A797-09D7AF33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CF416D-158A-234D-9B29-7C6087D03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0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B7B3B4-9782-6341-ADD2-8F4EDFE58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78822F-8380-CF4E-B57B-D985D7D1B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32BF7C-C8A4-364F-B206-7CEA9888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313566-89AC-5647-A294-3912E12E6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72A07A-12F2-BA48-AB63-D06E1224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785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02FFB-21F5-AD41-9154-B2615A753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9203B9-0A69-6F48-998A-6D87CDAA7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036D98-018E-054D-B90F-0B8A7081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5D5C1F-3350-FA43-AA83-D4268EC2E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D073B3-024D-8444-BDB8-0D8E10991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244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2233F5-DE0A-B243-B0B7-432DB7775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E1A60D-9AB6-5F4E-8D43-0A242C2BEA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8BB209-9ED2-3947-8969-DEE0F59AA6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082698-AF37-D44E-90BF-F1CF3B4AF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0CE3CB-3952-9743-B0F4-54C6F9E7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B53828-DF55-FB4A-9294-320D2AC71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890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C31DE6-6372-E44E-A2AF-3035F2FC3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C30FDB-8B58-0F42-AE00-7FED0D809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149C26-A99D-624B-BFF4-B04F9E7419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5629FC-943F-EB49-8024-B0DDC3CDC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C3C3046-3177-C849-B3CA-016B3C632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F72F2AC-4D82-CE47-BD1C-07BF8607A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21E90CC-A8F7-E646-94C3-FBF08CE65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23C755C-A4E0-9D42-BB5D-5E31C567A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760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72C07-D6C7-BA40-87BD-C3EE050E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5DAD101-438F-5942-B9DE-0E79CC912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36DD3A-AAFA-4B48-AC55-41FC6936B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9C4949-9A6D-B84A-9FF2-7E1C0C57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381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4624EE-13F1-BD4C-B559-B42606A5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3622565-434E-5343-B5A1-123FADB72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AB0319-691C-B842-8C6A-9CB9483AE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246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423BA-D4B0-644E-80E3-8A679BDDD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E2F861-F70E-8548-BEB6-B9F1DC909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80D9DB-67BF-5448-82AE-DD9D72467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54FB15-2AEA-514A-8383-583DC6BED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EDB006-E104-524E-938E-928917D6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837082-6D34-7F48-BFBF-20010823D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8901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3F534-B385-004B-B6E5-FCE2A2AD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E063CB-F49A-7843-AB92-18E6F53EDC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A57DCD-CC36-714F-A3BB-ED98C27CF9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C9D590-99A4-474B-B691-77393A945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A474BE-3394-394F-A160-129D07FAC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01C628-00A8-EA4F-BFAC-BB8862760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008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F6DD115-373F-5B4A-A542-D89D354B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157F936-6380-484E-9C35-3844D2F68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880F7F-F7ED-4044-8BB3-D7E48D261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2F74-BD7C-A04A-8457-2B71A58A57AD}" type="datetimeFigureOut">
              <a:rPr lang="es-MX" smtClean="0"/>
              <a:t>19/03/25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74B90C-DC58-AD49-A7A8-4C0FBCC84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F7A56C-A95E-A04F-9AD6-2E3A54E4E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EBAA3-D97B-5641-99F2-FC95D55FCBB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716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3F274D1A-0FCB-8E41-BE54-9EA309A22A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704044"/>
              </p:ext>
            </p:extLst>
          </p:nvPr>
        </p:nvGraphicFramePr>
        <p:xfrm>
          <a:off x="2510971" y="1075058"/>
          <a:ext cx="7344176" cy="5025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968">
                  <a:extLst>
                    <a:ext uri="{9D8B030D-6E8A-4147-A177-3AD203B41FA5}">
                      <a16:colId xmlns:a16="http://schemas.microsoft.com/office/drawing/2014/main" val="2321952890"/>
                    </a:ext>
                  </a:extLst>
                </a:gridCol>
                <a:gridCol w="1803834">
                  <a:extLst>
                    <a:ext uri="{9D8B030D-6E8A-4147-A177-3AD203B41FA5}">
                      <a16:colId xmlns:a16="http://schemas.microsoft.com/office/drawing/2014/main" val="2245432876"/>
                    </a:ext>
                  </a:extLst>
                </a:gridCol>
                <a:gridCol w="1296998">
                  <a:extLst>
                    <a:ext uri="{9D8B030D-6E8A-4147-A177-3AD203B41FA5}">
                      <a16:colId xmlns:a16="http://schemas.microsoft.com/office/drawing/2014/main" val="1440621783"/>
                    </a:ext>
                  </a:extLst>
                </a:gridCol>
                <a:gridCol w="1263098">
                  <a:extLst>
                    <a:ext uri="{9D8B030D-6E8A-4147-A177-3AD203B41FA5}">
                      <a16:colId xmlns:a16="http://schemas.microsoft.com/office/drawing/2014/main" val="4175132375"/>
                    </a:ext>
                  </a:extLst>
                </a:gridCol>
                <a:gridCol w="1226017">
                  <a:extLst>
                    <a:ext uri="{9D8B030D-6E8A-4147-A177-3AD203B41FA5}">
                      <a16:colId xmlns:a16="http://schemas.microsoft.com/office/drawing/2014/main" val="3937592810"/>
                    </a:ext>
                  </a:extLst>
                </a:gridCol>
                <a:gridCol w="1325261">
                  <a:extLst>
                    <a:ext uri="{9D8B030D-6E8A-4147-A177-3AD203B41FA5}">
                      <a16:colId xmlns:a16="http://schemas.microsoft.com/office/drawing/2014/main" val="2165978888"/>
                    </a:ext>
                  </a:extLst>
                </a:gridCol>
              </a:tblGrid>
              <a:tr h="347502">
                <a:tc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solidFill>
                            <a:schemeClr val="tx1"/>
                          </a:solidFill>
                        </a:rPr>
                        <a:t>Control </a:t>
                      </a:r>
                      <a:r>
                        <a:rPr lang="es-MX" sz="1600" b="0" dirty="0">
                          <a:solidFill>
                            <a:schemeClr val="tx1"/>
                          </a:solidFill>
                        </a:rPr>
                        <a:t>(n=40)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600" dirty="0">
                          <a:solidFill>
                            <a:schemeClr val="tx1"/>
                          </a:solidFill>
                        </a:rPr>
                        <a:t>Gamification and collaborative learning </a:t>
                      </a:r>
                      <a:r>
                        <a:rPr lang="es-MX" sz="1600" b="0" dirty="0">
                          <a:solidFill>
                            <a:schemeClr val="tx1"/>
                          </a:solidFill>
                        </a:rPr>
                        <a:t>(n=45)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125500"/>
                  </a:ext>
                </a:extLst>
              </a:tr>
              <a:tr h="5472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Normalized</a:t>
                      </a:r>
                      <a:r>
                        <a:rPr lang="es-MX" sz="1600" baseline="0" dirty="0"/>
                        <a:t> l</a:t>
                      </a:r>
                      <a:r>
                        <a:rPr lang="es-MX" sz="1600" dirty="0"/>
                        <a:t>earning gain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0.49 </a:t>
                      </a:r>
                      <a:r>
                        <a:rPr lang="es-MX" sz="1600" i="0" dirty="0">
                          <a:latin typeface="+mn-lt"/>
                        </a:rPr>
                        <a:t>± 0.11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0.69</a:t>
                      </a:r>
                      <a:r>
                        <a:rPr lang="es-MX" sz="1600" baseline="0" dirty="0"/>
                        <a:t> </a:t>
                      </a:r>
                      <a:r>
                        <a:rPr lang="es-MX" sz="1600" i="0" dirty="0">
                          <a:latin typeface="+mn-lt"/>
                        </a:rPr>
                        <a:t>± 0.068</a:t>
                      </a:r>
                      <a:r>
                        <a:rPr lang="es-MX" sz="1600" i="0" baseline="30000" dirty="0">
                          <a:latin typeface="+mn-lt"/>
                        </a:rPr>
                        <a:t>&amp;</a:t>
                      </a:r>
                      <a:endParaRPr lang="es-MX" sz="1600" baseline="30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853418"/>
                  </a:ext>
                </a:extLst>
              </a:tr>
              <a:tr h="5472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600" dirty="0">
                        <a:solidFill>
                          <a:schemeClr val="tx1"/>
                        </a:solidFill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Pre-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Post-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Pre-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Post-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319208"/>
                  </a:ext>
                </a:extLst>
              </a:tr>
              <a:tr h="547283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1" dirty="0">
                          <a:solidFill>
                            <a:schemeClr val="tx1"/>
                          </a:solidFill>
                        </a:rPr>
                        <a:t>Situational motivation scale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Intrinsic motivation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i="0" dirty="0">
                          <a:latin typeface="+mn-lt"/>
                        </a:rPr>
                        <a:t>4.18 ± 1.42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i="0" dirty="0">
                          <a:latin typeface="+mn-lt"/>
                        </a:rPr>
                        <a:t>3.85 ± 1.75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i="0" dirty="0">
                          <a:latin typeface="+mn-lt"/>
                        </a:rPr>
                        <a:t>4.69 ± 1.11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i="0" dirty="0">
                          <a:latin typeface="+mn-lt"/>
                        </a:rPr>
                        <a:t>5.66 ± 1.15*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260280"/>
                  </a:ext>
                </a:extLst>
              </a:tr>
              <a:tr h="547283">
                <a:tc v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Extrinsic motivation identified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4.20 </a:t>
                      </a:r>
                      <a:r>
                        <a:rPr lang="es-MX" sz="1600" i="0" dirty="0">
                          <a:latin typeface="+mn-lt"/>
                        </a:rPr>
                        <a:t>± 1.41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4.54 </a:t>
                      </a:r>
                      <a:r>
                        <a:rPr lang="es-MX" sz="1600" i="0" dirty="0">
                          <a:latin typeface="+mn-lt"/>
                        </a:rPr>
                        <a:t>± 2.11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4.70 </a:t>
                      </a:r>
                      <a:r>
                        <a:rPr lang="es-MX" sz="1600" i="0" dirty="0">
                          <a:latin typeface="+mn-lt"/>
                        </a:rPr>
                        <a:t>± 1.29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5.87 </a:t>
                      </a:r>
                      <a:r>
                        <a:rPr lang="es-MX" sz="1600" i="0" dirty="0">
                          <a:latin typeface="+mn-lt"/>
                        </a:rPr>
                        <a:t>± 0.95*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185634"/>
                  </a:ext>
                </a:extLst>
              </a:tr>
              <a:tr h="547283">
                <a:tc v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Extrinsic motivation external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5.10 </a:t>
                      </a:r>
                      <a:r>
                        <a:rPr lang="es-MX" sz="1600" i="0" dirty="0">
                          <a:latin typeface="+mn-lt"/>
                        </a:rPr>
                        <a:t>± 1.18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5.00 </a:t>
                      </a:r>
                      <a:r>
                        <a:rPr lang="es-MX" sz="1600" i="0" dirty="0">
                          <a:latin typeface="+mn-lt"/>
                        </a:rPr>
                        <a:t>± 1.45 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4.95 </a:t>
                      </a:r>
                      <a:r>
                        <a:rPr lang="es-MX" sz="1600" i="0" dirty="0">
                          <a:latin typeface="+mn-lt"/>
                        </a:rPr>
                        <a:t>± 0.89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5.06 </a:t>
                      </a:r>
                      <a:r>
                        <a:rPr lang="es-MX" sz="1600" i="0" dirty="0">
                          <a:latin typeface="+mn-lt"/>
                        </a:rPr>
                        <a:t>± 0.82 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134975"/>
                  </a:ext>
                </a:extLst>
              </a:tr>
              <a:tr h="547283">
                <a:tc v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Amotivation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4.39 </a:t>
                      </a:r>
                      <a:r>
                        <a:rPr lang="es-MX" sz="1600" i="0" dirty="0">
                          <a:latin typeface="+mn-lt"/>
                        </a:rPr>
                        <a:t>± 2.11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3.83 </a:t>
                      </a:r>
                      <a:r>
                        <a:rPr lang="es-MX" sz="1600" i="0" dirty="0">
                          <a:latin typeface="+mn-lt"/>
                        </a:rPr>
                        <a:t>± 1.15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3.94 </a:t>
                      </a:r>
                      <a:r>
                        <a:rPr lang="es-MX" sz="1600" i="0" dirty="0">
                          <a:latin typeface="+mn-lt"/>
                        </a:rPr>
                        <a:t>± 0.95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3.76 </a:t>
                      </a:r>
                      <a:r>
                        <a:rPr lang="es-MX" sz="1600" i="0" dirty="0">
                          <a:latin typeface="+mn-lt"/>
                        </a:rPr>
                        <a:t>± 0.78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625274"/>
                  </a:ext>
                </a:extLst>
              </a:tr>
              <a:tr h="547283">
                <a:tc vMerge="1">
                  <a:txBody>
                    <a:bodyPr/>
                    <a:lstStyle/>
                    <a:p>
                      <a:pPr algn="ctr"/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Self-determination index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-0.18 </a:t>
                      </a:r>
                      <a:r>
                        <a:rPr lang="es-MX" sz="1600" i="0" dirty="0">
                          <a:latin typeface="+mn-lt"/>
                        </a:rPr>
                        <a:t>± 0.93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-0.16 </a:t>
                      </a:r>
                      <a:r>
                        <a:rPr lang="es-MX" sz="1600" i="0" dirty="0">
                          <a:latin typeface="+mn-lt"/>
                        </a:rPr>
                        <a:t>± 0.99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-0.47 </a:t>
                      </a:r>
                      <a:r>
                        <a:rPr lang="es-MX" sz="1600" i="0" dirty="0">
                          <a:latin typeface="+mn-lt"/>
                        </a:rPr>
                        <a:t>± 1.04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dirty="0"/>
                        <a:t>1.85 </a:t>
                      </a:r>
                      <a:r>
                        <a:rPr lang="es-MX" sz="1600" i="0" dirty="0">
                          <a:latin typeface="+mn-lt"/>
                        </a:rPr>
                        <a:t>± 1.07*</a:t>
                      </a:r>
                      <a:endParaRPr lang="es-MX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7973709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5296EB58-C6DD-FF40-BD51-57BADFF7CAF1}"/>
              </a:ext>
            </a:extLst>
          </p:cNvPr>
          <p:cNvSpPr txBox="1"/>
          <p:nvPr/>
        </p:nvSpPr>
        <p:spPr>
          <a:xfrm>
            <a:off x="2773779" y="6100187"/>
            <a:ext cx="68185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dirty="0"/>
              <a:t>Values correspond to mean ± SD; </a:t>
            </a:r>
            <a:r>
              <a:rPr lang="es-MX" sz="1200" baseline="30000" dirty="0"/>
              <a:t>&amp;</a:t>
            </a:r>
            <a:r>
              <a:rPr lang="es-MX" sz="1200" dirty="0"/>
              <a:t>p &lt; 0.001, unpaired Student's t-test,  *p &lt; 0.001, paired Student's t-test; </a:t>
            </a:r>
            <a:endParaRPr lang="es-MX" sz="10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874EE54-AD47-2042-A6A4-8E2D1D3D3616}"/>
              </a:ext>
            </a:extLst>
          </p:cNvPr>
          <p:cNvSpPr txBox="1"/>
          <p:nvPr/>
        </p:nvSpPr>
        <p:spPr>
          <a:xfrm>
            <a:off x="2510971" y="392887"/>
            <a:ext cx="7344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dirty="0"/>
              <a:t>Table 1</a:t>
            </a:r>
            <a:r>
              <a:rPr lang="es-MX" dirty="0"/>
              <a:t>. Normalized learning gain and situational motivation scale pre- and post-intervention in collaborative learning and gamification environments.</a:t>
            </a:r>
          </a:p>
        </p:txBody>
      </p:sp>
    </p:spTree>
    <p:extLst>
      <p:ext uri="{BB962C8B-B14F-4D97-AF65-F5344CB8AC3E}">
        <p14:creationId xmlns:p14="http://schemas.microsoft.com/office/powerpoint/2010/main" val="29462697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8956</TotalTime>
  <Words>155</Words>
  <Application>Microsoft Macintosh PowerPoint</Application>
  <PresentationFormat>Panorámica</PresentationFormat>
  <Paragraphs>38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Blanca Margarita Bazán Perkins</cp:lastModifiedBy>
  <cp:revision>31</cp:revision>
  <cp:lastPrinted>2025-03-21T15:31:16Z</cp:lastPrinted>
  <dcterms:created xsi:type="dcterms:W3CDTF">2024-12-20T19:50:11Z</dcterms:created>
  <dcterms:modified xsi:type="dcterms:W3CDTF">2025-03-22T00:08:12Z</dcterms:modified>
</cp:coreProperties>
</file>