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7" r:id="rId2"/>
    <p:sldId id="258" r:id="rId3"/>
    <p:sldId id="259" r:id="rId4"/>
    <p:sldId id="260" r:id="rId5"/>
    <p:sldId id="261" r:id="rId6"/>
    <p:sldId id="262" r:id="rId7"/>
    <p:sldId id="264"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1209" userDrawn="1">
          <p15:clr>
            <a:srgbClr val="A4A3A4"/>
          </p15:clr>
        </p15:guide>
        <p15:guide id="2" orient="horz" pos="3657" userDrawn="1">
          <p15:clr>
            <a:srgbClr val="A4A3A4"/>
          </p15:clr>
        </p15:guide>
        <p15:guide id="3" pos="6562" userDrawn="1">
          <p15:clr>
            <a:srgbClr val="A4A3A4"/>
          </p15:clr>
        </p15:guide>
        <p15:guide id="4" orient="horz" pos="23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944"/>
    <p:restoredTop sz="94643"/>
  </p:normalViewPr>
  <p:slideViewPr>
    <p:cSldViewPr snapToGrid="0" snapToObjects="1">
      <p:cViewPr varScale="1">
        <p:scale>
          <a:sx n="67" d="100"/>
          <a:sy n="67" d="100"/>
        </p:scale>
        <p:origin x="84" y="918"/>
      </p:cViewPr>
      <p:guideLst>
        <p:guide pos="1209"/>
        <p:guide orient="horz" pos="3657"/>
        <p:guide pos="6562"/>
        <p:guide orient="horz" pos="23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29403C-6B95-4DF7-B0F7-0600EA69887F}" type="datetimeFigureOut">
              <a:rPr lang="ko-KR" altLang="en-US" smtClean="0"/>
              <a:t>2021-06-10</a:t>
            </a:fld>
            <a:endParaRPr lang="ko-KR"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E41D63-D867-4084-A8E4-FF619BF02C56}" type="slidenum">
              <a:rPr lang="ko-KR" altLang="en-US" smtClean="0"/>
              <a:t>‹#›</a:t>
            </a:fld>
            <a:endParaRPr lang="ko-KR" altLang="en-US"/>
          </a:p>
        </p:txBody>
      </p:sp>
    </p:spTree>
    <p:extLst>
      <p:ext uri="{BB962C8B-B14F-4D97-AF65-F5344CB8AC3E}">
        <p14:creationId xmlns:p14="http://schemas.microsoft.com/office/powerpoint/2010/main" val="2327847715"/>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5F400-C288-554E-8445-7074F47AAC5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26AE2C3-9269-8B46-B108-E6029417F2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DA3C801-2F37-254C-A69C-28C415D2AEFD}"/>
              </a:ext>
            </a:extLst>
          </p:cNvPr>
          <p:cNvSpPr>
            <a:spLocks noGrp="1"/>
          </p:cNvSpPr>
          <p:nvPr>
            <p:ph type="dt" sz="half" idx="10"/>
          </p:nvPr>
        </p:nvSpPr>
        <p:spPr/>
        <p:txBody>
          <a:bodyPr/>
          <a:lstStyle/>
          <a:p>
            <a:fld id="{4BC11A7D-8746-EF4F-BFDB-EA2FA5B1A551}" type="datetimeFigureOut">
              <a:rPr lang="en-US" smtClean="0"/>
              <a:t>6/10/2021</a:t>
            </a:fld>
            <a:endParaRPr lang="en-US"/>
          </a:p>
        </p:txBody>
      </p:sp>
      <p:sp>
        <p:nvSpPr>
          <p:cNvPr id="5" name="Footer Placeholder 4">
            <a:extLst>
              <a:ext uri="{FF2B5EF4-FFF2-40B4-BE49-F238E27FC236}">
                <a16:creationId xmlns:a16="http://schemas.microsoft.com/office/drawing/2014/main" id="{70D46BC8-1B9A-504B-BEB4-8335A3FFE4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A2FE44-EEFB-E54D-9475-407274E16F8B}"/>
              </a:ext>
            </a:extLst>
          </p:cNvPr>
          <p:cNvSpPr>
            <a:spLocks noGrp="1"/>
          </p:cNvSpPr>
          <p:nvPr>
            <p:ph type="sldNum" sz="quarter" idx="12"/>
          </p:nvPr>
        </p:nvSpPr>
        <p:spPr/>
        <p:txBody>
          <a:bodyPr/>
          <a:lstStyle/>
          <a:p>
            <a:fld id="{BA3415F1-1BC6-C643-8D3A-CA36A205AFF6}" type="slidenum">
              <a:rPr lang="en-US" smtClean="0"/>
              <a:t>‹#›</a:t>
            </a:fld>
            <a:endParaRPr lang="en-US"/>
          </a:p>
        </p:txBody>
      </p:sp>
    </p:spTree>
    <p:extLst>
      <p:ext uri="{BB962C8B-B14F-4D97-AF65-F5344CB8AC3E}">
        <p14:creationId xmlns:p14="http://schemas.microsoft.com/office/powerpoint/2010/main" val="12411381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E08D4-7C04-D14E-AF8B-246FA1135D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D02CCD-8329-5D4B-B9E5-98FF27B2285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9AD1AC-EF03-A248-89C3-EE223C30F373}"/>
              </a:ext>
            </a:extLst>
          </p:cNvPr>
          <p:cNvSpPr>
            <a:spLocks noGrp="1"/>
          </p:cNvSpPr>
          <p:nvPr>
            <p:ph type="dt" sz="half" idx="10"/>
          </p:nvPr>
        </p:nvSpPr>
        <p:spPr/>
        <p:txBody>
          <a:bodyPr/>
          <a:lstStyle/>
          <a:p>
            <a:fld id="{4BC11A7D-8746-EF4F-BFDB-EA2FA5B1A551}" type="datetimeFigureOut">
              <a:rPr lang="en-US" smtClean="0"/>
              <a:t>6/10/2021</a:t>
            </a:fld>
            <a:endParaRPr lang="en-US"/>
          </a:p>
        </p:txBody>
      </p:sp>
      <p:sp>
        <p:nvSpPr>
          <p:cNvPr id="5" name="Footer Placeholder 4">
            <a:extLst>
              <a:ext uri="{FF2B5EF4-FFF2-40B4-BE49-F238E27FC236}">
                <a16:creationId xmlns:a16="http://schemas.microsoft.com/office/drawing/2014/main" id="{AE6ECA94-F1E0-E84F-BEFD-76C959127F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E2EF16-DB37-0640-81AA-984EB82F5C44}"/>
              </a:ext>
            </a:extLst>
          </p:cNvPr>
          <p:cNvSpPr>
            <a:spLocks noGrp="1"/>
          </p:cNvSpPr>
          <p:nvPr>
            <p:ph type="sldNum" sz="quarter" idx="12"/>
          </p:nvPr>
        </p:nvSpPr>
        <p:spPr/>
        <p:txBody>
          <a:bodyPr/>
          <a:lstStyle/>
          <a:p>
            <a:fld id="{BA3415F1-1BC6-C643-8D3A-CA36A205AFF6}" type="slidenum">
              <a:rPr lang="en-US" smtClean="0"/>
              <a:t>‹#›</a:t>
            </a:fld>
            <a:endParaRPr lang="en-US"/>
          </a:p>
        </p:txBody>
      </p:sp>
    </p:spTree>
    <p:extLst>
      <p:ext uri="{BB962C8B-B14F-4D97-AF65-F5344CB8AC3E}">
        <p14:creationId xmlns:p14="http://schemas.microsoft.com/office/powerpoint/2010/main" val="32299895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861FD-7F5E-C940-8364-ABC432A294C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72C664A-125A-DD4F-A213-BF9739B665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719E442-F5DA-9F46-8813-7188120603C2}"/>
              </a:ext>
            </a:extLst>
          </p:cNvPr>
          <p:cNvSpPr>
            <a:spLocks noGrp="1"/>
          </p:cNvSpPr>
          <p:nvPr>
            <p:ph type="dt" sz="half" idx="10"/>
          </p:nvPr>
        </p:nvSpPr>
        <p:spPr/>
        <p:txBody>
          <a:bodyPr/>
          <a:lstStyle/>
          <a:p>
            <a:fld id="{4BC11A7D-8746-EF4F-BFDB-EA2FA5B1A551}" type="datetimeFigureOut">
              <a:rPr lang="en-US" smtClean="0"/>
              <a:t>6/10/2021</a:t>
            </a:fld>
            <a:endParaRPr lang="en-US"/>
          </a:p>
        </p:txBody>
      </p:sp>
      <p:sp>
        <p:nvSpPr>
          <p:cNvPr id="5" name="Footer Placeholder 4">
            <a:extLst>
              <a:ext uri="{FF2B5EF4-FFF2-40B4-BE49-F238E27FC236}">
                <a16:creationId xmlns:a16="http://schemas.microsoft.com/office/drawing/2014/main" id="{2FC5D18D-C1AA-C94F-A088-510D398B5F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9A0755-3845-D242-8077-05B601CCE2BB}"/>
              </a:ext>
            </a:extLst>
          </p:cNvPr>
          <p:cNvSpPr>
            <a:spLocks noGrp="1"/>
          </p:cNvSpPr>
          <p:nvPr>
            <p:ph type="sldNum" sz="quarter" idx="12"/>
          </p:nvPr>
        </p:nvSpPr>
        <p:spPr/>
        <p:txBody>
          <a:bodyPr/>
          <a:lstStyle/>
          <a:p>
            <a:fld id="{BA3415F1-1BC6-C643-8D3A-CA36A205AFF6}" type="slidenum">
              <a:rPr lang="en-US" smtClean="0"/>
              <a:t>‹#›</a:t>
            </a:fld>
            <a:endParaRPr lang="en-US"/>
          </a:p>
        </p:txBody>
      </p:sp>
    </p:spTree>
    <p:extLst>
      <p:ext uri="{BB962C8B-B14F-4D97-AF65-F5344CB8AC3E}">
        <p14:creationId xmlns:p14="http://schemas.microsoft.com/office/powerpoint/2010/main" val="80427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38A7E-3374-2E4F-90EC-11CF4A67B6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2708BAB-FB83-EF4F-A494-D9A82CF0004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2B994C0-8C0B-404C-B926-A99A41EC8DD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FB07E0C-5071-EE4C-A457-C8C3C4603973}"/>
              </a:ext>
            </a:extLst>
          </p:cNvPr>
          <p:cNvSpPr>
            <a:spLocks noGrp="1"/>
          </p:cNvSpPr>
          <p:nvPr>
            <p:ph type="dt" sz="half" idx="10"/>
          </p:nvPr>
        </p:nvSpPr>
        <p:spPr/>
        <p:txBody>
          <a:bodyPr/>
          <a:lstStyle/>
          <a:p>
            <a:fld id="{4BC11A7D-8746-EF4F-BFDB-EA2FA5B1A551}" type="datetimeFigureOut">
              <a:rPr lang="en-US" smtClean="0"/>
              <a:t>6/10/2021</a:t>
            </a:fld>
            <a:endParaRPr lang="en-US"/>
          </a:p>
        </p:txBody>
      </p:sp>
      <p:sp>
        <p:nvSpPr>
          <p:cNvPr id="6" name="Footer Placeholder 5">
            <a:extLst>
              <a:ext uri="{FF2B5EF4-FFF2-40B4-BE49-F238E27FC236}">
                <a16:creationId xmlns:a16="http://schemas.microsoft.com/office/drawing/2014/main" id="{666DDB33-28C9-ED41-BFFC-1F8D3AE586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026BE6-B39E-BA46-83BD-0448A004978F}"/>
              </a:ext>
            </a:extLst>
          </p:cNvPr>
          <p:cNvSpPr>
            <a:spLocks noGrp="1"/>
          </p:cNvSpPr>
          <p:nvPr>
            <p:ph type="sldNum" sz="quarter" idx="12"/>
          </p:nvPr>
        </p:nvSpPr>
        <p:spPr/>
        <p:txBody>
          <a:bodyPr/>
          <a:lstStyle/>
          <a:p>
            <a:fld id="{BA3415F1-1BC6-C643-8D3A-CA36A205AFF6}" type="slidenum">
              <a:rPr lang="en-US" smtClean="0"/>
              <a:t>‹#›</a:t>
            </a:fld>
            <a:endParaRPr lang="en-US"/>
          </a:p>
        </p:txBody>
      </p:sp>
    </p:spTree>
    <p:extLst>
      <p:ext uri="{BB962C8B-B14F-4D97-AF65-F5344CB8AC3E}">
        <p14:creationId xmlns:p14="http://schemas.microsoft.com/office/powerpoint/2010/main" val="30376432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46878-8F26-AF43-90CD-1B6D30795AD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284262B-6D0B-CE45-8ACD-BE4EC7D30E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01629BB-553B-3D4F-87E0-EFEDE3DB092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F79C935-0D77-A543-9C19-CB1A258C50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254F6BE-4B8C-7A4B-9C1B-BE3C6FFBCE9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0F74491-069A-5147-A943-1650FFD9078A}"/>
              </a:ext>
            </a:extLst>
          </p:cNvPr>
          <p:cNvSpPr>
            <a:spLocks noGrp="1"/>
          </p:cNvSpPr>
          <p:nvPr>
            <p:ph type="dt" sz="half" idx="10"/>
          </p:nvPr>
        </p:nvSpPr>
        <p:spPr/>
        <p:txBody>
          <a:bodyPr/>
          <a:lstStyle/>
          <a:p>
            <a:fld id="{4BC11A7D-8746-EF4F-BFDB-EA2FA5B1A551}" type="datetimeFigureOut">
              <a:rPr lang="en-US" smtClean="0"/>
              <a:t>6/10/2021</a:t>
            </a:fld>
            <a:endParaRPr lang="en-US"/>
          </a:p>
        </p:txBody>
      </p:sp>
      <p:sp>
        <p:nvSpPr>
          <p:cNvPr id="8" name="Footer Placeholder 7">
            <a:extLst>
              <a:ext uri="{FF2B5EF4-FFF2-40B4-BE49-F238E27FC236}">
                <a16:creationId xmlns:a16="http://schemas.microsoft.com/office/drawing/2014/main" id="{5BD43F85-309D-184B-944D-945CEC6DAED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AAFA3BB-7A9F-9146-8121-6C40E12EAFC0}"/>
              </a:ext>
            </a:extLst>
          </p:cNvPr>
          <p:cNvSpPr>
            <a:spLocks noGrp="1"/>
          </p:cNvSpPr>
          <p:nvPr>
            <p:ph type="sldNum" sz="quarter" idx="12"/>
          </p:nvPr>
        </p:nvSpPr>
        <p:spPr/>
        <p:txBody>
          <a:bodyPr/>
          <a:lstStyle/>
          <a:p>
            <a:fld id="{BA3415F1-1BC6-C643-8D3A-CA36A205AFF6}" type="slidenum">
              <a:rPr lang="en-US" smtClean="0"/>
              <a:t>‹#›</a:t>
            </a:fld>
            <a:endParaRPr lang="en-US"/>
          </a:p>
        </p:txBody>
      </p:sp>
    </p:spTree>
    <p:extLst>
      <p:ext uri="{BB962C8B-B14F-4D97-AF65-F5344CB8AC3E}">
        <p14:creationId xmlns:p14="http://schemas.microsoft.com/office/powerpoint/2010/main" val="35711233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1A5DE-89F2-4F4A-89A1-D298E2D9238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1315351-516B-5C4A-9E36-6338ED2D8F39}"/>
              </a:ext>
            </a:extLst>
          </p:cNvPr>
          <p:cNvSpPr>
            <a:spLocks noGrp="1"/>
          </p:cNvSpPr>
          <p:nvPr>
            <p:ph type="dt" sz="half" idx="10"/>
          </p:nvPr>
        </p:nvSpPr>
        <p:spPr/>
        <p:txBody>
          <a:bodyPr/>
          <a:lstStyle/>
          <a:p>
            <a:fld id="{4BC11A7D-8746-EF4F-BFDB-EA2FA5B1A551}" type="datetimeFigureOut">
              <a:rPr lang="en-US" smtClean="0"/>
              <a:t>6/10/2021</a:t>
            </a:fld>
            <a:endParaRPr lang="en-US"/>
          </a:p>
        </p:txBody>
      </p:sp>
      <p:sp>
        <p:nvSpPr>
          <p:cNvPr id="4" name="Footer Placeholder 3">
            <a:extLst>
              <a:ext uri="{FF2B5EF4-FFF2-40B4-BE49-F238E27FC236}">
                <a16:creationId xmlns:a16="http://schemas.microsoft.com/office/drawing/2014/main" id="{5D1C3A35-00D9-AF48-A72A-9FAC3A02069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A98C049-2A58-0048-B01F-7C88DB192E8A}"/>
              </a:ext>
            </a:extLst>
          </p:cNvPr>
          <p:cNvSpPr>
            <a:spLocks noGrp="1"/>
          </p:cNvSpPr>
          <p:nvPr>
            <p:ph type="sldNum" sz="quarter" idx="12"/>
          </p:nvPr>
        </p:nvSpPr>
        <p:spPr/>
        <p:txBody>
          <a:bodyPr/>
          <a:lstStyle/>
          <a:p>
            <a:fld id="{BA3415F1-1BC6-C643-8D3A-CA36A205AFF6}" type="slidenum">
              <a:rPr lang="en-US" smtClean="0"/>
              <a:t>‹#›</a:t>
            </a:fld>
            <a:endParaRPr lang="en-US"/>
          </a:p>
        </p:txBody>
      </p:sp>
    </p:spTree>
    <p:extLst>
      <p:ext uri="{BB962C8B-B14F-4D97-AF65-F5344CB8AC3E}">
        <p14:creationId xmlns:p14="http://schemas.microsoft.com/office/powerpoint/2010/main" val="28766827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E7ECF89-13A2-084E-9D6F-AF78049C0F72}"/>
              </a:ext>
            </a:extLst>
          </p:cNvPr>
          <p:cNvSpPr>
            <a:spLocks noGrp="1"/>
          </p:cNvSpPr>
          <p:nvPr>
            <p:ph type="dt" sz="half" idx="10"/>
          </p:nvPr>
        </p:nvSpPr>
        <p:spPr/>
        <p:txBody>
          <a:bodyPr/>
          <a:lstStyle/>
          <a:p>
            <a:fld id="{4BC11A7D-8746-EF4F-BFDB-EA2FA5B1A551}" type="datetimeFigureOut">
              <a:rPr lang="en-US" smtClean="0"/>
              <a:t>6/10/2021</a:t>
            </a:fld>
            <a:endParaRPr lang="en-US"/>
          </a:p>
        </p:txBody>
      </p:sp>
      <p:sp>
        <p:nvSpPr>
          <p:cNvPr id="3" name="Footer Placeholder 2">
            <a:extLst>
              <a:ext uri="{FF2B5EF4-FFF2-40B4-BE49-F238E27FC236}">
                <a16:creationId xmlns:a16="http://schemas.microsoft.com/office/drawing/2014/main" id="{13B5C561-407B-4B4E-BE7A-A3C43DF477C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1DEBCA6-4CC4-A942-9D11-306556186C63}"/>
              </a:ext>
            </a:extLst>
          </p:cNvPr>
          <p:cNvSpPr>
            <a:spLocks noGrp="1"/>
          </p:cNvSpPr>
          <p:nvPr>
            <p:ph type="sldNum" sz="quarter" idx="12"/>
          </p:nvPr>
        </p:nvSpPr>
        <p:spPr/>
        <p:txBody>
          <a:bodyPr/>
          <a:lstStyle/>
          <a:p>
            <a:fld id="{BA3415F1-1BC6-C643-8D3A-CA36A205AFF6}" type="slidenum">
              <a:rPr lang="en-US" smtClean="0"/>
              <a:t>‹#›</a:t>
            </a:fld>
            <a:endParaRPr lang="en-US"/>
          </a:p>
        </p:txBody>
      </p:sp>
    </p:spTree>
    <p:extLst>
      <p:ext uri="{BB962C8B-B14F-4D97-AF65-F5344CB8AC3E}">
        <p14:creationId xmlns:p14="http://schemas.microsoft.com/office/powerpoint/2010/main" val="7867198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38D16-222A-B34C-956D-E922CB37F00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4E65B68-B6F6-C640-A9EC-FC60D7C123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BF2DD7B-075C-F944-8EA3-1372192994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5742B3-5A5B-6645-8B60-6CD65CEC41AE}"/>
              </a:ext>
            </a:extLst>
          </p:cNvPr>
          <p:cNvSpPr>
            <a:spLocks noGrp="1"/>
          </p:cNvSpPr>
          <p:nvPr>
            <p:ph type="dt" sz="half" idx="10"/>
          </p:nvPr>
        </p:nvSpPr>
        <p:spPr/>
        <p:txBody>
          <a:bodyPr/>
          <a:lstStyle/>
          <a:p>
            <a:fld id="{4BC11A7D-8746-EF4F-BFDB-EA2FA5B1A551}" type="datetimeFigureOut">
              <a:rPr lang="en-US" smtClean="0"/>
              <a:t>6/10/2021</a:t>
            </a:fld>
            <a:endParaRPr lang="en-US"/>
          </a:p>
        </p:txBody>
      </p:sp>
      <p:sp>
        <p:nvSpPr>
          <p:cNvPr id="6" name="Footer Placeholder 5">
            <a:extLst>
              <a:ext uri="{FF2B5EF4-FFF2-40B4-BE49-F238E27FC236}">
                <a16:creationId xmlns:a16="http://schemas.microsoft.com/office/drawing/2014/main" id="{2D721C3A-FFD2-D248-ACA2-055D5EF364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B536DF-E2B4-6340-AA5E-495F8BBBEEB5}"/>
              </a:ext>
            </a:extLst>
          </p:cNvPr>
          <p:cNvSpPr>
            <a:spLocks noGrp="1"/>
          </p:cNvSpPr>
          <p:nvPr>
            <p:ph type="sldNum" sz="quarter" idx="12"/>
          </p:nvPr>
        </p:nvSpPr>
        <p:spPr/>
        <p:txBody>
          <a:bodyPr/>
          <a:lstStyle/>
          <a:p>
            <a:fld id="{BA3415F1-1BC6-C643-8D3A-CA36A205AFF6}" type="slidenum">
              <a:rPr lang="en-US" smtClean="0"/>
              <a:t>‹#›</a:t>
            </a:fld>
            <a:endParaRPr lang="en-US"/>
          </a:p>
        </p:txBody>
      </p:sp>
    </p:spTree>
    <p:extLst>
      <p:ext uri="{BB962C8B-B14F-4D97-AF65-F5344CB8AC3E}">
        <p14:creationId xmlns:p14="http://schemas.microsoft.com/office/powerpoint/2010/main" val="10744857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2043A-F490-8340-A8E4-F2FF9EEB63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E49618C-E1D0-5A4C-AB4D-F449391586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9412015-435C-C84D-8680-95B4982DE7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A6BA7F-5EC6-6C4A-AAA7-8893F9C366C1}"/>
              </a:ext>
            </a:extLst>
          </p:cNvPr>
          <p:cNvSpPr>
            <a:spLocks noGrp="1"/>
          </p:cNvSpPr>
          <p:nvPr>
            <p:ph type="dt" sz="half" idx="10"/>
          </p:nvPr>
        </p:nvSpPr>
        <p:spPr/>
        <p:txBody>
          <a:bodyPr/>
          <a:lstStyle/>
          <a:p>
            <a:fld id="{4BC11A7D-8746-EF4F-BFDB-EA2FA5B1A551}" type="datetimeFigureOut">
              <a:rPr lang="en-US" smtClean="0"/>
              <a:t>6/10/2021</a:t>
            </a:fld>
            <a:endParaRPr lang="en-US"/>
          </a:p>
        </p:txBody>
      </p:sp>
      <p:sp>
        <p:nvSpPr>
          <p:cNvPr id="6" name="Footer Placeholder 5">
            <a:extLst>
              <a:ext uri="{FF2B5EF4-FFF2-40B4-BE49-F238E27FC236}">
                <a16:creationId xmlns:a16="http://schemas.microsoft.com/office/drawing/2014/main" id="{E23614F5-3F1C-3043-A44D-3E6985E902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A1C0C5-E827-A040-B599-A9C48A6D3148}"/>
              </a:ext>
            </a:extLst>
          </p:cNvPr>
          <p:cNvSpPr>
            <a:spLocks noGrp="1"/>
          </p:cNvSpPr>
          <p:nvPr>
            <p:ph type="sldNum" sz="quarter" idx="12"/>
          </p:nvPr>
        </p:nvSpPr>
        <p:spPr/>
        <p:txBody>
          <a:bodyPr/>
          <a:lstStyle/>
          <a:p>
            <a:fld id="{BA3415F1-1BC6-C643-8D3A-CA36A205AFF6}" type="slidenum">
              <a:rPr lang="en-US" smtClean="0"/>
              <a:t>‹#›</a:t>
            </a:fld>
            <a:endParaRPr lang="en-US"/>
          </a:p>
        </p:txBody>
      </p:sp>
    </p:spTree>
    <p:extLst>
      <p:ext uri="{BB962C8B-B14F-4D97-AF65-F5344CB8AC3E}">
        <p14:creationId xmlns:p14="http://schemas.microsoft.com/office/powerpoint/2010/main" val="12652056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94995-42EC-6E45-BEF5-36262AC2B3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F9251C9-AADA-534A-A5D1-36360EED49A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141085-9EAC-DF4F-B447-6C22C3B88DEF}"/>
              </a:ext>
            </a:extLst>
          </p:cNvPr>
          <p:cNvSpPr>
            <a:spLocks noGrp="1"/>
          </p:cNvSpPr>
          <p:nvPr>
            <p:ph type="dt" sz="half" idx="10"/>
          </p:nvPr>
        </p:nvSpPr>
        <p:spPr/>
        <p:txBody>
          <a:bodyPr/>
          <a:lstStyle/>
          <a:p>
            <a:fld id="{4BC11A7D-8746-EF4F-BFDB-EA2FA5B1A551}" type="datetimeFigureOut">
              <a:rPr lang="en-US" smtClean="0"/>
              <a:t>6/10/2021</a:t>
            </a:fld>
            <a:endParaRPr lang="en-US"/>
          </a:p>
        </p:txBody>
      </p:sp>
      <p:sp>
        <p:nvSpPr>
          <p:cNvPr id="5" name="Footer Placeholder 4">
            <a:extLst>
              <a:ext uri="{FF2B5EF4-FFF2-40B4-BE49-F238E27FC236}">
                <a16:creationId xmlns:a16="http://schemas.microsoft.com/office/drawing/2014/main" id="{E3E22E8C-1964-BD44-A3EB-517A4CC6C5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48B860-B116-7E44-84C3-ABF5F7BFC263}"/>
              </a:ext>
            </a:extLst>
          </p:cNvPr>
          <p:cNvSpPr>
            <a:spLocks noGrp="1"/>
          </p:cNvSpPr>
          <p:nvPr>
            <p:ph type="sldNum" sz="quarter" idx="12"/>
          </p:nvPr>
        </p:nvSpPr>
        <p:spPr/>
        <p:txBody>
          <a:bodyPr/>
          <a:lstStyle/>
          <a:p>
            <a:fld id="{BA3415F1-1BC6-C643-8D3A-CA36A205AFF6}" type="slidenum">
              <a:rPr lang="en-US" smtClean="0"/>
              <a:t>‹#›</a:t>
            </a:fld>
            <a:endParaRPr lang="en-US"/>
          </a:p>
        </p:txBody>
      </p:sp>
    </p:spTree>
    <p:extLst>
      <p:ext uri="{BB962C8B-B14F-4D97-AF65-F5344CB8AC3E}">
        <p14:creationId xmlns:p14="http://schemas.microsoft.com/office/powerpoint/2010/main" val="653245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3C9294E-4DC5-7C43-92A3-18723E98416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D6DB6E-E7B5-3D48-8599-4CA9AFC5D81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C057CA-B88E-344A-AFA3-2D38B196D566}"/>
              </a:ext>
            </a:extLst>
          </p:cNvPr>
          <p:cNvSpPr>
            <a:spLocks noGrp="1"/>
          </p:cNvSpPr>
          <p:nvPr>
            <p:ph type="dt" sz="half" idx="10"/>
          </p:nvPr>
        </p:nvSpPr>
        <p:spPr/>
        <p:txBody>
          <a:bodyPr/>
          <a:lstStyle/>
          <a:p>
            <a:fld id="{4BC11A7D-8746-EF4F-BFDB-EA2FA5B1A551}" type="datetimeFigureOut">
              <a:rPr lang="en-US" smtClean="0"/>
              <a:t>6/10/2021</a:t>
            </a:fld>
            <a:endParaRPr lang="en-US"/>
          </a:p>
        </p:txBody>
      </p:sp>
      <p:sp>
        <p:nvSpPr>
          <p:cNvPr id="5" name="Footer Placeholder 4">
            <a:extLst>
              <a:ext uri="{FF2B5EF4-FFF2-40B4-BE49-F238E27FC236}">
                <a16:creationId xmlns:a16="http://schemas.microsoft.com/office/drawing/2014/main" id="{1E38CCB0-FADF-674B-8145-1FC5521D2F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30BD1C-9E83-0F48-9ECD-DE0AFB416F6B}"/>
              </a:ext>
            </a:extLst>
          </p:cNvPr>
          <p:cNvSpPr>
            <a:spLocks noGrp="1"/>
          </p:cNvSpPr>
          <p:nvPr>
            <p:ph type="sldNum" sz="quarter" idx="12"/>
          </p:nvPr>
        </p:nvSpPr>
        <p:spPr/>
        <p:txBody>
          <a:bodyPr/>
          <a:lstStyle/>
          <a:p>
            <a:fld id="{BA3415F1-1BC6-C643-8D3A-CA36A205AFF6}" type="slidenum">
              <a:rPr lang="en-US" smtClean="0"/>
              <a:t>‹#›</a:t>
            </a:fld>
            <a:endParaRPr lang="en-US"/>
          </a:p>
        </p:txBody>
      </p:sp>
    </p:spTree>
    <p:extLst>
      <p:ext uri="{BB962C8B-B14F-4D97-AF65-F5344CB8AC3E}">
        <p14:creationId xmlns:p14="http://schemas.microsoft.com/office/powerpoint/2010/main" val="777000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21E0E05-8AF4-3046-BB17-76AA0234D5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E2FC789-6324-D647-9B65-BF46B186F1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887C4B-869F-A34C-B32D-A53750B9E9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C11A7D-8746-EF4F-BFDB-EA2FA5B1A551}" type="datetimeFigureOut">
              <a:rPr lang="en-US" smtClean="0"/>
              <a:t>6/10/2021</a:t>
            </a:fld>
            <a:endParaRPr lang="en-US"/>
          </a:p>
        </p:txBody>
      </p:sp>
      <p:sp>
        <p:nvSpPr>
          <p:cNvPr id="5" name="Footer Placeholder 4">
            <a:extLst>
              <a:ext uri="{FF2B5EF4-FFF2-40B4-BE49-F238E27FC236}">
                <a16:creationId xmlns:a16="http://schemas.microsoft.com/office/drawing/2014/main" id="{A1448E59-48B4-5440-ADD9-409BE100DD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17CFD12-6A8B-FD44-A6F9-14F8362C44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3415F1-1BC6-C643-8D3A-CA36A205AFF6}" type="slidenum">
              <a:rPr lang="en-US" smtClean="0"/>
              <a:t>‹#›</a:t>
            </a:fld>
            <a:endParaRPr lang="en-US"/>
          </a:p>
        </p:txBody>
      </p:sp>
    </p:spTree>
    <p:extLst>
      <p:ext uri="{BB962C8B-B14F-4D97-AF65-F5344CB8AC3E}">
        <p14:creationId xmlns:p14="http://schemas.microsoft.com/office/powerpoint/2010/main" val="227915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0590076-3E05-4183-A292-907DE24B37A0}"/>
              </a:ext>
            </a:extLst>
          </p:cNvPr>
          <p:cNvSpPr txBox="1"/>
          <p:nvPr/>
        </p:nvSpPr>
        <p:spPr>
          <a:xfrm>
            <a:off x="216000" y="5886000"/>
            <a:ext cx="11950700" cy="738664"/>
          </a:xfrm>
          <a:prstGeom prst="rect">
            <a:avLst/>
          </a:prstGeom>
          <a:noFill/>
        </p:spPr>
        <p:txBody>
          <a:bodyPr wrap="square" rtlCol="0">
            <a:spAutoFit/>
          </a:bodyPr>
          <a:lstStyle/>
          <a:p>
            <a:pPr algn="just"/>
            <a:r>
              <a:rPr lang="en-US" altLang="ko-KR" sz="1400" b="1" dirty="0">
                <a:latin typeface="Times New Roman" panose="02020603050405020304" pitchFamily="18" charset="0"/>
                <a:cs typeface="Times New Roman" panose="02020603050405020304" pitchFamily="18" charset="0"/>
              </a:rPr>
              <a:t>Supplementary Fig. 1. </a:t>
            </a:r>
            <a:r>
              <a:rPr lang="en-US" altLang="ko-KR" sz="1400" dirty="0">
                <a:latin typeface="Times New Roman" panose="02020603050405020304" pitchFamily="18" charset="0"/>
                <a:cs typeface="Times New Roman" panose="02020603050405020304" pitchFamily="18" charset="0"/>
              </a:rPr>
              <a:t>Histology of the intestinal tissue. Histological examinations were performed in one pig per treatment group (CONT, PRE, PRO, SYN1, and SYN2) orally challenged with STEC as compared to the negative control pigs fed PBS in ileum. Intestinal tissue morphology was viewed at magnification 40X (left) and at 100X (right) as indicated by black rectangle, respectively.</a:t>
            </a:r>
            <a:endParaRPr lang="ko-KR" altLang="en-US" sz="1400" dirty="0">
              <a:latin typeface="Times New Roman" panose="02020603050405020304" pitchFamily="18" charset="0"/>
              <a:cs typeface="Times New Roman" panose="02020603050405020304" pitchFamily="18" charset="0"/>
            </a:endParaRPr>
          </a:p>
        </p:txBody>
      </p:sp>
      <p:grpSp>
        <p:nvGrpSpPr>
          <p:cNvPr id="3" name="그룹 2"/>
          <p:cNvGrpSpPr/>
          <p:nvPr/>
        </p:nvGrpSpPr>
        <p:grpSpPr>
          <a:xfrm>
            <a:off x="2968401" y="133115"/>
            <a:ext cx="6401502" cy="5784133"/>
            <a:chOff x="2968401" y="133115"/>
            <a:chExt cx="6401502" cy="5784133"/>
          </a:xfrm>
        </p:grpSpPr>
        <p:pic>
          <p:nvPicPr>
            <p:cNvPr id="4" name="Picture 3">
              <a:extLst>
                <a:ext uri="{FF2B5EF4-FFF2-40B4-BE49-F238E27FC236}">
                  <a16:creationId xmlns:a16="http://schemas.microsoft.com/office/drawing/2014/main" id="{9B2AD2AB-5FFE-0941-AF4E-A817D8DD569F}"/>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970494" y="818833"/>
              <a:ext cx="5399405" cy="5098415"/>
            </a:xfrm>
            <a:prstGeom prst="rect">
              <a:avLst/>
            </a:prstGeom>
            <a:noFill/>
          </p:spPr>
        </p:pic>
        <p:sp>
          <p:nvSpPr>
            <p:cNvPr id="8" name="TextBox 7">
              <a:extLst>
                <a:ext uri="{FF2B5EF4-FFF2-40B4-BE49-F238E27FC236}">
                  <a16:creationId xmlns:a16="http://schemas.microsoft.com/office/drawing/2014/main" id="{8BC91A41-D08A-4239-9AB4-D7BCE9FB9229}"/>
                </a:ext>
              </a:extLst>
            </p:cNvPr>
            <p:cNvSpPr txBox="1"/>
            <p:nvPr/>
          </p:nvSpPr>
          <p:spPr>
            <a:xfrm>
              <a:off x="3970493" y="133115"/>
              <a:ext cx="2699703" cy="338554"/>
            </a:xfrm>
            <a:prstGeom prst="rect">
              <a:avLst/>
            </a:prstGeom>
            <a:noFill/>
          </p:spPr>
          <p:txBody>
            <a:bodyPr wrap="square" rtlCol="0">
              <a:spAutoFit/>
            </a:bodyPr>
            <a:lstStyle/>
            <a:p>
              <a:pPr algn="ctr"/>
              <a:r>
                <a:rPr lang="en-US" altLang="ko-KR" sz="1600" b="1" dirty="0">
                  <a:latin typeface="Times New Roman" panose="02020603050405020304" pitchFamily="18" charset="0"/>
                  <a:cs typeface="Times New Roman" panose="02020603050405020304" pitchFamily="18" charset="0"/>
                </a:rPr>
                <a:t>Without STEC challenge</a:t>
              </a:r>
              <a:endParaRPr lang="ko-KR" altLang="en-US" sz="1600" b="1"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561ADAA1-D84F-45A4-BD37-5009B9D6FB7D}"/>
                </a:ext>
              </a:extLst>
            </p:cNvPr>
            <p:cNvSpPr txBox="1"/>
            <p:nvPr/>
          </p:nvSpPr>
          <p:spPr>
            <a:xfrm>
              <a:off x="6670197" y="133115"/>
              <a:ext cx="2699706" cy="338554"/>
            </a:xfrm>
            <a:prstGeom prst="rect">
              <a:avLst/>
            </a:prstGeom>
            <a:noFill/>
          </p:spPr>
          <p:txBody>
            <a:bodyPr wrap="square" rtlCol="0">
              <a:spAutoFit/>
            </a:bodyPr>
            <a:lstStyle/>
            <a:p>
              <a:pPr algn="ctr"/>
              <a:r>
                <a:rPr lang="en-US" altLang="ko-KR" sz="1600" b="1" dirty="0">
                  <a:latin typeface="Times New Roman" panose="02020603050405020304" pitchFamily="18" charset="0"/>
                  <a:cs typeface="Times New Roman" panose="02020603050405020304" pitchFamily="18" charset="0"/>
                </a:rPr>
                <a:t>With STEC challenge</a:t>
              </a:r>
              <a:endParaRPr lang="ko-KR" altLang="en-US" sz="1600" b="1"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F5D45074-3423-4C98-BFEA-E76246AC5E6A}"/>
                </a:ext>
              </a:extLst>
            </p:cNvPr>
            <p:cNvSpPr txBox="1"/>
            <p:nvPr/>
          </p:nvSpPr>
          <p:spPr>
            <a:xfrm>
              <a:off x="3970494" y="456565"/>
              <a:ext cx="2681118" cy="338554"/>
            </a:xfrm>
            <a:prstGeom prst="rect">
              <a:avLst/>
            </a:prstGeom>
            <a:noFill/>
          </p:spPr>
          <p:txBody>
            <a:bodyPr wrap="square" rtlCol="0">
              <a:spAutoFit/>
            </a:bodyPr>
            <a:lstStyle/>
            <a:p>
              <a:pPr algn="ctr"/>
              <a:r>
                <a:rPr lang="en-US" altLang="ko-KR" sz="1600" b="1" dirty="0">
                  <a:latin typeface="Times New Roman" panose="02020603050405020304" pitchFamily="18" charset="0"/>
                  <a:cs typeface="Times New Roman" panose="02020603050405020304" pitchFamily="18" charset="0"/>
                </a:rPr>
                <a:t>40X               100X</a:t>
              </a:r>
              <a:endParaRPr lang="ko-KR" altLang="en-US" sz="1600" b="1" dirty="0">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148F1A3C-A3B7-459D-BD41-373C56F9CF9B}"/>
                </a:ext>
              </a:extLst>
            </p:cNvPr>
            <p:cNvSpPr txBox="1"/>
            <p:nvPr/>
          </p:nvSpPr>
          <p:spPr>
            <a:xfrm>
              <a:off x="2968401" y="1139596"/>
              <a:ext cx="876300" cy="338554"/>
            </a:xfrm>
            <a:prstGeom prst="rect">
              <a:avLst/>
            </a:prstGeom>
            <a:noFill/>
          </p:spPr>
          <p:txBody>
            <a:bodyPr wrap="square" rtlCol="0">
              <a:spAutoFit/>
            </a:bodyPr>
            <a:lstStyle/>
            <a:p>
              <a:r>
                <a:rPr lang="en-US" altLang="ko-KR" sz="1600" b="1" dirty="0">
                  <a:latin typeface="Times New Roman" panose="02020603050405020304" pitchFamily="18" charset="0"/>
                  <a:cs typeface="Times New Roman" panose="02020603050405020304" pitchFamily="18" charset="0"/>
                </a:rPr>
                <a:t>CONT</a:t>
              </a:r>
              <a:endParaRPr lang="ko-KR" altLang="en-US" sz="1600" b="1" dirty="0">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02C9D397-A3CD-478F-9675-69B4C9E3A2A7}"/>
                </a:ext>
              </a:extLst>
            </p:cNvPr>
            <p:cNvSpPr txBox="1"/>
            <p:nvPr/>
          </p:nvSpPr>
          <p:spPr>
            <a:xfrm>
              <a:off x="2968401" y="2163047"/>
              <a:ext cx="876300" cy="338554"/>
            </a:xfrm>
            <a:prstGeom prst="rect">
              <a:avLst/>
            </a:prstGeom>
            <a:noFill/>
          </p:spPr>
          <p:txBody>
            <a:bodyPr wrap="square" rtlCol="0">
              <a:spAutoFit/>
            </a:bodyPr>
            <a:lstStyle/>
            <a:p>
              <a:r>
                <a:rPr lang="en-US" altLang="ko-KR" sz="1600" b="1" dirty="0">
                  <a:latin typeface="Times New Roman" panose="02020603050405020304" pitchFamily="18" charset="0"/>
                  <a:cs typeface="Times New Roman" panose="02020603050405020304" pitchFamily="18" charset="0"/>
                </a:rPr>
                <a:t>PRO</a:t>
              </a:r>
              <a:endParaRPr lang="ko-KR" altLang="en-US" sz="1600" b="1" dirty="0">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D4FF0E89-2DB0-4D1B-BB2F-49DA6241038E}"/>
                </a:ext>
              </a:extLst>
            </p:cNvPr>
            <p:cNvSpPr txBox="1"/>
            <p:nvPr/>
          </p:nvSpPr>
          <p:spPr>
            <a:xfrm>
              <a:off x="2968401" y="3190484"/>
              <a:ext cx="876300" cy="338554"/>
            </a:xfrm>
            <a:prstGeom prst="rect">
              <a:avLst/>
            </a:prstGeom>
            <a:noFill/>
          </p:spPr>
          <p:txBody>
            <a:bodyPr wrap="square" rtlCol="0">
              <a:spAutoFit/>
            </a:bodyPr>
            <a:lstStyle/>
            <a:p>
              <a:r>
                <a:rPr lang="en-US" altLang="ko-KR" sz="1600" b="1" dirty="0">
                  <a:latin typeface="Times New Roman" panose="02020603050405020304" pitchFamily="18" charset="0"/>
                  <a:cs typeface="Times New Roman" panose="02020603050405020304" pitchFamily="18" charset="0"/>
                </a:rPr>
                <a:t>PRE</a:t>
              </a:r>
              <a:endParaRPr lang="ko-KR" altLang="en-US" sz="1600" b="1" dirty="0">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id="{C717FC78-B14B-4C32-AC91-EA99105947E6}"/>
                </a:ext>
              </a:extLst>
            </p:cNvPr>
            <p:cNvSpPr txBox="1"/>
            <p:nvPr/>
          </p:nvSpPr>
          <p:spPr>
            <a:xfrm>
              <a:off x="2968401" y="4180652"/>
              <a:ext cx="876300" cy="338554"/>
            </a:xfrm>
            <a:prstGeom prst="rect">
              <a:avLst/>
            </a:prstGeom>
            <a:noFill/>
          </p:spPr>
          <p:txBody>
            <a:bodyPr wrap="square" rtlCol="0">
              <a:spAutoFit/>
            </a:bodyPr>
            <a:lstStyle/>
            <a:p>
              <a:r>
                <a:rPr lang="en-US" altLang="ko-KR" sz="1600" b="1" dirty="0">
                  <a:latin typeface="Times New Roman" panose="02020603050405020304" pitchFamily="18" charset="0"/>
                  <a:cs typeface="Times New Roman" panose="02020603050405020304" pitchFamily="18" charset="0"/>
                </a:rPr>
                <a:t>SYN1</a:t>
              </a:r>
              <a:endParaRPr lang="ko-KR" altLang="en-US" sz="1600" b="1" dirty="0">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26952E8B-14B8-4B23-BC62-DFD10BF41B48}"/>
                </a:ext>
              </a:extLst>
            </p:cNvPr>
            <p:cNvSpPr txBox="1"/>
            <p:nvPr/>
          </p:nvSpPr>
          <p:spPr>
            <a:xfrm>
              <a:off x="2968401" y="5230972"/>
              <a:ext cx="876300" cy="338554"/>
            </a:xfrm>
            <a:prstGeom prst="rect">
              <a:avLst/>
            </a:prstGeom>
            <a:noFill/>
          </p:spPr>
          <p:txBody>
            <a:bodyPr wrap="square" rtlCol="0">
              <a:spAutoFit/>
            </a:bodyPr>
            <a:lstStyle/>
            <a:p>
              <a:r>
                <a:rPr lang="en-US" altLang="ko-KR" sz="1600" b="1" dirty="0">
                  <a:latin typeface="Times New Roman" panose="02020603050405020304" pitchFamily="18" charset="0"/>
                  <a:cs typeface="Times New Roman" panose="02020603050405020304" pitchFamily="18" charset="0"/>
                </a:rPr>
                <a:t>SYN2</a:t>
              </a:r>
              <a:endParaRPr lang="ko-KR" altLang="en-US" sz="1600" b="1" dirty="0">
                <a:latin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F5D45074-3423-4C98-BFEA-E76246AC5E6A}"/>
                </a:ext>
              </a:extLst>
            </p:cNvPr>
            <p:cNvSpPr txBox="1"/>
            <p:nvPr/>
          </p:nvSpPr>
          <p:spPr>
            <a:xfrm>
              <a:off x="6670196" y="453033"/>
              <a:ext cx="2681118" cy="338554"/>
            </a:xfrm>
            <a:prstGeom prst="rect">
              <a:avLst/>
            </a:prstGeom>
            <a:noFill/>
          </p:spPr>
          <p:txBody>
            <a:bodyPr wrap="square" rtlCol="0">
              <a:spAutoFit/>
            </a:bodyPr>
            <a:lstStyle/>
            <a:p>
              <a:pPr algn="ctr"/>
              <a:r>
                <a:rPr lang="en-US" altLang="ko-KR" sz="1600" b="1" dirty="0">
                  <a:latin typeface="Times New Roman" panose="02020603050405020304" pitchFamily="18" charset="0"/>
                  <a:cs typeface="Times New Roman" panose="02020603050405020304" pitchFamily="18" charset="0"/>
                </a:rPr>
                <a:t>40X               100X</a:t>
              </a:r>
              <a:endParaRPr lang="ko-KR" altLang="en-US" sz="1600" b="1"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6958549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2C4D04E-DBBC-4A44-A6AD-B4D445324021}"/>
              </a:ext>
            </a:extLst>
          </p:cNvPr>
          <p:cNvSpPr txBox="1"/>
          <p:nvPr/>
        </p:nvSpPr>
        <p:spPr>
          <a:xfrm>
            <a:off x="216000" y="5886000"/>
            <a:ext cx="11950700" cy="738664"/>
          </a:xfrm>
          <a:prstGeom prst="rect">
            <a:avLst/>
          </a:prstGeom>
          <a:noFill/>
        </p:spPr>
        <p:txBody>
          <a:bodyPr wrap="square" rtlCol="0">
            <a:noAutofit/>
          </a:bodyPr>
          <a:lstStyle/>
          <a:p>
            <a:pPr algn="just"/>
            <a:r>
              <a:rPr lang="en-US" altLang="ko-KR" sz="1400" b="1" dirty="0">
                <a:latin typeface="Times New Roman" panose="02020603050405020304" pitchFamily="18" charset="0"/>
                <a:cs typeface="Times New Roman" panose="02020603050405020304" pitchFamily="18" charset="0"/>
              </a:rPr>
              <a:t>Supplementary Fig. 2. </a:t>
            </a:r>
            <a:r>
              <a:rPr lang="en-US" altLang="ko-KR" sz="1400" dirty="0">
                <a:latin typeface="Times New Roman" panose="02020603050405020304" pitchFamily="18" charset="0"/>
                <a:cs typeface="Times New Roman" panose="02020603050405020304" pitchFamily="18" charset="0"/>
              </a:rPr>
              <a:t>Histology of the intestinal tissue. Histological examinations were performed in one pig per treatment group (CONT, PRE, PRO, SYN1, and SYN2) orally challenged with STEC as compared to the negative control pigs fed PBS in cecum. Intestinal tissue morphology was viewed at magnification 40X (left) and at 100X (right) as indicated by black rectangle, respectively.</a:t>
            </a:r>
            <a:endParaRPr lang="ko-KR" altLang="en-US" sz="1400" dirty="0">
              <a:latin typeface="Times New Roman" panose="02020603050405020304" pitchFamily="18" charset="0"/>
              <a:cs typeface="Times New Roman" panose="02020603050405020304" pitchFamily="18" charset="0"/>
            </a:endParaRPr>
          </a:p>
        </p:txBody>
      </p:sp>
      <p:grpSp>
        <p:nvGrpSpPr>
          <p:cNvPr id="3" name="그룹 2"/>
          <p:cNvGrpSpPr/>
          <p:nvPr/>
        </p:nvGrpSpPr>
        <p:grpSpPr>
          <a:xfrm>
            <a:off x="2968401" y="133115"/>
            <a:ext cx="6401502" cy="5755875"/>
            <a:chOff x="2968401" y="133115"/>
            <a:chExt cx="6401502" cy="5755875"/>
          </a:xfrm>
        </p:grpSpPr>
        <p:pic>
          <p:nvPicPr>
            <p:cNvPr id="4" name="Picture 3">
              <a:extLst>
                <a:ext uri="{FF2B5EF4-FFF2-40B4-BE49-F238E27FC236}">
                  <a16:creationId xmlns:a16="http://schemas.microsoft.com/office/drawing/2014/main" id="{7A0B31F9-B0B4-0B42-BDD6-A428C660E01D}"/>
                </a:ext>
              </a:extLst>
            </p:cNvPr>
            <p:cNvPicPr/>
            <p:nvPr/>
          </p:nvPicPr>
          <p:blipFill rotWithShape="1">
            <a:blip r:embed="rId2">
              <a:extLst>
                <a:ext uri="{28A0092B-C50C-407E-A947-70E740481C1C}">
                  <a14:useLocalDpi xmlns:a14="http://schemas.microsoft.com/office/drawing/2010/main" val="0"/>
                </a:ext>
              </a:extLst>
            </a:blip>
            <a:srcRect b="677"/>
            <a:stretch/>
          </p:blipFill>
          <p:spPr bwMode="auto">
            <a:xfrm>
              <a:off x="3970494" y="812165"/>
              <a:ext cx="5399405" cy="5076825"/>
            </a:xfrm>
            <a:prstGeom prst="rect">
              <a:avLst/>
            </a:prstGeom>
            <a:noFill/>
          </p:spPr>
        </p:pic>
        <p:sp>
          <p:nvSpPr>
            <p:cNvPr id="25" name="TextBox 24">
              <a:extLst>
                <a:ext uri="{FF2B5EF4-FFF2-40B4-BE49-F238E27FC236}">
                  <a16:creationId xmlns:a16="http://schemas.microsoft.com/office/drawing/2014/main" id="{8BC91A41-D08A-4239-9AB4-D7BCE9FB9229}"/>
                </a:ext>
              </a:extLst>
            </p:cNvPr>
            <p:cNvSpPr txBox="1"/>
            <p:nvPr/>
          </p:nvSpPr>
          <p:spPr>
            <a:xfrm>
              <a:off x="3970493" y="133115"/>
              <a:ext cx="2699703" cy="338554"/>
            </a:xfrm>
            <a:prstGeom prst="rect">
              <a:avLst/>
            </a:prstGeom>
            <a:noFill/>
          </p:spPr>
          <p:txBody>
            <a:bodyPr wrap="square" rtlCol="0">
              <a:spAutoFit/>
            </a:bodyPr>
            <a:lstStyle/>
            <a:p>
              <a:pPr algn="ctr"/>
              <a:r>
                <a:rPr lang="en-US" altLang="ko-KR" sz="1600" b="1" dirty="0">
                  <a:latin typeface="Times New Roman" panose="02020603050405020304" pitchFamily="18" charset="0"/>
                  <a:cs typeface="Times New Roman" panose="02020603050405020304" pitchFamily="18" charset="0"/>
                </a:rPr>
                <a:t>Without STEC challenge</a:t>
              </a:r>
              <a:endParaRPr lang="ko-KR" altLang="en-US" sz="1600" b="1" dirty="0">
                <a:latin typeface="Times New Roman" panose="02020603050405020304" pitchFamily="18" charset="0"/>
                <a:cs typeface="Times New Roman" panose="02020603050405020304" pitchFamily="18" charset="0"/>
              </a:endParaRPr>
            </a:p>
          </p:txBody>
        </p:sp>
        <p:sp>
          <p:nvSpPr>
            <p:cNvPr id="26" name="TextBox 25">
              <a:extLst>
                <a:ext uri="{FF2B5EF4-FFF2-40B4-BE49-F238E27FC236}">
                  <a16:creationId xmlns:a16="http://schemas.microsoft.com/office/drawing/2014/main" id="{561ADAA1-D84F-45A4-BD37-5009B9D6FB7D}"/>
                </a:ext>
              </a:extLst>
            </p:cNvPr>
            <p:cNvSpPr txBox="1"/>
            <p:nvPr/>
          </p:nvSpPr>
          <p:spPr>
            <a:xfrm>
              <a:off x="6670197" y="133115"/>
              <a:ext cx="2699706" cy="338554"/>
            </a:xfrm>
            <a:prstGeom prst="rect">
              <a:avLst/>
            </a:prstGeom>
            <a:noFill/>
          </p:spPr>
          <p:txBody>
            <a:bodyPr wrap="square" rtlCol="0">
              <a:spAutoFit/>
            </a:bodyPr>
            <a:lstStyle/>
            <a:p>
              <a:pPr algn="ctr"/>
              <a:r>
                <a:rPr lang="en-US" altLang="ko-KR" sz="1600" b="1" dirty="0">
                  <a:latin typeface="Times New Roman" panose="02020603050405020304" pitchFamily="18" charset="0"/>
                  <a:cs typeface="Times New Roman" panose="02020603050405020304" pitchFamily="18" charset="0"/>
                </a:rPr>
                <a:t>With STEC challenge</a:t>
              </a:r>
              <a:endParaRPr lang="ko-KR" altLang="en-US" sz="1600" b="1" dirty="0">
                <a:latin typeface="Times New Roman" panose="02020603050405020304" pitchFamily="18" charset="0"/>
                <a:cs typeface="Times New Roman" panose="02020603050405020304" pitchFamily="18" charset="0"/>
              </a:endParaRPr>
            </a:p>
          </p:txBody>
        </p:sp>
        <p:sp>
          <p:nvSpPr>
            <p:cNvPr id="27" name="TextBox 26">
              <a:extLst>
                <a:ext uri="{FF2B5EF4-FFF2-40B4-BE49-F238E27FC236}">
                  <a16:creationId xmlns:a16="http://schemas.microsoft.com/office/drawing/2014/main" id="{F5D45074-3423-4C98-BFEA-E76246AC5E6A}"/>
                </a:ext>
              </a:extLst>
            </p:cNvPr>
            <p:cNvSpPr txBox="1"/>
            <p:nvPr/>
          </p:nvSpPr>
          <p:spPr>
            <a:xfrm>
              <a:off x="3970494" y="456565"/>
              <a:ext cx="2681118" cy="338554"/>
            </a:xfrm>
            <a:prstGeom prst="rect">
              <a:avLst/>
            </a:prstGeom>
            <a:noFill/>
          </p:spPr>
          <p:txBody>
            <a:bodyPr wrap="square" rtlCol="0">
              <a:spAutoFit/>
            </a:bodyPr>
            <a:lstStyle/>
            <a:p>
              <a:pPr algn="ctr"/>
              <a:r>
                <a:rPr lang="en-US" altLang="ko-KR" sz="1600" b="1" dirty="0">
                  <a:latin typeface="Times New Roman" panose="02020603050405020304" pitchFamily="18" charset="0"/>
                  <a:cs typeface="Times New Roman" panose="02020603050405020304" pitchFamily="18" charset="0"/>
                </a:rPr>
                <a:t>40X               100X</a:t>
              </a:r>
              <a:endParaRPr lang="ko-KR" altLang="en-US" sz="1600" b="1" dirty="0">
                <a:latin typeface="Times New Roman" panose="02020603050405020304" pitchFamily="18" charset="0"/>
                <a:cs typeface="Times New Roman" panose="02020603050405020304" pitchFamily="18" charset="0"/>
              </a:endParaRPr>
            </a:p>
          </p:txBody>
        </p:sp>
        <p:sp>
          <p:nvSpPr>
            <p:cNvPr id="28" name="TextBox 27">
              <a:extLst>
                <a:ext uri="{FF2B5EF4-FFF2-40B4-BE49-F238E27FC236}">
                  <a16:creationId xmlns:a16="http://schemas.microsoft.com/office/drawing/2014/main" id="{148F1A3C-A3B7-459D-BD41-373C56F9CF9B}"/>
                </a:ext>
              </a:extLst>
            </p:cNvPr>
            <p:cNvSpPr txBox="1"/>
            <p:nvPr/>
          </p:nvSpPr>
          <p:spPr>
            <a:xfrm>
              <a:off x="2968401" y="1139596"/>
              <a:ext cx="876300" cy="338554"/>
            </a:xfrm>
            <a:prstGeom prst="rect">
              <a:avLst/>
            </a:prstGeom>
            <a:noFill/>
          </p:spPr>
          <p:txBody>
            <a:bodyPr wrap="square" rtlCol="0">
              <a:spAutoFit/>
            </a:bodyPr>
            <a:lstStyle/>
            <a:p>
              <a:r>
                <a:rPr lang="en-US" altLang="ko-KR" sz="1600" b="1" dirty="0">
                  <a:latin typeface="Times New Roman" panose="02020603050405020304" pitchFamily="18" charset="0"/>
                  <a:cs typeface="Times New Roman" panose="02020603050405020304" pitchFamily="18" charset="0"/>
                </a:rPr>
                <a:t>CONT</a:t>
              </a:r>
              <a:endParaRPr lang="ko-KR" altLang="en-US" sz="1600" b="1" dirty="0">
                <a:latin typeface="Times New Roman" panose="02020603050405020304" pitchFamily="18" charset="0"/>
                <a:cs typeface="Times New Roman" panose="02020603050405020304" pitchFamily="18" charset="0"/>
              </a:endParaRPr>
            </a:p>
          </p:txBody>
        </p:sp>
        <p:sp>
          <p:nvSpPr>
            <p:cNvPr id="29" name="TextBox 28">
              <a:extLst>
                <a:ext uri="{FF2B5EF4-FFF2-40B4-BE49-F238E27FC236}">
                  <a16:creationId xmlns:a16="http://schemas.microsoft.com/office/drawing/2014/main" id="{02C9D397-A3CD-478F-9675-69B4C9E3A2A7}"/>
                </a:ext>
              </a:extLst>
            </p:cNvPr>
            <p:cNvSpPr txBox="1"/>
            <p:nvPr/>
          </p:nvSpPr>
          <p:spPr>
            <a:xfrm>
              <a:off x="2968401" y="2163047"/>
              <a:ext cx="876300" cy="338554"/>
            </a:xfrm>
            <a:prstGeom prst="rect">
              <a:avLst/>
            </a:prstGeom>
            <a:noFill/>
          </p:spPr>
          <p:txBody>
            <a:bodyPr wrap="square" rtlCol="0">
              <a:spAutoFit/>
            </a:bodyPr>
            <a:lstStyle/>
            <a:p>
              <a:r>
                <a:rPr lang="en-US" altLang="ko-KR" sz="1600" b="1" dirty="0">
                  <a:latin typeface="Times New Roman" panose="02020603050405020304" pitchFamily="18" charset="0"/>
                  <a:cs typeface="Times New Roman" panose="02020603050405020304" pitchFamily="18" charset="0"/>
                </a:rPr>
                <a:t>PRO</a:t>
              </a:r>
              <a:endParaRPr lang="ko-KR" altLang="en-US" sz="1600" b="1" dirty="0">
                <a:latin typeface="Times New Roman" panose="02020603050405020304" pitchFamily="18" charset="0"/>
                <a:cs typeface="Times New Roman" panose="02020603050405020304" pitchFamily="18" charset="0"/>
              </a:endParaRPr>
            </a:p>
          </p:txBody>
        </p:sp>
        <p:sp>
          <p:nvSpPr>
            <p:cNvPr id="30" name="TextBox 29">
              <a:extLst>
                <a:ext uri="{FF2B5EF4-FFF2-40B4-BE49-F238E27FC236}">
                  <a16:creationId xmlns:a16="http://schemas.microsoft.com/office/drawing/2014/main" id="{D4FF0E89-2DB0-4D1B-BB2F-49DA6241038E}"/>
                </a:ext>
              </a:extLst>
            </p:cNvPr>
            <p:cNvSpPr txBox="1"/>
            <p:nvPr/>
          </p:nvSpPr>
          <p:spPr>
            <a:xfrm>
              <a:off x="2968401" y="3190484"/>
              <a:ext cx="876300" cy="338554"/>
            </a:xfrm>
            <a:prstGeom prst="rect">
              <a:avLst/>
            </a:prstGeom>
            <a:noFill/>
          </p:spPr>
          <p:txBody>
            <a:bodyPr wrap="square" rtlCol="0">
              <a:spAutoFit/>
            </a:bodyPr>
            <a:lstStyle/>
            <a:p>
              <a:r>
                <a:rPr lang="en-US" altLang="ko-KR" sz="1600" b="1" dirty="0">
                  <a:latin typeface="Times New Roman" panose="02020603050405020304" pitchFamily="18" charset="0"/>
                  <a:cs typeface="Times New Roman" panose="02020603050405020304" pitchFamily="18" charset="0"/>
                </a:rPr>
                <a:t>PRE</a:t>
              </a:r>
              <a:endParaRPr lang="ko-KR" altLang="en-US" sz="1600" b="1" dirty="0">
                <a:latin typeface="Times New Roman" panose="02020603050405020304" pitchFamily="18" charset="0"/>
                <a:cs typeface="Times New Roman" panose="02020603050405020304" pitchFamily="18" charset="0"/>
              </a:endParaRPr>
            </a:p>
          </p:txBody>
        </p:sp>
        <p:sp>
          <p:nvSpPr>
            <p:cNvPr id="31" name="TextBox 30">
              <a:extLst>
                <a:ext uri="{FF2B5EF4-FFF2-40B4-BE49-F238E27FC236}">
                  <a16:creationId xmlns:a16="http://schemas.microsoft.com/office/drawing/2014/main" id="{C717FC78-B14B-4C32-AC91-EA99105947E6}"/>
                </a:ext>
              </a:extLst>
            </p:cNvPr>
            <p:cNvSpPr txBox="1"/>
            <p:nvPr/>
          </p:nvSpPr>
          <p:spPr>
            <a:xfrm>
              <a:off x="2968401" y="4180652"/>
              <a:ext cx="876300" cy="338554"/>
            </a:xfrm>
            <a:prstGeom prst="rect">
              <a:avLst/>
            </a:prstGeom>
            <a:noFill/>
          </p:spPr>
          <p:txBody>
            <a:bodyPr wrap="square" rtlCol="0">
              <a:spAutoFit/>
            </a:bodyPr>
            <a:lstStyle/>
            <a:p>
              <a:r>
                <a:rPr lang="en-US" altLang="ko-KR" sz="1600" b="1" dirty="0">
                  <a:latin typeface="Times New Roman" panose="02020603050405020304" pitchFamily="18" charset="0"/>
                  <a:cs typeface="Times New Roman" panose="02020603050405020304" pitchFamily="18" charset="0"/>
                </a:rPr>
                <a:t>SYN1</a:t>
              </a:r>
              <a:endParaRPr lang="ko-KR" altLang="en-US" sz="1600" b="1" dirty="0">
                <a:latin typeface="Times New Roman" panose="02020603050405020304" pitchFamily="18" charset="0"/>
                <a:cs typeface="Times New Roman" panose="02020603050405020304" pitchFamily="18" charset="0"/>
              </a:endParaRPr>
            </a:p>
          </p:txBody>
        </p:sp>
        <p:sp>
          <p:nvSpPr>
            <p:cNvPr id="32" name="TextBox 31">
              <a:extLst>
                <a:ext uri="{FF2B5EF4-FFF2-40B4-BE49-F238E27FC236}">
                  <a16:creationId xmlns:a16="http://schemas.microsoft.com/office/drawing/2014/main" id="{26952E8B-14B8-4B23-BC62-DFD10BF41B48}"/>
                </a:ext>
              </a:extLst>
            </p:cNvPr>
            <p:cNvSpPr txBox="1"/>
            <p:nvPr/>
          </p:nvSpPr>
          <p:spPr>
            <a:xfrm>
              <a:off x="2968401" y="5230972"/>
              <a:ext cx="876300" cy="338554"/>
            </a:xfrm>
            <a:prstGeom prst="rect">
              <a:avLst/>
            </a:prstGeom>
            <a:noFill/>
          </p:spPr>
          <p:txBody>
            <a:bodyPr wrap="square" rtlCol="0">
              <a:spAutoFit/>
            </a:bodyPr>
            <a:lstStyle/>
            <a:p>
              <a:r>
                <a:rPr lang="en-US" altLang="ko-KR" sz="1600" b="1" dirty="0">
                  <a:latin typeface="Times New Roman" panose="02020603050405020304" pitchFamily="18" charset="0"/>
                  <a:cs typeface="Times New Roman" panose="02020603050405020304" pitchFamily="18" charset="0"/>
                </a:rPr>
                <a:t>SYN2</a:t>
              </a:r>
              <a:endParaRPr lang="ko-KR" altLang="en-US" sz="1600" b="1" dirty="0">
                <a:latin typeface="Times New Roman" panose="02020603050405020304" pitchFamily="18" charset="0"/>
                <a:cs typeface="Times New Roman" panose="02020603050405020304" pitchFamily="18" charset="0"/>
              </a:endParaRPr>
            </a:p>
          </p:txBody>
        </p:sp>
        <p:sp>
          <p:nvSpPr>
            <p:cNvPr id="33" name="TextBox 32">
              <a:extLst>
                <a:ext uri="{FF2B5EF4-FFF2-40B4-BE49-F238E27FC236}">
                  <a16:creationId xmlns:a16="http://schemas.microsoft.com/office/drawing/2014/main" id="{F5D45074-3423-4C98-BFEA-E76246AC5E6A}"/>
                </a:ext>
              </a:extLst>
            </p:cNvPr>
            <p:cNvSpPr txBox="1"/>
            <p:nvPr/>
          </p:nvSpPr>
          <p:spPr>
            <a:xfrm>
              <a:off x="6670196" y="453033"/>
              <a:ext cx="2681118" cy="338554"/>
            </a:xfrm>
            <a:prstGeom prst="rect">
              <a:avLst/>
            </a:prstGeom>
            <a:noFill/>
          </p:spPr>
          <p:txBody>
            <a:bodyPr wrap="square" rtlCol="0">
              <a:spAutoFit/>
            </a:bodyPr>
            <a:lstStyle/>
            <a:p>
              <a:pPr algn="ctr"/>
              <a:r>
                <a:rPr lang="en-US" altLang="ko-KR" sz="1600" b="1" dirty="0">
                  <a:latin typeface="Times New Roman" panose="02020603050405020304" pitchFamily="18" charset="0"/>
                  <a:cs typeface="Times New Roman" panose="02020603050405020304" pitchFamily="18" charset="0"/>
                </a:rPr>
                <a:t>40X               100X</a:t>
              </a:r>
              <a:endParaRPr lang="ko-KR" altLang="en-US" sz="1600" b="1"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02702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3B86E879-38DD-4370-826D-589713745E02}"/>
              </a:ext>
            </a:extLst>
          </p:cNvPr>
          <p:cNvSpPr txBox="1"/>
          <p:nvPr/>
        </p:nvSpPr>
        <p:spPr>
          <a:xfrm>
            <a:off x="216000" y="5886000"/>
            <a:ext cx="11950700" cy="839947"/>
          </a:xfrm>
          <a:prstGeom prst="rect">
            <a:avLst/>
          </a:prstGeom>
          <a:noFill/>
        </p:spPr>
        <p:txBody>
          <a:bodyPr wrap="square" rtlCol="0">
            <a:noAutofit/>
          </a:bodyPr>
          <a:lstStyle/>
          <a:p>
            <a:pPr algn="just"/>
            <a:r>
              <a:rPr lang="en-US" altLang="ko-KR" sz="1400" b="1" dirty="0">
                <a:latin typeface="Times New Roman" panose="02020603050405020304" pitchFamily="18" charset="0"/>
                <a:cs typeface="Times New Roman" panose="02020603050405020304" pitchFamily="18" charset="0"/>
              </a:rPr>
              <a:t>Supplementary Fig. 3.</a:t>
            </a:r>
            <a:r>
              <a:rPr lang="en-US" altLang="ko-KR" sz="1400" dirty="0">
                <a:latin typeface="Times New Roman" panose="02020603050405020304" pitchFamily="18" charset="0"/>
                <a:cs typeface="Times New Roman" panose="02020603050405020304" pitchFamily="18" charset="0"/>
              </a:rPr>
              <a:t> Histology of the intestinal tissue. Histological examinations were performed in one pig per treatment group (CONT, PRE, PRO, SYN1, and SYN2) orally challenged with STEC as compared to the negative control pigs fed PBS in colon. Intestinal tissue morphology was viewed at magnification 40X (left) and at 100X (right) as indicated by black rectangle, respectively.</a:t>
            </a:r>
            <a:endParaRPr lang="ko-KR" altLang="en-US" sz="1400" dirty="0">
              <a:latin typeface="Times New Roman" panose="02020603050405020304" pitchFamily="18" charset="0"/>
              <a:cs typeface="Times New Roman" panose="02020603050405020304" pitchFamily="18" charset="0"/>
            </a:endParaRPr>
          </a:p>
        </p:txBody>
      </p:sp>
      <p:grpSp>
        <p:nvGrpSpPr>
          <p:cNvPr id="3" name="그룹 2"/>
          <p:cNvGrpSpPr/>
          <p:nvPr/>
        </p:nvGrpSpPr>
        <p:grpSpPr>
          <a:xfrm>
            <a:off x="2968401" y="133115"/>
            <a:ext cx="6401502" cy="5755875"/>
            <a:chOff x="2968401" y="133115"/>
            <a:chExt cx="6401502" cy="5755875"/>
          </a:xfrm>
        </p:grpSpPr>
        <p:pic>
          <p:nvPicPr>
            <p:cNvPr id="4" name="Picture 3">
              <a:extLst>
                <a:ext uri="{FF2B5EF4-FFF2-40B4-BE49-F238E27FC236}">
                  <a16:creationId xmlns:a16="http://schemas.microsoft.com/office/drawing/2014/main" id="{016398F2-E7DF-DD40-8F4C-69FBC25767D5}"/>
                </a:ext>
              </a:extLst>
            </p:cNvPr>
            <p:cNvPicPr/>
            <p:nvPr/>
          </p:nvPicPr>
          <p:blipFill rotWithShape="1">
            <a:blip r:embed="rId2">
              <a:extLst>
                <a:ext uri="{28A0092B-C50C-407E-A947-70E740481C1C}">
                  <a14:useLocalDpi xmlns:a14="http://schemas.microsoft.com/office/drawing/2010/main" val="0"/>
                </a:ext>
              </a:extLst>
            </a:blip>
            <a:srcRect b="390"/>
            <a:stretch/>
          </p:blipFill>
          <p:spPr bwMode="auto">
            <a:xfrm>
              <a:off x="3970494" y="804864"/>
              <a:ext cx="5399405" cy="5084126"/>
            </a:xfrm>
            <a:prstGeom prst="rect">
              <a:avLst/>
            </a:prstGeom>
            <a:noFill/>
          </p:spPr>
        </p:pic>
        <p:sp>
          <p:nvSpPr>
            <p:cNvPr id="19" name="TextBox 18">
              <a:extLst>
                <a:ext uri="{FF2B5EF4-FFF2-40B4-BE49-F238E27FC236}">
                  <a16:creationId xmlns:a16="http://schemas.microsoft.com/office/drawing/2014/main" id="{8BC91A41-D08A-4239-9AB4-D7BCE9FB9229}"/>
                </a:ext>
              </a:extLst>
            </p:cNvPr>
            <p:cNvSpPr txBox="1"/>
            <p:nvPr/>
          </p:nvSpPr>
          <p:spPr>
            <a:xfrm>
              <a:off x="3970493" y="133115"/>
              <a:ext cx="2699703" cy="338554"/>
            </a:xfrm>
            <a:prstGeom prst="rect">
              <a:avLst/>
            </a:prstGeom>
            <a:noFill/>
          </p:spPr>
          <p:txBody>
            <a:bodyPr wrap="square" rtlCol="0">
              <a:spAutoFit/>
            </a:bodyPr>
            <a:lstStyle/>
            <a:p>
              <a:pPr algn="ctr"/>
              <a:r>
                <a:rPr lang="en-US" altLang="ko-KR" sz="1600" b="1" dirty="0">
                  <a:latin typeface="Times New Roman" panose="02020603050405020304" pitchFamily="18" charset="0"/>
                  <a:cs typeface="Times New Roman" panose="02020603050405020304" pitchFamily="18" charset="0"/>
                </a:rPr>
                <a:t>Without STEC challenge</a:t>
              </a:r>
              <a:endParaRPr lang="ko-KR" altLang="en-US" sz="1600" b="1" dirty="0">
                <a:latin typeface="Times New Roman" panose="02020603050405020304" pitchFamily="18" charset="0"/>
                <a:cs typeface="Times New Roman" panose="02020603050405020304" pitchFamily="18" charset="0"/>
              </a:endParaRPr>
            </a:p>
          </p:txBody>
        </p:sp>
        <p:sp>
          <p:nvSpPr>
            <p:cNvPr id="20" name="TextBox 19">
              <a:extLst>
                <a:ext uri="{FF2B5EF4-FFF2-40B4-BE49-F238E27FC236}">
                  <a16:creationId xmlns:a16="http://schemas.microsoft.com/office/drawing/2014/main" id="{561ADAA1-D84F-45A4-BD37-5009B9D6FB7D}"/>
                </a:ext>
              </a:extLst>
            </p:cNvPr>
            <p:cNvSpPr txBox="1"/>
            <p:nvPr/>
          </p:nvSpPr>
          <p:spPr>
            <a:xfrm>
              <a:off x="6670197" y="133115"/>
              <a:ext cx="2699706" cy="338554"/>
            </a:xfrm>
            <a:prstGeom prst="rect">
              <a:avLst/>
            </a:prstGeom>
            <a:noFill/>
          </p:spPr>
          <p:txBody>
            <a:bodyPr wrap="square" rtlCol="0">
              <a:spAutoFit/>
            </a:bodyPr>
            <a:lstStyle/>
            <a:p>
              <a:pPr algn="ctr"/>
              <a:r>
                <a:rPr lang="en-US" altLang="ko-KR" sz="1600" b="1" dirty="0">
                  <a:latin typeface="Times New Roman" panose="02020603050405020304" pitchFamily="18" charset="0"/>
                  <a:cs typeface="Times New Roman" panose="02020603050405020304" pitchFamily="18" charset="0"/>
                </a:rPr>
                <a:t>With STEC challenge</a:t>
              </a:r>
              <a:endParaRPr lang="ko-KR" altLang="en-US" sz="1600" b="1" dirty="0">
                <a:latin typeface="Times New Roman" panose="02020603050405020304" pitchFamily="18" charset="0"/>
                <a:cs typeface="Times New Roman" panose="02020603050405020304" pitchFamily="18" charset="0"/>
              </a:endParaRPr>
            </a:p>
          </p:txBody>
        </p:sp>
        <p:sp>
          <p:nvSpPr>
            <p:cNvPr id="21" name="TextBox 20">
              <a:extLst>
                <a:ext uri="{FF2B5EF4-FFF2-40B4-BE49-F238E27FC236}">
                  <a16:creationId xmlns:a16="http://schemas.microsoft.com/office/drawing/2014/main" id="{F5D45074-3423-4C98-BFEA-E76246AC5E6A}"/>
                </a:ext>
              </a:extLst>
            </p:cNvPr>
            <p:cNvSpPr txBox="1"/>
            <p:nvPr/>
          </p:nvSpPr>
          <p:spPr>
            <a:xfrm>
              <a:off x="3970494" y="456565"/>
              <a:ext cx="2681118" cy="338554"/>
            </a:xfrm>
            <a:prstGeom prst="rect">
              <a:avLst/>
            </a:prstGeom>
            <a:noFill/>
          </p:spPr>
          <p:txBody>
            <a:bodyPr wrap="square" rtlCol="0">
              <a:spAutoFit/>
            </a:bodyPr>
            <a:lstStyle/>
            <a:p>
              <a:pPr algn="ctr"/>
              <a:r>
                <a:rPr lang="en-US" altLang="ko-KR" sz="1600" b="1" dirty="0">
                  <a:latin typeface="Times New Roman" panose="02020603050405020304" pitchFamily="18" charset="0"/>
                  <a:cs typeface="Times New Roman" panose="02020603050405020304" pitchFamily="18" charset="0"/>
                </a:rPr>
                <a:t>40X               100X</a:t>
              </a:r>
              <a:endParaRPr lang="ko-KR" altLang="en-US" sz="1600" b="1" dirty="0">
                <a:latin typeface="Times New Roman" panose="02020603050405020304" pitchFamily="18" charset="0"/>
                <a:cs typeface="Times New Roman" panose="02020603050405020304" pitchFamily="18" charset="0"/>
              </a:endParaRPr>
            </a:p>
          </p:txBody>
        </p:sp>
        <p:sp>
          <p:nvSpPr>
            <p:cNvPr id="22" name="TextBox 21">
              <a:extLst>
                <a:ext uri="{FF2B5EF4-FFF2-40B4-BE49-F238E27FC236}">
                  <a16:creationId xmlns:a16="http://schemas.microsoft.com/office/drawing/2014/main" id="{148F1A3C-A3B7-459D-BD41-373C56F9CF9B}"/>
                </a:ext>
              </a:extLst>
            </p:cNvPr>
            <p:cNvSpPr txBox="1"/>
            <p:nvPr/>
          </p:nvSpPr>
          <p:spPr>
            <a:xfrm>
              <a:off x="2968401" y="1139596"/>
              <a:ext cx="876300" cy="338554"/>
            </a:xfrm>
            <a:prstGeom prst="rect">
              <a:avLst/>
            </a:prstGeom>
            <a:noFill/>
          </p:spPr>
          <p:txBody>
            <a:bodyPr wrap="square" rtlCol="0">
              <a:spAutoFit/>
            </a:bodyPr>
            <a:lstStyle/>
            <a:p>
              <a:r>
                <a:rPr lang="en-US" altLang="ko-KR" sz="1600" b="1" dirty="0">
                  <a:latin typeface="Times New Roman" panose="02020603050405020304" pitchFamily="18" charset="0"/>
                  <a:cs typeface="Times New Roman" panose="02020603050405020304" pitchFamily="18" charset="0"/>
                </a:rPr>
                <a:t>CONT</a:t>
              </a:r>
              <a:endParaRPr lang="ko-KR" altLang="en-US" sz="1600" b="1" dirty="0">
                <a:latin typeface="Times New Roman" panose="02020603050405020304" pitchFamily="18" charset="0"/>
                <a:cs typeface="Times New Roman" panose="02020603050405020304" pitchFamily="18" charset="0"/>
              </a:endParaRPr>
            </a:p>
          </p:txBody>
        </p:sp>
        <p:sp>
          <p:nvSpPr>
            <p:cNvPr id="23" name="TextBox 22">
              <a:extLst>
                <a:ext uri="{FF2B5EF4-FFF2-40B4-BE49-F238E27FC236}">
                  <a16:creationId xmlns:a16="http://schemas.microsoft.com/office/drawing/2014/main" id="{02C9D397-A3CD-478F-9675-69B4C9E3A2A7}"/>
                </a:ext>
              </a:extLst>
            </p:cNvPr>
            <p:cNvSpPr txBox="1"/>
            <p:nvPr/>
          </p:nvSpPr>
          <p:spPr>
            <a:xfrm>
              <a:off x="2968401" y="2163047"/>
              <a:ext cx="876300" cy="338554"/>
            </a:xfrm>
            <a:prstGeom prst="rect">
              <a:avLst/>
            </a:prstGeom>
            <a:noFill/>
          </p:spPr>
          <p:txBody>
            <a:bodyPr wrap="square" rtlCol="0">
              <a:spAutoFit/>
            </a:bodyPr>
            <a:lstStyle/>
            <a:p>
              <a:r>
                <a:rPr lang="en-US" altLang="ko-KR" sz="1600" b="1" dirty="0">
                  <a:latin typeface="Times New Roman" panose="02020603050405020304" pitchFamily="18" charset="0"/>
                  <a:cs typeface="Times New Roman" panose="02020603050405020304" pitchFamily="18" charset="0"/>
                </a:rPr>
                <a:t>PRO</a:t>
              </a:r>
              <a:endParaRPr lang="ko-KR" altLang="en-US" sz="1600" b="1" dirty="0">
                <a:latin typeface="Times New Roman" panose="02020603050405020304" pitchFamily="18" charset="0"/>
                <a:cs typeface="Times New Roman" panose="02020603050405020304" pitchFamily="18" charset="0"/>
              </a:endParaRPr>
            </a:p>
          </p:txBody>
        </p:sp>
        <p:sp>
          <p:nvSpPr>
            <p:cNvPr id="24" name="TextBox 23">
              <a:extLst>
                <a:ext uri="{FF2B5EF4-FFF2-40B4-BE49-F238E27FC236}">
                  <a16:creationId xmlns:a16="http://schemas.microsoft.com/office/drawing/2014/main" id="{D4FF0E89-2DB0-4D1B-BB2F-49DA6241038E}"/>
                </a:ext>
              </a:extLst>
            </p:cNvPr>
            <p:cNvSpPr txBox="1"/>
            <p:nvPr/>
          </p:nvSpPr>
          <p:spPr>
            <a:xfrm>
              <a:off x="2968401" y="3190484"/>
              <a:ext cx="876300" cy="338554"/>
            </a:xfrm>
            <a:prstGeom prst="rect">
              <a:avLst/>
            </a:prstGeom>
            <a:noFill/>
          </p:spPr>
          <p:txBody>
            <a:bodyPr wrap="square" rtlCol="0">
              <a:spAutoFit/>
            </a:bodyPr>
            <a:lstStyle/>
            <a:p>
              <a:r>
                <a:rPr lang="en-US" altLang="ko-KR" sz="1600" b="1" dirty="0">
                  <a:latin typeface="Times New Roman" panose="02020603050405020304" pitchFamily="18" charset="0"/>
                  <a:cs typeface="Times New Roman" panose="02020603050405020304" pitchFamily="18" charset="0"/>
                </a:rPr>
                <a:t>PRE</a:t>
              </a:r>
              <a:endParaRPr lang="ko-KR" altLang="en-US" sz="1600" b="1" dirty="0">
                <a:latin typeface="Times New Roman" panose="02020603050405020304" pitchFamily="18" charset="0"/>
                <a:cs typeface="Times New Roman" panose="02020603050405020304" pitchFamily="18" charset="0"/>
              </a:endParaRPr>
            </a:p>
          </p:txBody>
        </p:sp>
        <p:sp>
          <p:nvSpPr>
            <p:cNvPr id="25" name="TextBox 24">
              <a:extLst>
                <a:ext uri="{FF2B5EF4-FFF2-40B4-BE49-F238E27FC236}">
                  <a16:creationId xmlns:a16="http://schemas.microsoft.com/office/drawing/2014/main" id="{C717FC78-B14B-4C32-AC91-EA99105947E6}"/>
                </a:ext>
              </a:extLst>
            </p:cNvPr>
            <p:cNvSpPr txBox="1"/>
            <p:nvPr/>
          </p:nvSpPr>
          <p:spPr>
            <a:xfrm>
              <a:off x="2968401" y="4180652"/>
              <a:ext cx="876300" cy="338554"/>
            </a:xfrm>
            <a:prstGeom prst="rect">
              <a:avLst/>
            </a:prstGeom>
            <a:noFill/>
          </p:spPr>
          <p:txBody>
            <a:bodyPr wrap="square" rtlCol="0">
              <a:spAutoFit/>
            </a:bodyPr>
            <a:lstStyle/>
            <a:p>
              <a:r>
                <a:rPr lang="en-US" altLang="ko-KR" sz="1600" b="1" dirty="0">
                  <a:latin typeface="Times New Roman" panose="02020603050405020304" pitchFamily="18" charset="0"/>
                  <a:cs typeface="Times New Roman" panose="02020603050405020304" pitchFamily="18" charset="0"/>
                </a:rPr>
                <a:t>SYN1</a:t>
              </a:r>
              <a:endParaRPr lang="ko-KR" altLang="en-US" sz="1600" b="1" dirty="0">
                <a:latin typeface="Times New Roman" panose="02020603050405020304" pitchFamily="18" charset="0"/>
                <a:cs typeface="Times New Roman" panose="02020603050405020304" pitchFamily="18" charset="0"/>
              </a:endParaRPr>
            </a:p>
          </p:txBody>
        </p:sp>
        <p:sp>
          <p:nvSpPr>
            <p:cNvPr id="26" name="TextBox 25">
              <a:extLst>
                <a:ext uri="{FF2B5EF4-FFF2-40B4-BE49-F238E27FC236}">
                  <a16:creationId xmlns:a16="http://schemas.microsoft.com/office/drawing/2014/main" id="{26952E8B-14B8-4B23-BC62-DFD10BF41B48}"/>
                </a:ext>
              </a:extLst>
            </p:cNvPr>
            <p:cNvSpPr txBox="1"/>
            <p:nvPr/>
          </p:nvSpPr>
          <p:spPr>
            <a:xfrm>
              <a:off x="2968401" y="5230972"/>
              <a:ext cx="876300" cy="338554"/>
            </a:xfrm>
            <a:prstGeom prst="rect">
              <a:avLst/>
            </a:prstGeom>
            <a:noFill/>
          </p:spPr>
          <p:txBody>
            <a:bodyPr wrap="square" rtlCol="0">
              <a:spAutoFit/>
            </a:bodyPr>
            <a:lstStyle/>
            <a:p>
              <a:r>
                <a:rPr lang="en-US" altLang="ko-KR" sz="1600" b="1" dirty="0">
                  <a:latin typeface="Times New Roman" panose="02020603050405020304" pitchFamily="18" charset="0"/>
                  <a:cs typeface="Times New Roman" panose="02020603050405020304" pitchFamily="18" charset="0"/>
                </a:rPr>
                <a:t>SYN2</a:t>
              </a:r>
              <a:endParaRPr lang="ko-KR" altLang="en-US" sz="1600" b="1" dirty="0">
                <a:latin typeface="Times New Roman" panose="02020603050405020304" pitchFamily="18" charset="0"/>
                <a:cs typeface="Times New Roman" panose="02020603050405020304" pitchFamily="18" charset="0"/>
              </a:endParaRPr>
            </a:p>
          </p:txBody>
        </p:sp>
        <p:sp>
          <p:nvSpPr>
            <p:cNvPr id="27" name="TextBox 26">
              <a:extLst>
                <a:ext uri="{FF2B5EF4-FFF2-40B4-BE49-F238E27FC236}">
                  <a16:creationId xmlns:a16="http://schemas.microsoft.com/office/drawing/2014/main" id="{F5D45074-3423-4C98-BFEA-E76246AC5E6A}"/>
                </a:ext>
              </a:extLst>
            </p:cNvPr>
            <p:cNvSpPr txBox="1"/>
            <p:nvPr/>
          </p:nvSpPr>
          <p:spPr>
            <a:xfrm>
              <a:off x="6670196" y="453033"/>
              <a:ext cx="2681118" cy="338554"/>
            </a:xfrm>
            <a:prstGeom prst="rect">
              <a:avLst/>
            </a:prstGeom>
            <a:noFill/>
          </p:spPr>
          <p:txBody>
            <a:bodyPr wrap="square" rtlCol="0">
              <a:spAutoFit/>
            </a:bodyPr>
            <a:lstStyle/>
            <a:p>
              <a:pPr algn="ctr"/>
              <a:r>
                <a:rPr lang="en-US" altLang="ko-KR" sz="1600" b="1" dirty="0">
                  <a:latin typeface="Times New Roman" panose="02020603050405020304" pitchFamily="18" charset="0"/>
                  <a:cs typeface="Times New Roman" panose="02020603050405020304" pitchFamily="18" charset="0"/>
                </a:rPr>
                <a:t>40X               100X</a:t>
              </a:r>
              <a:endParaRPr lang="ko-KR" altLang="en-US" sz="1600" b="1"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299730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AA47B9C-8D89-DF41-9D63-EC09FE1FA0B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4279244" y="190985"/>
            <a:ext cx="3633513" cy="5685940"/>
          </a:xfrm>
          <a:prstGeom prst="rect">
            <a:avLst/>
          </a:prstGeom>
          <a:noFill/>
        </p:spPr>
      </p:pic>
      <p:sp>
        <p:nvSpPr>
          <p:cNvPr id="8" name="TextBox 7">
            <a:extLst>
              <a:ext uri="{FF2B5EF4-FFF2-40B4-BE49-F238E27FC236}">
                <a16:creationId xmlns:a16="http://schemas.microsoft.com/office/drawing/2014/main" id="{4C7CDFFC-0A17-4E54-8B52-078B8DCCCF35}"/>
              </a:ext>
            </a:extLst>
          </p:cNvPr>
          <p:cNvSpPr txBox="1"/>
          <p:nvPr/>
        </p:nvSpPr>
        <p:spPr>
          <a:xfrm>
            <a:off x="216000" y="5886000"/>
            <a:ext cx="11950700" cy="307777"/>
          </a:xfrm>
          <a:prstGeom prst="rect">
            <a:avLst/>
          </a:prstGeom>
          <a:noFill/>
        </p:spPr>
        <p:txBody>
          <a:bodyPr wrap="square" rtlCol="0">
            <a:spAutoFit/>
          </a:bodyPr>
          <a:lstStyle/>
          <a:p>
            <a:pPr algn="just"/>
            <a:r>
              <a:rPr lang="en-US" altLang="ko-KR" sz="1400" b="1" dirty="0">
                <a:latin typeface="Times New Roman" panose="02020603050405020304" pitchFamily="18" charset="0"/>
                <a:cs typeface="Times New Roman" panose="02020603050405020304" pitchFamily="18" charset="0"/>
              </a:rPr>
              <a:t>Supplementary Fig. 4. </a:t>
            </a:r>
            <a:r>
              <a:rPr lang="en-US" altLang="ko-KR" sz="1400" dirty="0">
                <a:latin typeface="Times New Roman" panose="02020603050405020304" pitchFamily="18" charset="0"/>
                <a:cs typeface="Times New Roman" panose="02020603050405020304" pitchFamily="18" charset="0"/>
              </a:rPr>
              <a:t>Dot plot showing the overview of library size. The X-axis denotes the number of sequences and Y-axis denotes the name of the samples.</a:t>
            </a:r>
            <a:endParaRPr lang="ko-KR" alt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80735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DBC57EC-C371-9F4D-B3E9-7C0C55B5D936}"/>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39958" y="873125"/>
            <a:ext cx="11535591" cy="4825458"/>
          </a:xfrm>
          <a:prstGeom prst="rect">
            <a:avLst/>
          </a:prstGeom>
          <a:noFill/>
        </p:spPr>
      </p:pic>
      <p:sp>
        <p:nvSpPr>
          <p:cNvPr id="7" name="TextBox 6">
            <a:extLst>
              <a:ext uri="{FF2B5EF4-FFF2-40B4-BE49-F238E27FC236}">
                <a16:creationId xmlns:a16="http://schemas.microsoft.com/office/drawing/2014/main" id="{D52BA41F-B28B-4CE5-B060-728410651036}"/>
              </a:ext>
            </a:extLst>
          </p:cNvPr>
          <p:cNvSpPr txBox="1"/>
          <p:nvPr/>
        </p:nvSpPr>
        <p:spPr>
          <a:xfrm>
            <a:off x="216000" y="5886000"/>
            <a:ext cx="11950700" cy="954107"/>
          </a:xfrm>
          <a:prstGeom prst="rect">
            <a:avLst/>
          </a:prstGeom>
          <a:noFill/>
        </p:spPr>
        <p:txBody>
          <a:bodyPr wrap="square" rtlCol="0">
            <a:spAutoFit/>
          </a:bodyPr>
          <a:lstStyle/>
          <a:p>
            <a:pPr algn="just"/>
            <a:r>
              <a:rPr lang="en-US" altLang="ko-KR" sz="1400" b="1" dirty="0">
                <a:latin typeface="Times New Roman" panose="02020603050405020304" pitchFamily="18" charset="0"/>
                <a:cs typeface="Times New Roman" panose="02020603050405020304" pitchFamily="18" charset="0"/>
              </a:rPr>
              <a:t>Supplementary Fig. 5. </a:t>
            </a:r>
            <a:r>
              <a:rPr lang="en-US" altLang="ko-KR" sz="1400" dirty="0">
                <a:latin typeface="Times New Roman" panose="02020603050405020304" pitchFamily="18" charset="0"/>
                <a:cs typeface="Times New Roman" panose="02020603050405020304" pitchFamily="18" charset="0"/>
              </a:rPr>
              <a:t>Rarefaction curve of species richness in pigs fed PRE, PRO, SYN1 and SYN2. The number of sequences were normalized to the minimum number of sequences among all the samples to account for the differences in sampling depth.  Each curve represents individual pig sample and were color coded according to treatment (CONT, PRE, PRO, SYN1 and SYN2) as shown in the legend. The X-axis represents the number of sequences, whereas Y-axis represents species richness.</a:t>
            </a:r>
            <a:endParaRPr lang="ko-KR" alt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13984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표 4"/>
          <p:cNvGraphicFramePr>
            <a:graphicFrameLocks noGrp="1"/>
          </p:cNvGraphicFramePr>
          <p:nvPr>
            <p:extLst>
              <p:ext uri="{D42A27DB-BD31-4B8C-83A1-F6EECF244321}">
                <p14:modId xmlns:p14="http://schemas.microsoft.com/office/powerpoint/2010/main" val="1511682456"/>
              </p:ext>
            </p:extLst>
          </p:nvPr>
        </p:nvGraphicFramePr>
        <p:xfrm>
          <a:off x="1934310" y="374675"/>
          <a:ext cx="8484332" cy="6398269"/>
        </p:xfrm>
        <a:graphic>
          <a:graphicData uri="http://schemas.openxmlformats.org/drawingml/2006/table">
            <a:tbl>
              <a:tblPr firstRow="1" firstCol="1" bandRow="1"/>
              <a:tblGrid>
                <a:gridCol w="1457608">
                  <a:extLst>
                    <a:ext uri="{9D8B030D-6E8A-4147-A177-3AD203B41FA5}">
                      <a16:colId xmlns:a16="http://schemas.microsoft.com/office/drawing/2014/main" val="3855789325"/>
                    </a:ext>
                  </a:extLst>
                </a:gridCol>
                <a:gridCol w="1170838">
                  <a:extLst>
                    <a:ext uri="{9D8B030D-6E8A-4147-A177-3AD203B41FA5}">
                      <a16:colId xmlns:a16="http://schemas.microsoft.com/office/drawing/2014/main" val="3266296210"/>
                    </a:ext>
                  </a:extLst>
                </a:gridCol>
                <a:gridCol w="1170838">
                  <a:extLst>
                    <a:ext uri="{9D8B030D-6E8A-4147-A177-3AD203B41FA5}">
                      <a16:colId xmlns:a16="http://schemas.microsoft.com/office/drawing/2014/main" val="2316664380"/>
                    </a:ext>
                  </a:extLst>
                </a:gridCol>
                <a:gridCol w="1170838">
                  <a:extLst>
                    <a:ext uri="{9D8B030D-6E8A-4147-A177-3AD203B41FA5}">
                      <a16:colId xmlns:a16="http://schemas.microsoft.com/office/drawing/2014/main" val="582483680"/>
                    </a:ext>
                  </a:extLst>
                </a:gridCol>
                <a:gridCol w="1170838">
                  <a:extLst>
                    <a:ext uri="{9D8B030D-6E8A-4147-A177-3AD203B41FA5}">
                      <a16:colId xmlns:a16="http://schemas.microsoft.com/office/drawing/2014/main" val="3659802016"/>
                    </a:ext>
                  </a:extLst>
                </a:gridCol>
                <a:gridCol w="1170838">
                  <a:extLst>
                    <a:ext uri="{9D8B030D-6E8A-4147-A177-3AD203B41FA5}">
                      <a16:colId xmlns:a16="http://schemas.microsoft.com/office/drawing/2014/main" val="796052536"/>
                    </a:ext>
                  </a:extLst>
                </a:gridCol>
                <a:gridCol w="1172534">
                  <a:extLst>
                    <a:ext uri="{9D8B030D-6E8A-4147-A177-3AD203B41FA5}">
                      <a16:colId xmlns:a16="http://schemas.microsoft.com/office/drawing/2014/main" val="3418615080"/>
                    </a:ext>
                  </a:extLst>
                </a:gridCol>
              </a:tblGrid>
              <a:tr h="413651">
                <a:tc>
                  <a:txBody>
                    <a:bodyPr/>
                    <a:lstStyle/>
                    <a:p>
                      <a:pPr algn="just">
                        <a:lnSpc>
                          <a:spcPct val="100000"/>
                        </a:lnSpc>
                        <a:spcAft>
                          <a:spcPts val="0"/>
                        </a:spcAft>
                      </a:pPr>
                      <a:r>
                        <a:rPr lang="en-US" sz="1200" b="1" kern="1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Items</a:t>
                      </a:r>
                      <a:endParaRPr lang="ko-KR" sz="12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US" sz="1200" b="1" kern="100" dirty="0">
                          <a:effectLst/>
                          <a:latin typeface="Times New Roman" panose="02020603050405020304" pitchFamily="18" charset="0"/>
                          <a:ea typeface="SimSun" panose="02010600030101010101" pitchFamily="2" charset="-122"/>
                          <a:cs typeface="Times New Roman" panose="02020603050405020304" pitchFamily="18" charset="0"/>
                        </a:rPr>
                        <a:t>CON</a:t>
                      </a:r>
                      <a:endParaRPr lang="ko-KR" sz="12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US" sz="1200" b="1" kern="1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SYN1</a:t>
                      </a:r>
                      <a:endParaRPr lang="ko-KR" sz="12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US" sz="1200" b="1" kern="10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SYN2</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US" sz="1200" b="1" kern="1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PRO</a:t>
                      </a:r>
                      <a:endParaRPr lang="ko-KR" sz="12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US" sz="1200" b="1" kern="1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PRE</a:t>
                      </a:r>
                      <a:endParaRPr lang="ko-KR" sz="12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US" sz="1200" b="1" kern="1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SEM</a:t>
                      </a:r>
                      <a:r>
                        <a:rPr lang="en-US" sz="1200" b="1" kern="100" baseline="30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2</a:t>
                      </a:r>
                      <a:endParaRPr lang="ko-KR" sz="12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91299217"/>
                  </a:ext>
                </a:extLst>
              </a:tr>
              <a:tr h="264969">
                <a:tc gridSpan="7">
                  <a:txBody>
                    <a:bodyPr/>
                    <a:lstStyle/>
                    <a:p>
                      <a:pPr algn="just">
                        <a:lnSpc>
                          <a:spcPct val="100000"/>
                        </a:lnSpc>
                        <a:spcAft>
                          <a:spcPts val="0"/>
                        </a:spcAft>
                      </a:pPr>
                      <a:r>
                        <a:rPr lang="en-US" sz="1200" b="1" kern="1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Body weight, kg</a:t>
                      </a:r>
                      <a:endParaRPr lang="ko-KR" sz="12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extLst>
                  <a:ext uri="{0D108BD9-81ED-4DB2-BD59-A6C34878D82A}">
                    <a16:rowId xmlns:a16="http://schemas.microsoft.com/office/drawing/2014/main" val="3892048384"/>
                  </a:ext>
                </a:extLst>
              </a:tr>
              <a:tr h="264969">
                <a:tc>
                  <a:txBody>
                    <a:bodyPr/>
                    <a:lstStyle/>
                    <a:p>
                      <a:pPr indent="285115" algn="just">
                        <a:lnSpc>
                          <a:spcPct val="100000"/>
                        </a:lnSpc>
                        <a:spcAft>
                          <a:spcPts val="0"/>
                        </a:spcAft>
                      </a:pPr>
                      <a:r>
                        <a:rPr lang="en-US" sz="1200" kern="10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Initial</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5.35</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5.34</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5.30</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5.31</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5.33</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0.02</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extLst>
                  <a:ext uri="{0D108BD9-81ED-4DB2-BD59-A6C34878D82A}">
                    <a16:rowId xmlns:a16="http://schemas.microsoft.com/office/drawing/2014/main" val="245325380"/>
                  </a:ext>
                </a:extLst>
              </a:tr>
              <a:tr h="264969">
                <a:tc>
                  <a:txBody>
                    <a:bodyPr/>
                    <a:lstStyle/>
                    <a:p>
                      <a:pPr indent="285115" algn="just">
                        <a:lnSpc>
                          <a:spcPct val="100000"/>
                        </a:lnSpc>
                        <a:spcAft>
                          <a:spcPts val="0"/>
                        </a:spcAft>
                      </a:pPr>
                      <a:r>
                        <a:rPr lang="en-US" sz="1200" kern="1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week 2</a:t>
                      </a:r>
                      <a:endParaRPr lang="ko-KR" sz="12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9.01</a:t>
                      </a:r>
                      <a:r>
                        <a:rPr lang="en-US" sz="1200" kern="100" baseline="30000">
                          <a:effectLst/>
                          <a:latin typeface="Times New Roman" panose="02020603050405020304" pitchFamily="18" charset="0"/>
                          <a:ea typeface="SimSun" panose="02010600030101010101" pitchFamily="2" charset="-122"/>
                          <a:cs typeface="Times New Roman" panose="02020603050405020304" pitchFamily="18" charset="0"/>
                        </a:rPr>
                        <a:t>b</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9.76</a:t>
                      </a:r>
                      <a:r>
                        <a:rPr lang="en-US" sz="1200" kern="100" baseline="30000">
                          <a:effectLst/>
                          <a:latin typeface="Times New Roman" panose="02020603050405020304" pitchFamily="18" charset="0"/>
                          <a:ea typeface="SimSun" panose="02010600030101010101" pitchFamily="2" charset="-122"/>
                          <a:cs typeface="Times New Roman" panose="02020603050405020304" pitchFamily="18" charset="0"/>
                        </a:rPr>
                        <a:t>a</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9.77</a:t>
                      </a:r>
                      <a:r>
                        <a:rPr lang="en-US" sz="1200" kern="100" baseline="30000">
                          <a:effectLst/>
                          <a:latin typeface="Times New Roman" panose="02020603050405020304" pitchFamily="18" charset="0"/>
                          <a:ea typeface="SimSun" panose="02010600030101010101" pitchFamily="2" charset="-122"/>
                          <a:cs typeface="Times New Roman" panose="02020603050405020304" pitchFamily="18" charset="0"/>
                        </a:rPr>
                        <a:t>a</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9.10</a:t>
                      </a:r>
                      <a:r>
                        <a:rPr lang="en-US" sz="1200" kern="100" baseline="30000">
                          <a:effectLst/>
                          <a:latin typeface="Times New Roman" panose="02020603050405020304" pitchFamily="18" charset="0"/>
                          <a:ea typeface="SimSun" panose="02010600030101010101" pitchFamily="2" charset="-122"/>
                          <a:cs typeface="Times New Roman" panose="02020603050405020304" pitchFamily="18" charset="0"/>
                        </a:rPr>
                        <a:t>ab</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9.11</a:t>
                      </a:r>
                      <a:r>
                        <a:rPr lang="en-US" sz="1200" kern="100" baseline="30000">
                          <a:effectLst/>
                          <a:latin typeface="Times New Roman" panose="02020603050405020304" pitchFamily="18" charset="0"/>
                          <a:ea typeface="SimSun" panose="02010600030101010101" pitchFamily="2" charset="-122"/>
                          <a:cs typeface="Times New Roman" panose="02020603050405020304" pitchFamily="18" charset="0"/>
                        </a:rPr>
                        <a:t>ab</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0.18</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extLst>
                  <a:ext uri="{0D108BD9-81ED-4DB2-BD59-A6C34878D82A}">
                    <a16:rowId xmlns:a16="http://schemas.microsoft.com/office/drawing/2014/main" val="4144375302"/>
                  </a:ext>
                </a:extLst>
              </a:tr>
              <a:tr h="264969">
                <a:tc>
                  <a:txBody>
                    <a:bodyPr/>
                    <a:lstStyle/>
                    <a:p>
                      <a:pPr indent="285115" algn="just">
                        <a:lnSpc>
                          <a:spcPct val="100000"/>
                        </a:lnSpc>
                        <a:spcAft>
                          <a:spcPts val="0"/>
                        </a:spcAft>
                      </a:pPr>
                      <a:r>
                        <a:rPr lang="en-US" sz="1200" kern="10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week 4</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14.66</a:t>
                      </a:r>
                      <a:r>
                        <a:rPr lang="en-US" sz="1200" kern="100" baseline="30000">
                          <a:effectLst/>
                          <a:latin typeface="Times New Roman" panose="02020603050405020304" pitchFamily="18" charset="0"/>
                          <a:ea typeface="SimSun" panose="02010600030101010101" pitchFamily="2" charset="-122"/>
                          <a:cs typeface="Times New Roman" panose="02020603050405020304" pitchFamily="18" charset="0"/>
                        </a:rPr>
                        <a:t>b</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16.99</a:t>
                      </a:r>
                      <a:r>
                        <a:rPr lang="en-US" sz="1200" kern="100" baseline="30000">
                          <a:effectLst/>
                          <a:latin typeface="Times New Roman" panose="02020603050405020304" pitchFamily="18" charset="0"/>
                          <a:ea typeface="SimSun" panose="02010600030101010101" pitchFamily="2" charset="-122"/>
                          <a:cs typeface="Times New Roman" panose="02020603050405020304" pitchFamily="18" charset="0"/>
                        </a:rPr>
                        <a:t>a</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16.87</a:t>
                      </a:r>
                      <a:r>
                        <a:rPr lang="en-US" sz="1200" kern="100" baseline="30000">
                          <a:effectLst/>
                          <a:latin typeface="Times New Roman" panose="02020603050405020304" pitchFamily="18" charset="0"/>
                          <a:ea typeface="SimSun" panose="02010600030101010101" pitchFamily="2" charset="-122"/>
                          <a:cs typeface="Times New Roman" panose="02020603050405020304" pitchFamily="18" charset="0"/>
                        </a:rPr>
                        <a:t>a</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15.38</a:t>
                      </a:r>
                      <a:r>
                        <a:rPr lang="en-US" sz="1200" kern="100" baseline="30000">
                          <a:effectLst/>
                          <a:latin typeface="Times New Roman" panose="02020603050405020304" pitchFamily="18" charset="0"/>
                          <a:ea typeface="SimSun" panose="02010600030101010101" pitchFamily="2" charset="-122"/>
                          <a:cs typeface="Times New Roman" panose="02020603050405020304" pitchFamily="18" charset="0"/>
                        </a:rPr>
                        <a:t>ab</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15.38</a:t>
                      </a:r>
                      <a:r>
                        <a:rPr lang="en-US" sz="1200" kern="100" baseline="30000">
                          <a:effectLst/>
                          <a:latin typeface="Times New Roman" panose="02020603050405020304" pitchFamily="18" charset="0"/>
                          <a:ea typeface="SimSun" panose="02010600030101010101" pitchFamily="2" charset="-122"/>
                          <a:cs typeface="Times New Roman" panose="02020603050405020304" pitchFamily="18" charset="0"/>
                        </a:rPr>
                        <a:t>ab</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0.45</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extLst>
                  <a:ext uri="{0D108BD9-81ED-4DB2-BD59-A6C34878D82A}">
                    <a16:rowId xmlns:a16="http://schemas.microsoft.com/office/drawing/2014/main" val="3767921978"/>
                  </a:ext>
                </a:extLst>
              </a:tr>
              <a:tr h="264969">
                <a:tc gridSpan="7">
                  <a:txBody>
                    <a:bodyPr/>
                    <a:lstStyle/>
                    <a:p>
                      <a:pPr algn="just">
                        <a:lnSpc>
                          <a:spcPct val="100000"/>
                        </a:lnSpc>
                        <a:spcAft>
                          <a:spcPts val="0"/>
                        </a:spcAft>
                      </a:pPr>
                      <a:r>
                        <a:rPr lang="en-US" sz="1200" b="1" kern="1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Week 2</a:t>
                      </a:r>
                      <a:endParaRPr lang="ko-KR" sz="12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extLst>
                  <a:ext uri="{0D108BD9-81ED-4DB2-BD59-A6C34878D82A}">
                    <a16:rowId xmlns:a16="http://schemas.microsoft.com/office/drawing/2014/main" val="641383374"/>
                  </a:ext>
                </a:extLst>
              </a:tr>
              <a:tr h="264969">
                <a:tc>
                  <a:txBody>
                    <a:bodyPr/>
                    <a:lstStyle/>
                    <a:p>
                      <a:pPr indent="280670" algn="just">
                        <a:lnSpc>
                          <a:spcPct val="100000"/>
                        </a:lnSpc>
                        <a:spcAft>
                          <a:spcPts val="0"/>
                        </a:spcAft>
                      </a:pPr>
                      <a:r>
                        <a:rPr lang="en-US" sz="1200" kern="10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ADG, g</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marL="0" indent="357188" algn="l" defTabSz="914400" rtl="0" eaLnBrk="1" latinLnBrk="0" hangingPunct="1">
                        <a:lnSpc>
                          <a:spcPct val="100000"/>
                        </a:lnSpc>
                        <a:spcAft>
                          <a:spcPts val="0"/>
                        </a:spcAft>
                      </a:pPr>
                      <a:r>
                        <a:rPr lang="en-US" sz="120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259</a:t>
                      </a:r>
                      <a:r>
                        <a:rPr lang="en-US" sz="1200" kern="100" baseline="300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b</a:t>
                      </a:r>
                      <a:endParaRPr lang="ko-KR" sz="1200" kern="100" baseline="300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43356" marR="43356" marT="0" marB="0" anchor="ctr">
                    <a:lnL>
                      <a:noFill/>
                    </a:lnL>
                    <a:lnR>
                      <a:noFill/>
                    </a:lnR>
                    <a:lnT>
                      <a:noFill/>
                    </a:lnT>
                    <a:lnB>
                      <a:noFill/>
                    </a:lnB>
                  </a:tcPr>
                </a:tc>
                <a:tc>
                  <a:txBody>
                    <a:bodyPr/>
                    <a:lstStyle/>
                    <a:p>
                      <a:pPr marL="0" indent="357188" algn="l" defTabSz="914400" rtl="0" eaLnBrk="1" latinLnBrk="0" hangingPunct="1">
                        <a:lnSpc>
                          <a:spcPct val="100000"/>
                        </a:lnSpc>
                        <a:spcAft>
                          <a:spcPts val="0"/>
                        </a:spcAft>
                      </a:pPr>
                      <a:r>
                        <a:rPr lang="en-US" sz="120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316</a:t>
                      </a:r>
                      <a:r>
                        <a:rPr lang="en-US" altLang="ko-KR" sz="1200" kern="100" baseline="300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a</a:t>
                      </a:r>
                      <a:endParaRPr lang="ko-KR" sz="120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43356" marR="43356" marT="0" marB="0" anchor="ctr">
                    <a:lnL>
                      <a:noFill/>
                    </a:lnL>
                    <a:lnR>
                      <a:noFill/>
                    </a:lnR>
                    <a:lnT>
                      <a:noFill/>
                    </a:lnT>
                    <a:lnB>
                      <a:noFill/>
                    </a:lnB>
                  </a:tcPr>
                </a:tc>
                <a:tc>
                  <a:txBody>
                    <a:bodyPr/>
                    <a:lstStyle/>
                    <a:p>
                      <a:pPr marL="0" indent="357188" algn="l" defTabSz="914400" rtl="0" eaLnBrk="1" latinLnBrk="0" hangingPunct="1">
                        <a:lnSpc>
                          <a:spcPct val="100000"/>
                        </a:lnSpc>
                        <a:spcAft>
                          <a:spcPts val="0"/>
                        </a:spcAft>
                      </a:pPr>
                      <a:r>
                        <a:rPr lang="en-US" sz="120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319</a:t>
                      </a:r>
                      <a:r>
                        <a:rPr lang="en-US" altLang="ko-KR" sz="1200" kern="100" baseline="300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a</a:t>
                      </a:r>
                      <a:endParaRPr lang="ko-KR" sz="120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43356" marR="43356" marT="0" marB="0" anchor="ctr">
                    <a:lnL>
                      <a:noFill/>
                    </a:lnL>
                    <a:lnR>
                      <a:noFill/>
                    </a:lnR>
                    <a:lnT>
                      <a:noFill/>
                    </a:lnT>
                    <a:lnB>
                      <a:noFill/>
                    </a:lnB>
                  </a:tcPr>
                </a:tc>
                <a:tc>
                  <a:txBody>
                    <a:bodyPr/>
                    <a:lstStyle/>
                    <a:p>
                      <a:pPr marL="0" indent="357188" algn="l" defTabSz="914400" rtl="0" eaLnBrk="1" latinLnBrk="0" hangingPunct="1">
                        <a:lnSpc>
                          <a:spcPct val="100000"/>
                        </a:lnSpc>
                        <a:spcAft>
                          <a:spcPts val="0"/>
                        </a:spcAft>
                      </a:pPr>
                      <a:r>
                        <a:rPr lang="en-US" sz="120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268</a:t>
                      </a:r>
                      <a:r>
                        <a:rPr lang="en-US" altLang="ko-KR" sz="1200" kern="100" baseline="300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ab</a:t>
                      </a:r>
                      <a:endParaRPr lang="ko-KR" sz="120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43356" marR="43356" marT="0" marB="0" anchor="ctr">
                    <a:lnL>
                      <a:noFill/>
                    </a:lnL>
                    <a:lnR>
                      <a:noFill/>
                    </a:lnR>
                    <a:lnT>
                      <a:noFill/>
                    </a:lnT>
                    <a:lnB>
                      <a:noFill/>
                    </a:lnB>
                  </a:tcPr>
                </a:tc>
                <a:tc>
                  <a:txBody>
                    <a:bodyPr/>
                    <a:lstStyle/>
                    <a:p>
                      <a:pPr marL="0" indent="357188" algn="l" defTabSz="914400" rtl="0" eaLnBrk="1" latinLnBrk="0" hangingPunct="1">
                        <a:lnSpc>
                          <a:spcPct val="100000"/>
                        </a:lnSpc>
                        <a:spcAft>
                          <a:spcPts val="0"/>
                        </a:spcAft>
                      </a:pPr>
                      <a:r>
                        <a:rPr lang="en-US" sz="120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270</a:t>
                      </a:r>
                      <a:r>
                        <a:rPr lang="en-US" altLang="ko-KR" sz="1200" kern="100" baseline="300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ab</a:t>
                      </a:r>
                      <a:endParaRPr lang="ko-KR" sz="120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13.0</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extLst>
                  <a:ext uri="{0D108BD9-81ED-4DB2-BD59-A6C34878D82A}">
                    <a16:rowId xmlns:a16="http://schemas.microsoft.com/office/drawing/2014/main" val="3134055964"/>
                  </a:ext>
                </a:extLst>
              </a:tr>
              <a:tr h="264969">
                <a:tc>
                  <a:txBody>
                    <a:bodyPr/>
                    <a:lstStyle/>
                    <a:p>
                      <a:pPr indent="280670" algn="just">
                        <a:lnSpc>
                          <a:spcPct val="100000"/>
                        </a:lnSpc>
                        <a:spcAft>
                          <a:spcPts val="0"/>
                        </a:spcAft>
                      </a:pPr>
                      <a:r>
                        <a:rPr lang="en-US" sz="1200" kern="10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ADFI, g</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marL="0" indent="357188" algn="l" defTabSz="914400" rtl="0" eaLnBrk="1" latinLnBrk="0" hangingPunct="1">
                        <a:lnSpc>
                          <a:spcPct val="100000"/>
                        </a:lnSpc>
                        <a:spcAft>
                          <a:spcPts val="0"/>
                        </a:spcAft>
                      </a:pPr>
                      <a:r>
                        <a:rPr lang="en-US" sz="120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304</a:t>
                      </a:r>
                      <a:endParaRPr lang="ko-KR" sz="120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43356" marR="43356" marT="0" marB="0" anchor="ctr">
                    <a:lnL>
                      <a:noFill/>
                    </a:lnL>
                    <a:lnR>
                      <a:noFill/>
                    </a:lnR>
                    <a:lnT>
                      <a:noFill/>
                    </a:lnT>
                    <a:lnB>
                      <a:noFill/>
                    </a:lnB>
                  </a:tcPr>
                </a:tc>
                <a:tc>
                  <a:txBody>
                    <a:bodyPr/>
                    <a:lstStyle/>
                    <a:p>
                      <a:pPr marL="0" indent="357188" algn="l" defTabSz="914400" rtl="0" eaLnBrk="1" latinLnBrk="0" hangingPunct="1">
                        <a:lnSpc>
                          <a:spcPct val="100000"/>
                        </a:lnSpc>
                        <a:spcAft>
                          <a:spcPts val="0"/>
                        </a:spcAft>
                      </a:pPr>
                      <a:r>
                        <a:rPr lang="en-US" sz="1200" kern="1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335</a:t>
                      </a:r>
                      <a:endParaRPr lang="ko-KR" sz="1200" kern="1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43356" marR="43356" marT="0" marB="0" anchor="ctr">
                    <a:lnL>
                      <a:noFill/>
                    </a:lnL>
                    <a:lnR>
                      <a:noFill/>
                    </a:lnR>
                    <a:lnT>
                      <a:noFill/>
                    </a:lnT>
                    <a:lnB>
                      <a:noFill/>
                    </a:lnB>
                  </a:tcPr>
                </a:tc>
                <a:tc>
                  <a:txBody>
                    <a:bodyPr/>
                    <a:lstStyle/>
                    <a:p>
                      <a:pPr marL="0" indent="357188" algn="l" defTabSz="914400" rtl="0" eaLnBrk="1" latinLnBrk="0" hangingPunct="1">
                        <a:lnSpc>
                          <a:spcPct val="100000"/>
                        </a:lnSpc>
                        <a:spcAft>
                          <a:spcPts val="0"/>
                        </a:spcAft>
                      </a:pPr>
                      <a:r>
                        <a:rPr lang="en-US" sz="120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335</a:t>
                      </a:r>
                      <a:endParaRPr lang="ko-KR" sz="120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43356" marR="43356" marT="0" marB="0" anchor="ctr">
                    <a:lnL>
                      <a:noFill/>
                    </a:lnL>
                    <a:lnR>
                      <a:noFill/>
                    </a:lnR>
                    <a:lnT>
                      <a:noFill/>
                    </a:lnT>
                    <a:lnB>
                      <a:noFill/>
                    </a:lnB>
                  </a:tcPr>
                </a:tc>
                <a:tc>
                  <a:txBody>
                    <a:bodyPr/>
                    <a:lstStyle/>
                    <a:p>
                      <a:pPr marL="0" indent="357188" algn="l" defTabSz="914400" rtl="0" eaLnBrk="1" latinLnBrk="0" hangingPunct="1">
                        <a:lnSpc>
                          <a:spcPct val="100000"/>
                        </a:lnSpc>
                        <a:spcAft>
                          <a:spcPts val="0"/>
                        </a:spcAft>
                      </a:pPr>
                      <a:r>
                        <a:rPr lang="en-US" sz="120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307</a:t>
                      </a:r>
                      <a:endParaRPr lang="ko-KR" sz="120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43356" marR="43356" marT="0" marB="0" anchor="ctr">
                    <a:lnL>
                      <a:noFill/>
                    </a:lnL>
                    <a:lnR>
                      <a:noFill/>
                    </a:lnR>
                    <a:lnT>
                      <a:noFill/>
                    </a:lnT>
                    <a:lnB>
                      <a:noFill/>
                    </a:lnB>
                  </a:tcPr>
                </a:tc>
                <a:tc>
                  <a:txBody>
                    <a:bodyPr/>
                    <a:lstStyle/>
                    <a:p>
                      <a:pPr marL="0" indent="357188" algn="l" defTabSz="914400" rtl="0" eaLnBrk="1" latinLnBrk="0" hangingPunct="1">
                        <a:lnSpc>
                          <a:spcPct val="100000"/>
                        </a:lnSpc>
                        <a:spcAft>
                          <a:spcPts val="0"/>
                        </a:spcAft>
                      </a:pPr>
                      <a:r>
                        <a:rPr lang="en-US" sz="120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300</a:t>
                      </a:r>
                      <a:endParaRPr lang="ko-KR" sz="120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10.0</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extLst>
                  <a:ext uri="{0D108BD9-81ED-4DB2-BD59-A6C34878D82A}">
                    <a16:rowId xmlns:a16="http://schemas.microsoft.com/office/drawing/2014/main" val="132182924"/>
                  </a:ext>
                </a:extLst>
              </a:tr>
              <a:tr h="264969">
                <a:tc>
                  <a:txBody>
                    <a:bodyPr/>
                    <a:lstStyle/>
                    <a:p>
                      <a:pPr indent="280670" algn="just">
                        <a:lnSpc>
                          <a:spcPct val="100000"/>
                        </a:lnSpc>
                        <a:spcAft>
                          <a:spcPts val="0"/>
                        </a:spcAft>
                      </a:pPr>
                      <a:r>
                        <a:rPr lang="en-US" sz="1200" kern="10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GF</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0.851</a:t>
                      </a:r>
                      <a:r>
                        <a:rPr lang="en-US" sz="1200" kern="100" baseline="30000">
                          <a:effectLst/>
                          <a:latin typeface="Times New Roman" panose="02020603050405020304" pitchFamily="18" charset="0"/>
                          <a:ea typeface="SimSun" panose="02010600030101010101" pitchFamily="2" charset="-122"/>
                          <a:cs typeface="Times New Roman" panose="02020603050405020304" pitchFamily="18" charset="0"/>
                        </a:rPr>
                        <a:t>b</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0.943</a:t>
                      </a:r>
                      <a:r>
                        <a:rPr lang="en-US" sz="1200" kern="100" baseline="30000">
                          <a:effectLst/>
                          <a:latin typeface="Times New Roman" panose="02020603050405020304" pitchFamily="18" charset="0"/>
                          <a:ea typeface="SimSun" panose="02010600030101010101" pitchFamily="2" charset="-122"/>
                          <a:cs typeface="Times New Roman" panose="02020603050405020304" pitchFamily="18" charset="0"/>
                        </a:rPr>
                        <a:t>a</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0.952</a:t>
                      </a:r>
                      <a:r>
                        <a:rPr lang="en-US" sz="1200" kern="100" baseline="30000">
                          <a:effectLst/>
                          <a:latin typeface="Times New Roman" panose="02020603050405020304" pitchFamily="18" charset="0"/>
                          <a:ea typeface="SimSun" panose="02010600030101010101" pitchFamily="2" charset="-122"/>
                          <a:cs typeface="Times New Roman" panose="02020603050405020304" pitchFamily="18" charset="0"/>
                        </a:rPr>
                        <a:t>a</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0.870</a:t>
                      </a:r>
                      <a:r>
                        <a:rPr lang="en-US" sz="1200" kern="100" baseline="30000">
                          <a:effectLst/>
                          <a:latin typeface="Times New Roman" panose="02020603050405020304" pitchFamily="18" charset="0"/>
                          <a:ea typeface="SimSun" panose="02010600030101010101" pitchFamily="2" charset="-122"/>
                          <a:cs typeface="Times New Roman" panose="02020603050405020304" pitchFamily="18" charset="0"/>
                        </a:rPr>
                        <a:t>b</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dirty="0">
                          <a:effectLst/>
                          <a:latin typeface="Times New Roman" panose="02020603050405020304" pitchFamily="18" charset="0"/>
                          <a:ea typeface="SimSun" panose="02010600030101010101" pitchFamily="2" charset="-122"/>
                          <a:cs typeface="Times New Roman" panose="02020603050405020304" pitchFamily="18" charset="0"/>
                        </a:rPr>
                        <a:t>0.899</a:t>
                      </a:r>
                      <a:r>
                        <a:rPr lang="en-US" sz="1200" kern="100" baseline="30000" dirty="0">
                          <a:effectLst/>
                          <a:latin typeface="Times New Roman" panose="02020603050405020304" pitchFamily="18" charset="0"/>
                          <a:ea typeface="SimSun" panose="02010600030101010101" pitchFamily="2" charset="-122"/>
                          <a:cs typeface="Times New Roman" panose="02020603050405020304" pitchFamily="18" charset="0"/>
                        </a:rPr>
                        <a:t>ab</a:t>
                      </a:r>
                      <a:endParaRPr lang="ko-KR" sz="12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0.017</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extLst>
                  <a:ext uri="{0D108BD9-81ED-4DB2-BD59-A6C34878D82A}">
                    <a16:rowId xmlns:a16="http://schemas.microsoft.com/office/drawing/2014/main" val="1390408178"/>
                  </a:ext>
                </a:extLst>
              </a:tr>
              <a:tr h="264969">
                <a:tc>
                  <a:txBody>
                    <a:bodyPr/>
                    <a:lstStyle/>
                    <a:p>
                      <a:pPr indent="280670" algn="just">
                        <a:lnSpc>
                          <a:spcPct val="100000"/>
                        </a:lnSpc>
                        <a:spcAft>
                          <a:spcPts val="0"/>
                        </a:spcAft>
                      </a:pPr>
                      <a:r>
                        <a:rPr lang="en-US" sz="1200" kern="10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FCR</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1.175</a:t>
                      </a:r>
                      <a:r>
                        <a:rPr lang="en-US" sz="1200" kern="100" baseline="30000">
                          <a:effectLst/>
                          <a:latin typeface="Times New Roman" panose="02020603050405020304" pitchFamily="18" charset="0"/>
                          <a:ea typeface="SimSun" panose="02010600030101010101" pitchFamily="2" charset="-122"/>
                          <a:cs typeface="Times New Roman" panose="02020603050405020304" pitchFamily="18" charset="0"/>
                        </a:rPr>
                        <a:t>a</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dirty="0">
                          <a:effectLst/>
                          <a:latin typeface="Times New Roman" panose="02020603050405020304" pitchFamily="18" charset="0"/>
                          <a:ea typeface="SimSun" panose="02010600030101010101" pitchFamily="2" charset="-122"/>
                          <a:cs typeface="Times New Roman" panose="02020603050405020304" pitchFamily="18" charset="0"/>
                        </a:rPr>
                        <a:t>1.060</a:t>
                      </a:r>
                      <a:r>
                        <a:rPr lang="en-US" sz="1200" kern="100" baseline="30000" dirty="0">
                          <a:effectLst/>
                          <a:latin typeface="Times New Roman" panose="02020603050405020304" pitchFamily="18" charset="0"/>
                          <a:ea typeface="SimSun" panose="02010600030101010101" pitchFamily="2" charset="-122"/>
                          <a:cs typeface="Times New Roman" panose="02020603050405020304" pitchFamily="18" charset="0"/>
                        </a:rPr>
                        <a:t>b</a:t>
                      </a:r>
                      <a:endParaRPr lang="ko-KR" sz="12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dirty="0">
                          <a:effectLst/>
                          <a:latin typeface="Times New Roman" panose="02020603050405020304" pitchFamily="18" charset="0"/>
                          <a:ea typeface="SimSun" panose="02010600030101010101" pitchFamily="2" charset="-122"/>
                          <a:cs typeface="Times New Roman" panose="02020603050405020304" pitchFamily="18" charset="0"/>
                        </a:rPr>
                        <a:t>1.050</a:t>
                      </a:r>
                      <a:r>
                        <a:rPr lang="en-US" sz="1200" kern="100" baseline="30000" dirty="0">
                          <a:effectLst/>
                          <a:latin typeface="Times New Roman" panose="02020603050405020304" pitchFamily="18" charset="0"/>
                          <a:ea typeface="SimSun" panose="02010600030101010101" pitchFamily="2" charset="-122"/>
                          <a:cs typeface="Times New Roman" panose="02020603050405020304" pitchFamily="18" charset="0"/>
                        </a:rPr>
                        <a:t>b</a:t>
                      </a:r>
                      <a:endParaRPr lang="ko-KR" sz="12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1.149</a:t>
                      </a:r>
                      <a:r>
                        <a:rPr lang="en-US" sz="1200" kern="100" baseline="30000">
                          <a:effectLst/>
                          <a:latin typeface="Times New Roman" panose="02020603050405020304" pitchFamily="18" charset="0"/>
                          <a:ea typeface="SimSun" panose="02010600030101010101" pitchFamily="2" charset="-122"/>
                          <a:cs typeface="Times New Roman" panose="02020603050405020304" pitchFamily="18" charset="0"/>
                        </a:rPr>
                        <a:t>a</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dirty="0">
                          <a:effectLst/>
                          <a:latin typeface="Times New Roman" panose="02020603050405020304" pitchFamily="18" charset="0"/>
                          <a:ea typeface="SimSun" panose="02010600030101010101" pitchFamily="2" charset="-122"/>
                          <a:cs typeface="Times New Roman" panose="02020603050405020304" pitchFamily="18" charset="0"/>
                        </a:rPr>
                        <a:t>1.115</a:t>
                      </a:r>
                      <a:r>
                        <a:rPr lang="en-US" sz="1200" kern="100" baseline="30000" dirty="0">
                          <a:effectLst/>
                          <a:latin typeface="Times New Roman" panose="02020603050405020304" pitchFamily="18" charset="0"/>
                          <a:ea typeface="SimSun" panose="02010600030101010101" pitchFamily="2" charset="-122"/>
                          <a:cs typeface="Times New Roman" panose="02020603050405020304" pitchFamily="18" charset="0"/>
                        </a:rPr>
                        <a:t>ab</a:t>
                      </a:r>
                      <a:endParaRPr lang="ko-KR" sz="12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0.021</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extLst>
                  <a:ext uri="{0D108BD9-81ED-4DB2-BD59-A6C34878D82A}">
                    <a16:rowId xmlns:a16="http://schemas.microsoft.com/office/drawing/2014/main" val="2920522603"/>
                  </a:ext>
                </a:extLst>
              </a:tr>
              <a:tr h="264969">
                <a:tc gridSpan="7">
                  <a:txBody>
                    <a:bodyPr/>
                    <a:lstStyle/>
                    <a:p>
                      <a:pPr algn="just">
                        <a:lnSpc>
                          <a:spcPct val="100000"/>
                        </a:lnSpc>
                        <a:spcAft>
                          <a:spcPts val="0"/>
                        </a:spcAft>
                      </a:pPr>
                      <a:r>
                        <a:rPr lang="en-US" sz="1200" b="1" kern="1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Week 4</a:t>
                      </a:r>
                      <a:endParaRPr lang="ko-KR" sz="12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extLst>
                  <a:ext uri="{0D108BD9-81ED-4DB2-BD59-A6C34878D82A}">
                    <a16:rowId xmlns:a16="http://schemas.microsoft.com/office/drawing/2014/main" val="3564905527"/>
                  </a:ext>
                </a:extLst>
              </a:tr>
              <a:tr h="264969">
                <a:tc>
                  <a:txBody>
                    <a:bodyPr/>
                    <a:lstStyle/>
                    <a:p>
                      <a:pPr indent="283845" algn="just">
                        <a:lnSpc>
                          <a:spcPct val="100000"/>
                        </a:lnSpc>
                        <a:spcAft>
                          <a:spcPts val="0"/>
                        </a:spcAft>
                      </a:pPr>
                      <a:r>
                        <a:rPr lang="en-US" sz="1200" kern="10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ADG, g</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marL="0" indent="357188" algn="l" defTabSz="914400" rtl="0" eaLnBrk="1" latinLnBrk="0" hangingPunct="1">
                        <a:lnSpc>
                          <a:spcPct val="100000"/>
                        </a:lnSpc>
                        <a:spcAft>
                          <a:spcPts val="0"/>
                        </a:spcAft>
                      </a:pPr>
                      <a:r>
                        <a:rPr lang="en-US" sz="120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403</a:t>
                      </a:r>
                      <a:r>
                        <a:rPr lang="en-US" altLang="ko-KR" sz="1200" kern="100" baseline="300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b</a:t>
                      </a:r>
                      <a:endParaRPr lang="ko-KR" sz="120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43356" marR="43356" marT="0" marB="0" anchor="ctr">
                    <a:lnL>
                      <a:noFill/>
                    </a:lnL>
                    <a:lnR>
                      <a:noFill/>
                    </a:lnR>
                    <a:lnT>
                      <a:noFill/>
                    </a:lnT>
                    <a:lnB>
                      <a:noFill/>
                    </a:lnB>
                  </a:tcPr>
                </a:tc>
                <a:tc>
                  <a:txBody>
                    <a:bodyPr/>
                    <a:lstStyle/>
                    <a:p>
                      <a:pPr marL="0" indent="357188" algn="l" defTabSz="914400" rtl="0" eaLnBrk="1" latinLnBrk="0" hangingPunct="1">
                        <a:lnSpc>
                          <a:spcPct val="100000"/>
                        </a:lnSpc>
                        <a:spcAft>
                          <a:spcPts val="0"/>
                        </a:spcAft>
                      </a:pPr>
                      <a:r>
                        <a:rPr lang="en-US" sz="120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516</a:t>
                      </a:r>
                      <a:r>
                        <a:rPr lang="en-US" altLang="ko-KR" sz="1200" kern="100" baseline="300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a</a:t>
                      </a:r>
                      <a:endParaRPr lang="ko-KR" sz="120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43356" marR="43356" marT="0" marB="0" anchor="ctr">
                    <a:lnL>
                      <a:noFill/>
                    </a:lnL>
                    <a:lnR>
                      <a:noFill/>
                    </a:lnR>
                    <a:lnT>
                      <a:noFill/>
                    </a:lnT>
                    <a:lnB>
                      <a:noFill/>
                    </a:lnB>
                  </a:tcPr>
                </a:tc>
                <a:tc>
                  <a:txBody>
                    <a:bodyPr/>
                    <a:lstStyle/>
                    <a:p>
                      <a:pPr marL="0" indent="357188" algn="l" defTabSz="914400" rtl="0" eaLnBrk="1" latinLnBrk="0" hangingPunct="1">
                        <a:lnSpc>
                          <a:spcPct val="100000"/>
                        </a:lnSpc>
                        <a:spcAft>
                          <a:spcPts val="0"/>
                        </a:spcAft>
                      </a:pPr>
                      <a:r>
                        <a:rPr lang="en-US" sz="120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507</a:t>
                      </a:r>
                      <a:r>
                        <a:rPr lang="en-US" altLang="ko-KR" sz="1200" kern="100" baseline="300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a</a:t>
                      </a:r>
                      <a:endParaRPr lang="ko-KR" sz="120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43356" marR="43356" marT="0" marB="0" anchor="ctr">
                    <a:lnL>
                      <a:noFill/>
                    </a:lnL>
                    <a:lnR>
                      <a:noFill/>
                    </a:lnR>
                    <a:lnT>
                      <a:noFill/>
                    </a:lnT>
                    <a:lnB>
                      <a:noFill/>
                    </a:lnB>
                  </a:tcPr>
                </a:tc>
                <a:tc>
                  <a:txBody>
                    <a:bodyPr/>
                    <a:lstStyle/>
                    <a:p>
                      <a:pPr marL="0" indent="357188" algn="l" defTabSz="914400" rtl="0" eaLnBrk="1" latinLnBrk="0" hangingPunct="1">
                        <a:lnSpc>
                          <a:spcPct val="100000"/>
                        </a:lnSpc>
                        <a:spcAft>
                          <a:spcPts val="0"/>
                        </a:spcAft>
                      </a:pPr>
                      <a:r>
                        <a:rPr lang="en-US" sz="120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449</a:t>
                      </a:r>
                      <a:r>
                        <a:rPr lang="en-US" altLang="ko-KR" sz="1200" kern="100" baseline="300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ab</a:t>
                      </a:r>
                      <a:endParaRPr lang="ko-KR" sz="120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43356" marR="43356" marT="0" marB="0" anchor="ctr">
                    <a:lnL>
                      <a:noFill/>
                    </a:lnL>
                    <a:lnR>
                      <a:noFill/>
                    </a:lnR>
                    <a:lnT>
                      <a:noFill/>
                    </a:lnT>
                    <a:lnB>
                      <a:noFill/>
                    </a:lnB>
                  </a:tcPr>
                </a:tc>
                <a:tc>
                  <a:txBody>
                    <a:bodyPr/>
                    <a:lstStyle/>
                    <a:p>
                      <a:pPr marL="0" indent="357188" algn="l" defTabSz="914400" rtl="0" eaLnBrk="1" latinLnBrk="0" hangingPunct="1">
                        <a:lnSpc>
                          <a:spcPct val="100000"/>
                        </a:lnSpc>
                        <a:spcAft>
                          <a:spcPts val="0"/>
                        </a:spcAft>
                      </a:pPr>
                      <a:r>
                        <a:rPr lang="en-US" sz="120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448</a:t>
                      </a:r>
                      <a:r>
                        <a:rPr lang="en-US" altLang="ko-KR" sz="1200" kern="100" baseline="300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ab</a:t>
                      </a:r>
                      <a:endParaRPr lang="ko-KR" sz="120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24.0</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extLst>
                  <a:ext uri="{0D108BD9-81ED-4DB2-BD59-A6C34878D82A}">
                    <a16:rowId xmlns:a16="http://schemas.microsoft.com/office/drawing/2014/main" val="688521825"/>
                  </a:ext>
                </a:extLst>
              </a:tr>
              <a:tr h="264969">
                <a:tc>
                  <a:txBody>
                    <a:bodyPr/>
                    <a:lstStyle/>
                    <a:p>
                      <a:pPr indent="283845" algn="just">
                        <a:lnSpc>
                          <a:spcPct val="100000"/>
                        </a:lnSpc>
                        <a:spcAft>
                          <a:spcPts val="0"/>
                        </a:spcAft>
                      </a:pPr>
                      <a:r>
                        <a:rPr lang="en-US" sz="1200" kern="1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ADFI, g</a:t>
                      </a:r>
                      <a:endParaRPr lang="ko-KR" sz="12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marL="0" indent="357188" algn="l" defTabSz="914400" rtl="0" eaLnBrk="1" latinLnBrk="0" hangingPunct="1">
                        <a:lnSpc>
                          <a:spcPct val="100000"/>
                        </a:lnSpc>
                        <a:spcAft>
                          <a:spcPts val="0"/>
                        </a:spcAft>
                      </a:pPr>
                      <a:r>
                        <a:rPr lang="en-US" sz="120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668</a:t>
                      </a:r>
                      <a:r>
                        <a:rPr lang="en-US" altLang="ko-KR" sz="1200" kern="100" baseline="300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b</a:t>
                      </a:r>
                      <a:endParaRPr lang="ko-KR" sz="120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43356" marR="43356" marT="0" marB="0" anchor="ctr">
                    <a:lnL>
                      <a:noFill/>
                    </a:lnL>
                    <a:lnR>
                      <a:noFill/>
                    </a:lnR>
                    <a:lnT>
                      <a:noFill/>
                    </a:lnT>
                    <a:lnB>
                      <a:noFill/>
                    </a:lnB>
                  </a:tcPr>
                </a:tc>
                <a:tc>
                  <a:txBody>
                    <a:bodyPr/>
                    <a:lstStyle/>
                    <a:p>
                      <a:pPr marL="0" indent="357188" algn="l" defTabSz="914400" rtl="0" eaLnBrk="1" latinLnBrk="0" hangingPunct="1">
                        <a:lnSpc>
                          <a:spcPct val="100000"/>
                        </a:lnSpc>
                        <a:spcAft>
                          <a:spcPts val="0"/>
                        </a:spcAft>
                      </a:pPr>
                      <a:r>
                        <a:rPr lang="en-US" sz="120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703</a:t>
                      </a:r>
                      <a:r>
                        <a:rPr lang="en-US" altLang="ko-KR" sz="1200" kern="100" baseline="300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a</a:t>
                      </a:r>
                      <a:endParaRPr lang="ko-KR" sz="120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43356" marR="43356" marT="0" marB="0" anchor="ctr">
                    <a:lnL>
                      <a:noFill/>
                    </a:lnL>
                    <a:lnR>
                      <a:noFill/>
                    </a:lnR>
                    <a:lnT>
                      <a:noFill/>
                    </a:lnT>
                    <a:lnB>
                      <a:noFill/>
                    </a:lnB>
                  </a:tcPr>
                </a:tc>
                <a:tc>
                  <a:txBody>
                    <a:bodyPr/>
                    <a:lstStyle/>
                    <a:p>
                      <a:pPr marL="0" indent="357188" algn="l" defTabSz="914400" rtl="0" eaLnBrk="1" latinLnBrk="0" hangingPunct="1">
                        <a:lnSpc>
                          <a:spcPct val="100000"/>
                        </a:lnSpc>
                        <a:spcAft>
                          <a:spcPts val="0"/>
                        </a:spcAft>
                      </a:pPr>
                      <a:r>
                        <a:rPr lang="en-US" sz="120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704</a:t>
                      </a:r>
                      <a:r>
                        <a:rPr lang="en-US" altLang="ko-KR" sz="1200" kern="100" baseline="300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a</a:t>
                      </a:r>
                      <a:endParaRPr lang="ko-KR" sz="120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43356" marR="43356" marT="0" marB="0" anchor="ctr">
                    <a:lnL>
                      <a:noFill/>
                    </a:lnL>
                    <a:lnR>
                      <a:noFill/>
                    </a:lnR>
                    <a:lnT>
                      <a:noFill/>
                    </a:lnT>
                    <a:lnB>
                      <a:noFill/>
                    </a:lnB>
                  </a:tcPr>
                </a:tc>
                <a:tc>
                  <a:txBody>
                    <a:bodyPr/>
                    <a:lstStyle/>
                    <a:p>
                      <a:pPr marL="0" indent="357188" algn="l" defTabSz="914400" rtl="0" eaLnBrk="1" latinLnBrk="0" hangingPunct="1">
                        <a:lnSpc>
                          <a:spcPct val="100000"/>
                        </a:lnSpc>
                        <a:spcAft>
                          <a:spcPts val="0"/>
                        </a:spcAft>
                      </a:pPr>
                      <a:r>
                        <a:rPr lang="en-US" sz="120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674</a:t>
                      </a:r>
                      <a:r>
                        <a:rPr lang="en-US" altLang="ko-KR" sz="1200" kern="100" baseline="300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b</a:t>
                      </a:r>
                      <a:endParaRPr lang="ko-KR" sz="120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43356" marR="43356" marT="0" marB="0" anchor="ctr">
                    <a:lnL>
                      <a:noFill/>
                    </a:lnL>
                    <a:lnR>
                      <a:noFill/>
                    </a:lnR>
                    <a:lnT>
                      <a:noFill/>
                    </a:lnT>
                    <a:lnB>
                      <a:noFill/>
                    </a:lnB>
                  </a:tcPr>
                </a:tc>
                <a:tc>
                  <a:txBody>
                    <a:bodyPr/>
                    <a:lstStyle/>
                    <a:p>
                      <a:pPr marL="0" indent="357188" algn="l" defTabSz="914400" rtl="0" eaLnBrk="1" latinLnBrk="0" hangingPunct="1">
                        <a:lnSpc>
                          <a:spcPct val="100000"/>
                        </a:lnSpc>
                        <a:spcAft>
                          <a:spcPts val="0"/>
                        </a:spcAft>
                      </a:pPr>
                      <a:r>
                        <a:rPr lang="en-US" sz="120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672</a:t>
                      </a:r>
                      <a:r>
                        <a:rPr lang="en-US" altLang="ko-KR" sz="1200" kern="100" baseline="300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b</a:t>
                      </a:r>
                      <a:endParaRPr lang="ko-KR" sz="120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7.00</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extLst>
                  <a:ext uri="{0D108BD9-81ED-4DB2-BD59-A6C34878D82A}">
                    <a16:rowId xmlns:a16="http://schemas.microsoft.com/office/drawing/2014/main" val="183691664"/>
                  </a:ext>
                </a:extLst>
              </a:tr>
              <a:tr h="264969">
                <a:tc>
                  <a:txBody>
                    <a:bodyPr/>
                    <a:lstStyle/>
                    <a:p>
                      <a:pPr indent="283845" algn="just">
                        <a:lnSpc>
                          <a:spcPct val="100000"/>
                        </a:lnSpc>
                        <a:spcAft>
                          <a:spcPts val="0"/>
                        </a:spcAft>
                      </a:pPr>
                      <a:r>
                        <a:rPr lang="en-US" sz="1200" kern="1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GF</a:t>
                      </a:r>
                      <a:endParaRPr lang="ko-KR" sz="12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dirty="0">
                          <a:effectLst/>
                          <a:latin typeface="Times New Roman" panose="02020603050405020304" pitchFamily="18" charset="0"/>
                          <a:ea typeface="SimSun" panose="02010600030101010101" pitchFamily="2" charset="-122"/>
                          <a:cs typeface="Times New Roman" panose="02020603050405020304" pitchFamily="18" charset="0"/>
                        </a:rPr>
                        <a:t>0.603</a:t>
                      </a:r>
                      <a:r>
                        <a:rPr lang="en-US" sz="1200" kern="100" baseline="30000" dirty="0">
                          <a:effectLst/>
                          <a:latin typeface="Times New Roman" panose="02020603050405020304" pitchFamily="18" charset="0"/>
                          <a:ea typeface="SimSun" panose="02010600030101010101" pitchFamily="2" charset="-122"/>
                          <a:cs typeface="Times New Roman" panose="02020603050405020304" pitchFamily="18" charset="0"/>
                        </a:rPr>
                        <a:t>b</a:t>
                      </a:r>
                      <a:endParaRPr lang="ko-KR" sz="12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0.735</a:t>
                      </a:r>
                      <a:r>
                        <a:rPr lang="en-US" sz="1200" kern="100" baseline="30000">
                          <a:effectLst/>
                          <a:latin typeface="Times New Roman" panose="02020603050405020304" pitchFamily="18" charset="0"/>
                          <a:ea typeface="SimSun" panose="02010600030101010101" pitchFamily="2" charset="-122"/>
                          <a:cs typeface="Times New Roman" panose="02020603050405020304" pitchFamily="18" charset="0"/>
                        </a:rPr>
                        <a:t>a</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0.719</a:t>
                      </a:r>
                      <a:r>
                        <a:rPr lang="en-US" sz="1200" kern="100" baseline="30000">
                          <a:effectLst/>
                          <a:latin typeface="Times New Roman" panose="02020603050405020304" pitchFamily="18" charset="0"/>
                          <a:ea typeface="SimSun" panose="02010600030101010101" pitchFamily="2" charset="-122"/>
                          <a:cs typeface="Times New Roman" panose="02020603050405020304" pitchFamily="18" charset="0"/>
                        </a:rPr>
                        <a:t>ab</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0.666</a:t>
                      </a:r>
                      <a:r>
                        <a:rPr lang="en-US" sz="1200" kern="100" baseline="30000">
                          <a:effectLst/>
                          <a:latin typeface="Times New Roman" panose="02020603050405020304" pitchFamily="18" charset="0"/>
                          <a:ea typeface="SimSun" panose="02010600030101010101" pitchFamily="2" charset="-122"/>
                          <a:cs typeface="Times New Roman" panose="02020603050405020304" pitchFamily="18" charset="0"/>
                        </a:rPr>
                        <a:t>ab</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0.665</a:t>
                      </a:r>
                      <a:r>
                        <a:rPr lang="en-US" sz="1200" kern="100" baseline="30000">
                          <a:effectLst/>
                          <a:latin typeface="Times New Roman" panose="02020603050405020304" pitchFamily="18" charset="0"/>
                          <a:ea typeface="SimSun" panose="02010600030101010101" pitchFamily="2" charset="-122"/>
                          <a:cs typeface="Times New Roman" panose="02020603050405020304" pitchFamily="18" charset="0"/>
                        </a:rPr>
                        <a:t>ab</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0.032</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extLst>
                  <a:ext uri="{0D108BD9-81ED-4DB2-BD59-A6C34878D82A}">
                    <a16:rowId xmlns:a16="http://schemas.microsoft.com/office/drawing/2014/main" val="1807823816"/>
                  </a:ext>
                </a:extLst>
              </a:tr>
              <a:tr h="264969">
                <a:tc>
                  <a:txBody>
                    <a:bodyPr/>
                    <a:lstStyle/>
                    <a:p>
                      <a:pPr indent="283845" algn="just">
                        <a:lnSpc>
                          <a:spcPct val="100000"/>
                        </a:lnSpc>
                        <a:spcAft>
                          <a:spcPts val="0"/>
                        </a:spcAft>
                      </a:pPr>
                      <a:r>
                        <a:rPr lang="en-US" sz="1200" kern="10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FCR</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dirty="0">
                          <a:effectLst/>
                          <a:latin typeface="Times New Roman" panose="02020603050405020304" pitchFamily="18" charset="0"/>
                          <a:ea typeface="SimSun" panose="02010600030101010101" pitchFamily="2" charset="-122"/>
                          <a:cs typeface="Times New Roman" panose="02020603050405020304" pitchFamily="18" charset="0"/>
                        </a:rPr>
                        <a:t>1.668</a:t>
                      </a:r>
                      <a:r>
                        <a:rPr lang="en-US" sz="1200" kern="100" baseline="30000" dirty="0">
                          <a:effectLst/>
                          <a:latin typeface="Times New Roman" panose="02020603050405020304" pitchFamily="18" charset="0"/>
                          <a:ea typeface="SimSun" panose="02010600030101010101" pitchFamily="2" charset="-122"/>
                          <a:cs typeface="Times New Roman" panose="02020603050405020304" pitchFamily="18" charset="0"/>
                        </a:rPr>
                        <a:t>a</a:t>
                      </a:r>
                      <a:endParaRPr lang="ko-KR" sz="12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1.363</a:t>
                      </a:r>
                      <a:r>
                        <a:rPr lang="en-US" sz="1200" kern="100" baseline="30000">
                          <a:effectLst/>
                          <a:latin typeface="Times New Roman" panose="02020603050405020304" pitchFamily="18" charset="0"/>
                          <a:ea typeface="SimSun" panose="02010600030101010101" pitchFamily="2" charset="-122"/>
                          <a:cs typeface="Times New Roman" panose="02020603050405020304" pitchFamily="18" charset="0"/>
                        </a:rPr>
                        <a:t>b</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1.427</a:t>
                      </a:r>
                      <a:r>
                        <a:rPr lang="en-US" sz="1200" kern="100" baseline="30000">
                          <a:effectLst/>
                          <a:latin typeface="Times New Roman" panose="02020603050405020304" pitchFamily="18" charset="0"/>
                          <a:ea typeface="SimSun" panose="02010600030101010101" pitchFamily="2" charset="-122"/>
                          <a:cs typeface="Times New Roman" panose="02020603050405020304" pitchFamily="18" charset="0"/>
                        </a:rPr>
                        <a:t>ab</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1.513</a:t>
                      </a:r>
                      <a:r>
                        <a:rPr lang="en-US" sz="1200" kern="100" baseline="30000">
                          <a:effectLst/>
                          <a:latin typeface="Times New Roman" panose="02020603050405020304" pitchFamily="18" charset="0"/>
                          <a:ea typeface="SimSun" panose="02010600030101010101" pitchFamily="2" charset="-122"/>
                          <a:cs typeface="Times New Roman" panose="02020603050405020304" pitchFamily="18" charset="0"/>
                        </a:rPr>
                        <a:t>ab</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1.513</a:t>
                      </a:r>
                      <a:r>
                        <a:rPr lang="en-US" sz="1200" kern="100" baseline="30000">
                          <a:effectLst/>
                          <a:latin typeface="Times New Roman" panose="02020603050405020304" pitchFamily="18" charset="0"/>
                          <a:ea typeface="SimSun" panose="02010600030101010101" pitchFamily="2" charset="-122"/>
                          <a:cs typeface="Times New Roman" panose="02020603050405020304" pitchFamily="18" charset="0"/>
                        </a:rPr>
                        <a:t>ab</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dirty="0">
                          <a:effectLst/>
                          <a:latin typeface="Times New Roman" panose="02020603050405020304" pitchFamily="18" charset="0"/>
                          <a:ea typeface="SimSun" panose="02010600030101010101" pitchFamily="2" charset="-122"/>
                          <a:cs typeface="Times New Roman" panose="02020603050405020304" pitchFamily="18" charset="0"/>
                        </a:rPr>
                        <a:t>0.061</a:t>
                      </a:r>
                      <a:endParaRPr lang="ko-KR" sz="12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extLst>
                  <a:ext uri="{0D108BD9-81ED-4DB2-BD59-A6C34878D82A}">
                    <a16:rowId xmlns:a16="http://schemas.microsoft.com/office/drawing/2014/main" val="4126858109"/>
                  </a:ext>
                </a:extLst>
              </a:tr>
              <a:tr h="264969">
                <a:tc gridSpan="7">
                  <a:txBody>
                    <a:bodyPr/>
                    <a:lstStyle/>
                    <a:p>
                      <a:pPr algn="just">
                        <a:lnSpc>
                          <a:spcPct val="100000"/>
                        </a:lnSpc>
                        <a:spcAft>
                          <a:spcPts val="0"/>
                        </a:spcAft>
                      </a:pPr>
                      <a:r>
                        <a:rPr lang="en-US" sz="1200" b="1" kern="1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Overall</a:t>
                      </a:r>
                      <a:endParaRPr lang="ko-KR" sz="12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extLst>
                  <a:ext uri="{0D108BD9-81ED-4DB2-BD59-A6C34878D82A}">
                    <a16:rowId xmlns:a16="http://schemas.microsoft.com/office/drawing/2014/main" val="797991910"/>
                  </a:ext>
                </a:extLst>
              </a:tr>
              <a:tr h="264969">
                <a:tc>
                  <a:txBody>
                    <a:bodyPr/>
                    <a:lstStyle/>
                    <a:p>
                      <a:pPr indent="283845" algn="just">
                        <a:lnSpc>
                          <a:spcPct val="100000"/>
                        </a:lnSpc>
                        <a:spcAft>
                          <a:spcPts val="0"/>
                        </a:spcAft>
                      </a:pPr>
                      <a:r>
                        <a:rPr lang="en-US" sz="1200" kern="1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ADG, g</a:t>
                      </a:r>
                      <a:endParaRPr lang="ko-KR" sz="12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marL="0" indent="357188" algn="l">
                        <a:lnSpc>
                          <a:spcPct val="100000"/>
                        </a:lnSpc>
                        <a:spcAft>
                          <a:spcPts val="0"/>
                        </a:spcAft>
                      </a:pPr>
                      <a:r>
                        <a:rPr lang="en-US" sz="1200" kern="100" dirty="0">
                          <a:effectLst/>
                          <a:latin typeface="Times New Roman" panose="02020603050405020304" pitchFamily="18" charset="0"/>
                          <a:ea typeface="SimSun" panose="02010600030101010101" pitchFamily="2" charset="-122"/>
                          <a:cs typeface="Times New Roman" panose="02020603050405020304" pitchFamily="18" charset="0"/>
                        </a:rPr>
                        <a:t>331</a:t>
                      </a:r>
                      <a:r>
                        <a:rPr lang="en-US" sz="1200" kern="100" baseline="30000" dirty="0">
                          <a:effectLst/>
                          <a:latin typeface="Times New Roman" panose="02020603050405020304" pitchFamily="18" charset="0"/>
                          <a:ea typeface="SimSun" panose="02010600030101010101" pitchFamily="2" charset="-122"/>
                          <a:cs typeface="Times New Roman" panose="02020603050405020304" pitchFamily="18" charset="0"/>
                        </a:rPr>
                        <a:t>b</a:t>
                      </a:r>
                      <a:endParaRPr lang="ko-KR" sz="12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marL="0" indent="357188" algn="l" defTabSz="914400" rtl="0" eaLnBrk="1" latinLnBrk="0" hangingPunct="1">
                        <a:lnSpc>
                          <a:spcPct val="100000"/>
                        </a:lnSpc>
                        <a:spcAft>
                          <a:spcPts val="0"/>
                        </a:spcAft>
                      </a:pPr>
                      <a:r>
                        <a:rPr lang="en-US" sz="120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416</a:t>
                      </a:r>
                      <a:r>
                        <a:rPr lang="en-US" sz="1200" kern="100" baseline="300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a</a:t>
                      </a:r>
                      <a:endParaRPr lang="ko-KR" sz="1200" kern="100" baseline="300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43356" marR="43356" marT="0" marB="0" anchor="ctr">
                    <a:lnL>
                      <a:noFill/>
                    </a:lnL>
                    <a:lnR>
                      <a:noFill/>
                    </a:lnR>
                    <a:lnT>
                      <a:noFill/>
                    </a:lnT>
                    <a:lnB>
                      <a:noFill/>
                    </a:lnB>
                  </a:tcPr>
                </a:tc>
                <a:tc>
                  <a:txBody>
                    <a:bodyPr/>
                    <a:lstStyle/>
                    <a:p>
                      <a:pPr marL="0" indent="357188" algn="l" defTabSz="914400" rtl="0" eaLnBrk="1" latinLnBrk="0" hangingPunct="1">
                        <a:lnSpc>
                          <a:spcPct val="100000"/>
                        </a:lnSpc>
                        <a:spcAft>
                          <a:spcPts val="0"/>
                        </a:spcAft>
                      </a:pPr>
                      <a:r>
                        <a:rPr lang="en-US" sz="120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413</a:t>
                      </a:r>
                      <a:r>
                        <a:rPr lang="en-US" sz="1200" kern="100" baseline="300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a</a:t>
                      </a:r>
                      <a:endParaRPr lang="ko-KR" sz="1200" kern="100" baseline="300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43356" marR="43356" marT="0" marB="0" anchor="ctr">
                    <a:lnL>
                      <a:noFill/>
                    </a:lnL>
                    <a:lnR>
                      <a:noFill/>
                    </a:lnR>
                    <a:lnT>
                      <a:noFill/>
                    </a:lnT>
                    <a:lnB>
                      <a:noFill/>
                    </a:lnB>
                  </a:tcPr>
                </a:tc>
                <a:tc>
                  <a:txBody>
                    <a:bodyPr/>
                    <a:lstStyle/>
                    <a:p>
                      <a:pPr marL="0" indent="357188" algn="l" defTabSz="914400" rtl="0" eaLnBrk="1" latinLnBrk="0" hangingPunct="1">
                        <a:lnSpc>
                          <a:spcPct val="100000"/>
                        </a:lnSpc>
                        <a:spcAft>
                          <a:spcPts val="0"/>
                        </a:spcAft>
                      </a:pPr>
                      <a:r>
                        <a:rPr lang="en-US" sz="120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358</a:t>
                      </a:r>
                      <a:r>
                        <a:rPr lang="en-US" sz="1200" kern="100" baseline="300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ab</a:t>
                      </a:r>
                      <a:endParaRPr lang="ko-KR" sz="1200" kern="100" baseline="300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43356" marR="43356" marT="0" marB="0" anchor="ctr">
                    <a:lnL>
                      <a:noFill/>
                    </a:lnL>
                    <a:lnR>
                      <a:noFill/>
                    </a:lnR>
                    <a:lnT>
                      <a:noFill/>
                    </a:lnT>
                    <a:lnB>
                      <a:noFill/>
                    </a:lnB>
                  </a:tcPr>
                </a:tc>
                <a:tc>
                  <a:txBody>
                    <a:bodyPr/>
                    <a:lstStyle/>
                    <a:p>
                      <a:pPr marL="0" indent="357188" algn="l" defTabSz="914400" rtl="0" eaLnBrk="1" latinLnBrk="0" hangingPunct="1">
                        <a:lnSpc>
                          <a:spcPct val="100000"/>
                        </a:lnSpc>
                        <a:spcAft>
                          <a:spcPts val="0"/>
                        </a:spcAft>
                      </a:pPr>
                      <a:r>
                        <a:rPr lang="en-US" sz="120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359</a:t>
                      </a:r>
                      <a:r>
                        <a:rPr lang="en-US" sz="1200" kern="100" baseline="300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ab</a:t>
                      </a:r>
                      <a:endParaRPr lang="ko-KR" sz="1200" kern="100" baseline="300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dirty="0">
                          <a:effectLst/>
                          <a:latin typeface="Times New Roman" panose="02020603050405020304" pitchFamily="18" charset="0"/>
                          <a:ea typeface="SimSun" panose="02010600030101010101" pitchFamily="2" charset="-122"/>
                          <a:cs typeface="Times New Roman" panose="02020603050405020304" pitchFamily="18" charset="0"/>
                        </a:rPr>
                        <a:t>16.0</a:t>
                      </a:r>
                      <a:endParaRPr lang="ko-KR" sz="12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extLst>
                  <a:ext uri="{0D108BD9-81ED-4DB2-BD59-A6C34878D82A}">
                    <a16:rowId xmlns:a16="http://schemas.microsoft.com/office/drawing/2014/main" val="2684960483"/>
                  </a:ext>
                </a:extLst>
              </a:tr>
              <a:tr h="264969">
                <a:tc>
                  <a:txBody>
                    <a:bodyPr/>
                    <a:lstStyle/>
                    <a:p>
                      <a:pPr indent="283845" algn="just">
                        <a:lnSpc>
                          <a:spcPct val="100000"/>
                        </a:lnSpc>
                        <a:spcAft>
                          <a:spcPts val="0"/>
                        </a:spcAft>
                      </a:pPr>
                      <a:r>
                        <a:rPr lang="en-US" sz="1200" kern="1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ADFI, g</a:t>
                      </a:r>
                      <a:endParaRPr lang="ko-KR" sz="12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marL="0" indent="357188" algn="l">
                        <a:lnSpc>
                          <a:spcPct val="100000"/>
                        </a:lnSpc>
                        <a:spcAft>
                          <a:spcPts val="0"/>
                        </a:spcAft>
                      </a:pPr>
                      <a:r>
                        <a:rPr lang="en-US" sz="1200" kern="100" dirty="0">
                          <a:effectLst/>
                          <a:latin typeface="Times New Roman" panose="02020603050405020304" pitchFamily="18" charset="0"/>
                          <a:ea typeface="SimSun" panose="02010600030101010101" pitchFamily="2" charset="-122"/>
                          <a:cs typeface="Times New Roman" panose="02020603050405020304" pitchFamily="18" charset="0"/>
                        </a:rPr>
                        <a:t>486</a:t>
                      </a:r>
                      <a:endParaRPr lang="ko-KR" sz="12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marL="0" indent="357188" algn="l" defTabSz="914400" rtl="0" eaLnBrk="1" latinLnBrk="0" hangingPunct="1">
                        <a:lnSpc>
                          <a:spcPct val="100000"/>
                        </a:lnSpc>
                        <a:spcAft>
                          <a:spcPts val="0"/>
                        </a:spcAft>
                      </a:pPr>
                      <a:r>
                        <a:rPr lang="en-US" sz="120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519</a:t>
                      </a:r>
                      <a:endParaRPr lang="ko-KR" sz="120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43356" marR="43356" marT="0" marB="0" anchor="ctr">
                    <a:lnL>
                      <a:noFill/>
                    </a:lnL>
                    <a:lnR>
                      <a:noFill/>
                    </a:lnR>
                    <a:lnT>
                      <a:noFill/>
                    </a:lnT>
                    <a:lnB>
                      <a:noFill/>
                    </a:lnB>
                  </a:tcPr>
                </a:tc>
                <a:tc>
                  <a:txBody>
                    <a:bodyPr/>
                    <a:lstStyle/>
                    <a:p>
                      <a:pPr marL="0" indent="357188" algn="l" defTabSz="914400" rtl="0" eaLnBrk="1" latinLnBrk="0" hangingPunct="1">
                        <a:lnSpc>
                          <a:spcPct val="100000"/>
                        </a:lnSpc>
                        <a:spcAft>
                          <a:spcPts val="0"/>
                        </a:spcAft>
                      </a:pPr>
                      <a:r>
                        <a:rPr lang="en-US" sz="1200" kern="1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520</a:t>
                      </a:r>
                      <a:endParaRPr lang="ko-KR" sz="1200" kern="1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43356" marR="43356" marT="0" marB="0" anchor="ctr">
                    <a:lnL>
                      <a:noFill/>
                    </a:lnL>
                    <a:lnR>
                      <a:noFill/>
                    </a:lnR>
                    <a:lnT>
                      <a:noFill/>
                    </a:lnT>
                    <a:lnB>
                      <a:noFill/>
                    </a:lnB>
                  </a:tcPr>
                </a:tc>
                <a:tc>
                  <a:txBody>
                    <a:bodyPr/>
                    <a:lstStyle/>
                    <a:p>
                      <a:pPr marL="0" indent="357188" algn="l" defTabSz="914400" rtl="0" eaLnBrk="1" latinLnBrk="0" hangingPunct="1">
                        <a:lnSpc>
                          <a:spcPct val="100000"/>
                        </a:lnSpc>
                        <a:spcAft>
                          <a:spcPts val="0"/>
                        </a:spcAft>
                      </a:pPr>
                      <a:r>
                        <a:rPr lang="en-US" sz="1200" kern="1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491</a:t>
                      </a:r>
                      <a:endParaRPr lang="ko-KR" sz="1200" kern="1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43356" marR="43356" marT="0" marB="0" anchor="ctr">
                    <a:lnL>
                      <a:noFill/>
                    </a:lnL>
                    <a:lnR>
                      <a:noFill/>
                    </a:lnR>
                    <a:lnT>
                      <a:noFill/>
                    </a:lnT>
                    <a:lnB>
                      <a:noFill/>
                    </a:lnB>
                  </a:tcPr>
                </a:tc>
                <a:tc>
                  <a:txBody>
                    <a:bodyPr/>
                    <a:lstStyle/>
                    <a:p>
                      <a:pPr marL="0" indent="357188" algn="l" defTabSz="914400" rtl="0" eaLnBrk="1" latinLnBrk="0" hangingPunct="1">
                        <a:lnSpc>
                          <a:spcPct val="100000"/>
                        </a:lnSpc>
                        <a:spcAft>
                          <a:spcPts val="0"/>
                        </a:spcAft>
                      </a:pPr>
                      <a:r>
                        <a:rPr lang="en-US" sz="120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486</a:t>
                      </a:r>
                      <a:endParaRPr lang="ko-KR" sz="120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dirty="0">
                          <a:effectLst/>
                          <a:latin typeface="Times New Roman" panose="02020603050405020304" pitchFamily="18" charset="0"/>
                          <a:ea typeface="SimSun" panose="02010600030101010101" pitchFamily="2" charset="-122"/>
                          <a:cs typeface="Times New Roman" panose="02020603050405020304" pitchFamily="18" charset="0"/>
                        </a:rPr>
                        <a:t>9.00</a:t>
                      </a:r>
                      <a:endParaRPr lang="ko-KR" sz="12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extLst>
                  <a:ext uri="{0D108BD9-81ED-4DB2-BD59-A6C34878D82A}">
                    <a16:rowId xmlns:a16="http://schemas.microsoft.com/office/drawing/2014/main" val="4125511181"/>
                  </a:ext>
                </a:extLst>
              </a:tr>
              <a:tr h="264969">
                <a:tc>
                  <a:txBody>
                    <a:bodyPr/>
                    <a:lstStyle/>
                    <a:p>
                      <a:pPr indent="283845" algn="just">
                        <a:lnSpc>
                          <a:spcPct val="100000"/>
                        </a:lnSpc>
                        <a:spcAft>
                          <a:spcPts val="0"/>
                        </a:spcAft>
                      </a:pPr>
                      <a:r>
                        <a:rPr lang="en-US" sz="1200" kern="10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GF</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dirty="0">
                          <a:effectLst/>
                          <a:latin typeface="Times New Roman" panose="02020603050405020304" pitchFamily="18" charset="0"/>
                          <a:ea typeface="SimSun" panose="02010600030101010101" pitchFamily="2" charset="-122"/>
                          <a:cs typeface="Times New Roman" panose="02020603050405020304" pitchFamily="18" charset="0"/>
                        </a:rPr>
                        <a:t>0.681</a:t>
                      </a:r>
                      <a:r>
                        <a:rPr lang="en-US" sz="1200" kern="100" baseline="30000" dirty="0">
                          <a:effectLst/>
                          <a:latin typeface="Times New Roman" panose="02020603050405020304" pitchFamily="18" charset="0"/>
                          <a:ea typeface="SimSun" panose="02010600030101010101" pitchFamily="2" charset="-122"/>
                          <a:cs typeface="Times New Roman" panose="02020603050405020304" pitchFamily="18" charset="0"/>
                        </a:rPr>
                        <a:t>b</a:t>
                      </a:r>
                      <a:endParaRPr lang="ko-KR" sz="12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0.802</a:t>
                      </a:r>
                      <a:r>
                        <a:rPr lang="en-US" sz="1200" kern="100" baseline="30000">
                          <a:effectLst/>
                          <a:latin typeface="Times New Roman" panose="02020603050405020304" pitchFamily="18" charset="0"/>
                          <a:ea typeface="SimSun" panose="02010600030101010101" pitchFamily="2" charset="-122"/>
                          <a:cs typeface="Times New Roman" panose="02020603050405020304" pitchFamily="18" charset="0"/>
                        </a:rPr>
                        <a:t>a</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0.794</a:t>
                      </a:r>
                      <a:r>
                        <a:rPr lang="en-US" sz="1200" kern="100" baseline="30000">
                          <a:effectLst/>
                          <a:latin typeface="Times New Roman" panose="02020603050405020304" pitchFamily="18" charset="0"/>
                          <a:ea typeface="SimSun" panose="02010600030101010101" pitchFamily="2" charset="-122"/>
                          <a:cs typeface="Times New Roman" panose="02020603050405020304" pitchFamily="18" charset="0"/>
                        </a:rPr>
                        <a:t>a</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dirty="0">
                          <a:effectLst/>
                          <a:latin typeface="Times New Roman" panose="02020603050405020304" pitchFamily="18" charset="0"/>
                          <a:ea typeface="SimSun" panose="02010600030101010101" pitchFamily="2" charset="-122"/>
                          <a:cs typeface="Times New Roman" panose="02020603050405020304" pitchFamily="18" charset="0"/>
                        </a:rPr>
                        <a:t>0.730</a:t>
                      </a:r>
                      <a:r>
                        <a:rPr lang="en-US" sz="1200" kern="100" baseline="30000" dirty="0">
                          <a:effectLst/>
                          <a:latin typeface="Times New Roman" panose="02020603050405020304" pitchFamily="18" charset="0"/>
                          <a:ea typeface="SimSun" panose="02010600030101010101" pitchFamily="2" charset="-122"/>
                          <a:cs typeface="Times New Roman" panose="02020603050405020304" pitchFamily="18" charset="0"/>
                        </a:rPr>
                        <a:t>ab</a:t>
                      </a:r>
                      <a:endParaRPr lang="ko-KR" sz="12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0.737</a:t>
                      </a:r>
                      <a:r>
                        <a:rPr lang="en-US" sz="1200" kern="100" baseline="30000">
                          <a:effectLst/>
                          <a:latin typeface="Times New Roman" panose="02020603050405020304" pitchFamily="18" charset="0"/>
                          <a:ea typeface="SimSun" panose="02010600030101010101" pitchFamily="2" charset="-122"/>
                          <a:cs typeface="Times New Roman" panose="02020603050405020304" pitchFamily="18" charset="0"/>
                        </a:rPr>
                        <a:t>ab</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a:txBody>
                    <a:bodyPr/>
                    <a:lstStyle/>
                    <a:p>
                      <a:pPr algn="ctr">
                        <a:lnSpc>
                          <a:spcPct val="100000"/>
                        </a:lnSpc>
                        <a:spcAft>
                          <a:spcPts val="0"/>
                        </a:spcAft>
                      </a:pPr>
                      <a:r>
                        <a:rPr lang="en-US" sz="1200" kern="100" dirty="0">
                          <a:effectLst/>
                          <a:latin typeface="Times New Roman" panose="02020603050405020304" pitchFamily="18" charset="0"/>
                          <a:ea typeface="SimSun" panose="02010600030101010101" pitchFamily="2" charset="-122"/>
                          <a:cs typeface="Times New Roman" panose="02020603050405020304" pitchFamily="18" charset="0"/>
                        </a:rPr>
                        <a:t>0.022</a:t>
                      </a:r>
                      <a:endParaRPr lang="ko-KR" sz="12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extLst>
                  <a:ext uri="{0D108BD9-81ED-4DB2-BD59-A6C34878D82A}">
                    <a16:rowId xmlns:a16="http://schemas.microsoft.com/office/drawing/2014/main" val="357200310"/>
                  </a:ext>
                </a:extLst>
              </a:tr>
              <a:tr h="264969">
                <a:tc>
                  <a:txBody>
                    <a:bodyPr/>
                    <a:lstStyle/>
                    <a:p>
                      <a:pPr indent="283845" algn="just">
                        <a:lnSpc>
                          <a:spcPct val="100000"/>
                        </a:lnSpc>
                        <a:spcAft>
                          <a:spcPts val="0"/>
                        </a:spcAft>
                      </a:pPr>
                      <a:r>
                        <a:rPr lang="en-US" sz="1200" kern="1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FCR</a:t>
                      </a:r>
                      <a:endParaRPr lang="ko-KR" sz="12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US" sz="1200" kern="100" dirty="0">
                          <a:effectLst/>
                          <a:latin typeface="Times New Roman" panose="02020603050405020304" pitchFamily="18" charset="0"/>
                          <a:ea typeface="SimSun" panose="02010600030101010101" pitchFamily="2" charset="-122"/>
                          <a:cs typeface="Times New Roman" panose="02020603050405020304" pitchFamily="18" charset="0"/>
                        </a:rPr>
                        <a:t>1.472</a:t>
                      </a:r>
                      <a:r>
                        <a:rPr lang="en-US" sz="1200" kern="100" baseline="30000" dirty="0">
                          <a:effectLst/>
                          <a:latin typeface="Times New Roman" panose="02020603050405020304" pitchFamily="18" charset="0"/>
                          <a:ea typeface="SimSun" panose="02010600030101010101" pitchFamily="2" charset="-122"/>
                          <a:cs typeface="Times New Roman" panose="02020603050405020304" pitchFamily="18" charset="0"/>
                        </a:rPr>
                        <a:t>a</a:t>
                      </a:r>
                      <a:endParaRPr lang="ko-KR" sz="12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1.247</a:t>
                      </a:r>
                      <a:r>
                        <a:rPr lang="en-US" sz="1200" kern="100" baseline="30000">
                          <a:effectLst/>
                          <a:latin typeface="Times New Roman" panose="02020603050405020304" pitchFamily="18" charset="0"/>
                          <a:ea typeface="SimSun" panose="02010600030101010101" pitchFamily="2" charset="-122"/>
                          <a:cs typeface="Times New Roman" panose="02020603050405020304" pitchFamily="18" charset="0"/>
                        </a:rPr>
                        <a:t>b</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1.272</a:t>
                      </a:r>
                      <a:r>
                        <a:rPr lang="en-US" sz="1200" kern="100" baseline="30000">
                          <a:effectLst/>
                          <a:latin typeface="Times New Roman" panose="02020603050405020304" pitchFamily="18" charset="0"/>
                          <a:ea typeface="SimSun" panose="02010600030101010101" pitchFamily="2" charset="-122"/>
                          <a:cs typeface="Times New Roman" panose="02020603050405020304" pitchFamily="18" charset="0"/>
                        </a:rPr>
                        <a:t>b</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1.375</a:t>
                      </a:r>
                      <a:r>
                        <a:rPr lang="en-US" sz="1200" kern="100" baseline="30000">
                          <a:effectLst/>
                          <a:latin typeface="Times New Roman" panose="02020603050405020304" pitchFamily="18" charset="0"/>
                          <a:ea typeface="SimSun" panose="02010600030101010101" pitchFamily="2" charset="-122"/>
                          <a:cs typeface="Times New Roman" panose="02020603050405020304" pitchFamily="18" charset="0"/>
                        </a:rPr>
                        <a:t>ab</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1.363</a:t>
                      </a:r>
                      <a:r>
                        <a:rPr lang="en-US" sz="1200" kern="100" baseline="30000">
                          <a:effectLst/>
                          <a:latin typeface="Times New Roman" panose="02020603050405020304" pitchFamily="18" charset="0"/>
                          <a:ea typeface="SimSun" panose="02010600030101010101" pitchFamily="2" charset="-122"/>
                          <a:cs typeface="Times New Roman" panose="02020603050405020304" pitchFamily="18" charset="0"/>
                        </a:rPr>
                        <a:t>ab</a:t>
                      </a:r>
                      <a:endParaRPr lang="ko-KR" sz="12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US" sz="1200" kern="100" dirty="0">
                          <a:effectLst/>
                          <a:latin typeface="Times New Roman" panose="02020603050405020304" pitchFamily="18" charset="0"/>
                          <a:ea typeface="SimSun" panose="02010600030101010101" pitchFamily="2" charset="-122"/>
                          <a:cs typeface="Times New Roman" panose="02020603050405020304" pitchFamily="18" charset="0"/>
                        </a:rPr>
                        <a:t>0.035</a:t>
                      </a:r>
                      <a:endParaRPr lang="ko-KR" sz="12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5235258"/>
                  </a:ext>
                </a:extLst>
              </a:tr>
              <a:tr h="420269">
                <a:tc gridSpan="7">
                  <a:txBody>
                    <a:bodyPr/>
                    <a:lstStyle/>
                    <a:p>
                      <a:pPr algn="just">
                        <a:lnSpc>
                          <a:spcPct val="100000"/>
                        </a:lnSpc>
                        <a:spcAft>
                          <a:spcPts val="0"/>
                        </a:spcAft>
                      </a:pPr>
                      <a:r>
                        <a:rPr lang="en-US" sz="1200" kern="100" baseline="30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1</a:t>
                      </a:r>
                      <a:r>
                        <a:rPr lang="en-US" sz="1200" kern="1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Abbreviation: CONT, Basal diet; SYN1, CONT + 0.05% </a:t>
                      </a:r>
                      <a:r>
                        <a:rPr lang="en-US" sz="1200" kern="1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synbiotics</a:t>
                      </a:r>
                      <a:r>
                        <a:rPr lang="en-US" sz="1200" kern="1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SYN2, CONT + 0.1% </a:t>
                      </a:r>
                      <a:r>
                        <a:rPr lang="en-US" sz="1200" kern="1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synbiotics</a:t>
                      </a:r>
                      <a:r>
                        <a:rPr lang="en-US" sz="1200" kern="1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PRO, CONT + 0.1% probiotics; PRE, CONT + 0.05% prebiotics;</a:t>
                      </a:r>
                      <a:endParaRPr lang="ko-KR" sz="12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extLst>
                  <a:ext uri="{0D108BD9-81ED-4DB2-BD59-A6C34878D82A}">
                    <a16:rowId xmlns:a16="http://schemas.microsoft.com/office/drawing/2014/main" val="1534969045"/>
                  </a:ext>
                </a:extLst>
              </a:tr>
              <a:tr h="264969">
                <a:tc gridSpan="7">
                  <a:txBody>
                    <a:bodyPr/>
                    <a:lstStyle/>
                    <a:p>
                      <a:pPr algn="just">
                        <a:lnSpc>
                          <a:spcPct val="100000"/>
                        </a:lnSpc>
                        <a:spcAft>
                          <a:spcPts val="0"/>
                        </a:spcAft>
                      </a:pPr>
                      <a:r>
                        <a:rPr lang="en-US" sz="1200" kern="100" baseline="30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2 </a:t>
                      </a:r>
                      <a:r>
                        <a:rPr lang="en-US" sz="1200" kern="1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Standard error of the mean</a:t>
                      </a:r>
                      <a:endParaRPr lang="ko-KR" sz="12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extLst>
                  <a:ext uri="{0D108BD9-81ED-4DB2-BD59-A6C34878D82A}">
                    <a16:rowId xmlns:a16="http://schemas.microsoft.com/office/drawing/2014/main" val="1372214071"/>
                  </a:ext>
                </a:extLst>
              </a:tr>
              <a:tr h="264969">
                <a:tc gridSpan="7">
                  <a:txBody>
                    <a:bodyPr/>
                    <a:lstStyle/>
                    <a:p>
                      <a:pPr algn="just">
                        <a:lnSpc>
                          <a:spcPct val="100000"/>
                        </a:lnSpc>
                        <a:spcAft>
                          <a:spcPts val="0"/>
                        </a:spcAft>
                      </a:pPr>
                      <a:r>
                        <a:rPr lang="en-US" sz="1200" kern="100" baseline="30000" dirty="0" err="1">
                          <a:effectLst/>
                          <a:latin typeface="Times New Roman" panose="02020603050405020304" pitchFamily="18" charset="0"/>
                          <a:ea typeface="SimSun" panose="02010600030101010101" pitchFamily="2" charset="-122"/>
                          <a:cs typeface="Times New Roman" panose="02020603050405020304" pitchFamily="18" charset="0"/>
                        </a:rPr>
                        <a:t>a,b</a:t>
                      </a:r>
                      <a:r>
                        <a:rPr lang="en-US" sz="1200" kern="100" baseline="30000" dirty="0">
                          <a:effectLst/>
                          <a:latin typeface="Times New Roman" panose="02020603050405020304" pitchFamily="18" charset="0"/>
                          <a:ea typeface="SimSun" panose="02010600030101010101" pitchFamily="2" charset="-122"/>
                          <a:cs typeface="Times New Roman" panose="02020603050405020304" pitchFamily="18" charset="0"/>
                        </a:rPr>
                        <a:t> </a:t>
                      </a:r>
                      <a:r>
                        <a:rPr lang="en-US" sz="1200" kern="100" dirty="0">
                          <a:effectLst/>
                          <a:latin typeface="Times New Roman" panose="02020603050405020304" pitchFamily="18" charset="0"/>
                          <a:ea typeface="SimSun" panose="02010600030101010101" pitchFamily="2" charset="-122"/>
                          <a:cs typeface="Times New Roman" panose="02020603050405020304" pitchFamily="18" charset="0"/>
                        </a:rPr>
                        <a:t>Means in the same row with different superscripts differ (</a:t>
                      </a:r>
                      <a:r>
                        <a:rPr lang="en-US" sz="1200" i="1" kern="100" dirty="0">
                          <a:effectLst/>
                          <a:latin typeface="Times New Roman" panose="02020603050405020304" pitchFamily="18" charset="0"/>
                          <a:ea typeface="SimSun" panose="02010600030101010101" pitchFamily="2" charset="-122"/>
                          <a:cs typeface="Times New Roman" panose="02020603050405020304" pitchFamily="18" charset="0"/>
                        </a:rPr>
                        <a:t>P </a:t>
                      </a:r>
                      <a:r>
                        <a:rPr lang="en-US" sz="1200" kern="100" dirty="0">
                          <a:effectLst/>
                          <a:latin typeface="Times New Roman" panose="02020603050405020304" pitchFamily="18" charset="0"/>
                          <a:ea typeface="SimSun" panose="02010600030101010101" pitchFamily="2" charset="-122"/>
                          <a:cs typeface="Times New Roman" panose="02020603050405020304" pitchFamily="18" charset="0"/>
                        </a:rPr>
                        <a:t>&lt; 0.05).</a:t>
                      </a:r>
                      <a:endParaRPr lang="ko-KR" sz="12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43356" marR="43356" marT="0" marB="0" anchor="ctr">
                    <a:lnL>
                      <a:noFill/>
                    </a:lnL>
                    <a:lnR>
                      <a:noFill/>
                    </a:lnR>
                    <a:lnT>
                      <a:noFill/>
                    </a:lnT>
                    <a:lnB>
                      <a:noFill/>
                    </a:lnB>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extLst>
                  <a:ext uri="{0D108BD9-81ED-4DB2-BD59-A6C34878D82A}">
                    <a16:rowId xmlns:a16="http://schemas.microsoft.com/office/drawing/2014/main" val="1686082703"/>
                  </a:ext>
                </a:extLst>
              </a:tr>
            </a:tbl>
          </a:graphicData>
        </a:graphic>
      </p:graphicFrame>
      <p:sp>
        <p:nvSpPr>
          <p:cNvPr id="2" name="직사각형 1"/>
          <p:cNvSpPr/>
          <p:nvPr/>
        </p:nvSpPr>
        <p:spPr>
          <a:xfrm>
            <a:off x="1867313" y="18854"/>
            <a:ext cx="8484331" cy="307777"/>
          </a:xfrm>
          <a:prstGeom prst="rect">
            <a:avLst/>
          </a:prstGeom>
        </p:spPr>
        <p:txBody>
          <a:bodyPr wrap="square">
            <a:spAutoFit/>
          </a:bodyPr>
          <a:lstStyle/>
          <a:p>
            <a:r>
              <a:rPr lang="en-US" altLang="ko-KR" sz="1400" b="1" kern="0" dirty="0">
                <a:solidFill>
                  <a:srgbClr val="000000"/>
                </a:solidFill>
                <a:latin typeface="Times New Roman" panose="02020603050405020304" pitchFamily="18" charset="0"/>
                <a:ea typeface="SimSun" panose="02010600030101010101" pitchFamily="2" charset="-122"/>
              </a:rPr>
              <a:t>Supplementary Table </a:t>
            </a:r>
            <a:r>
              <a:rPr lang="en-US" altLang="ko-KR" sz="1400" b="1" kern="0" dirty="0" smtClean="0">
                <a:solidFill>
                  <a:srgbClr val="000000"/>
                </a:solidFill>
                <a:latin typeface="Times New Roman" panose="02020603050405020304" pitchFamily="18" charset="0"/>
                <a:ea typeface="SimSun" panose="02010600030101010101" pitchFamily="2" charset="-122"/>
              </a:rPr>
              <a:t>1. </a:t>
            </a:r>
            <a:r>
              <a:rPr lang="en-US" altLang="ko-KR" sz="1400" kern="0" dirty="0">
                <a:solidFill>
                  <a:srgbClr val="000000"/>
                </a:solidFill>
                <a:latin typeface="Times New Roman" panose="02020603050405020304" pitchFamily="18" charset="0"/>
                <a:ea typeface="SimSun" panose="02010600030101010101" pitchFamily="2" charset="-122"/>
              </a:rPr>
              <a:t>Effect of </a:t>
            </a:r>
            <a:r>
              <a:rPr lang="en-US" altLang="ko-KR" sz="1400" kern="0" dirty="0" err="1">
                <a:solidFill>
                  <a:srgbClr val="000000"/>
                </a:solidFill>
                <a:latin typeface="Times New Roman" panose="02020603050405020304" pitchFamily="18" charset="0"/>
                <a:ea typeface="SimSun" panose="02010600030101010101" pitchFamily="2" charset="-122"/>
              </a:rPr>
              <a:t>synbiotics</a:t>
            </a:r>
            <a:r>
              <a:rPr lang="en-US" altLang="ko-KR" sz="1400" kern="0" dirty="0">
                <a:solidFill>
                  <a:srgbClr val="000000"/>
                </a:solidFill>
                <a:latin typeface="Times New Roman" panose="02020603050405020304" pitchFamily="18" charset="0"/>
                <a:ea typeface="SimSun" panose="02010600030101010101" pitchFamily="2" charset="-122"/>
              </a:rPr>
              <a:t> supplementation on growth performance of weaned piglets.</a:t>
            </a:r>
            <a:endParaRPr lang="ko-KR" altLang="en-US" sz="1400" dirty="0"/>
          </a:p>
        </p:txBody>
      </p:sp>
    </p:spTree>
    <p:extLst>
      <p:ext uri="{BB962C8B-B14F-4D97-AF65-F5344CB8AC3E}">
        <p14:creationId xmlns:p14="http://schemas.microsoft.com/office/powerpoint/2010/main" val="35864503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1867313" y="1039580"/>
            <a:ext cx="8484331" cy="307777"/>
          </a:xfrm>
          <a:prstGeom prst="rect">
            <a:avLst/>
          </a:prstGeom>
        </p:spPr>
        <p:txBody>
          <a:bodyPr wrap="square">
            <a:spAutoFit/>
          </a:bodyPr>
          <a:lstStyle/>
          <a:p>
            <a:r>
              <a:rPr lang="en-US" altLang="ko-KR" sz="1400" b="1" kern="0" dirty="0">
                <a:solidFill>
                  <a:srgbClr val="000000"/>
                </a:solidFill>
                <a:latin typeface="Times New Roman" panose="02020603050405020304" pitchFamily="18" charset="0"/>
                <a:ea typeface="SimSun" panose="02010600030101010101" pitchFamily="2" charset="-122"/>
              </a:rPr>
              <a:t>Supplementary </a:t>
            </a:r>
            <a:r>
              <a:rPr lang="en-US" altLang="ko-KR" sz="1400" b="1" kern="0">
                <a:solidFill>
                  <a:srgbClr val="000000"/>
                </a:solidFill>
                <a:latin typeface="Times New Roman" panose="02020603050405020304" pitchFamily="18" charset="0"/>
                <a:ea typeface="SimSun" panose="02010600030101010101" pitchFamily="2" charset="-122"/>
              </a:rPr>
              <a:t>Table </a:t>
            </a:r>
            <a:r>
              <a:rPr lang="en-US" altLang="ko-KR" sz="1400" b="1" kern="0" smtClean="0">
                <a:solidFill>
                  <a:srgbClr val="000000"/>
                </a:solidFill>
                <a:latin typeface="Times New Roman" panose="02020603050405020304" pitchFamily="18" charset="0"/>
                <a:ea typeface="SimSun" panose="02010600030101010101" pitchFamily="2" charset="-122"/>
              </a:rPr>
              <a:t>2. </a:t>
            </a:r>
            <a:r>
              <a:rPr lang="en-US" altLang="ko-KR" sz="1400" kern="0" dirty="0">
                <a:solidFill>
                  <a:srgbClr val="000000"/>
                </a:solidFill>
                <a:latin typeface="Times New Roman" panose="02020603050405020304" pitchFamily="18" charset="0"/>
                <a:ea typeface="SimSun" panose="02010600030101010101" pitchFamily="2" charset="-122"/>
              </a:rPr>
              <a:t>Effects of </a:t>
            </a:r>
            <a:r>
              <a:rPr lang="en-US" altLang="ko-KR" sz="1400" kern="0" dirty="0" err="1">
                <a:solidFill>
                  <a:srgbClr val="000000"/>
                </a:solidFill>
                <a:latin typeface="Times New Roman" panose="02020603050405020304" pitchFamily="18" charset="0"/>
                <a:ea typeface="SimSun" panose="02010600030101010101" pitchFamily="2" charset="-122"/>
              </a:rPr>
              <a:t>synbiotics</a:t>
            </a:r>
            <a:r>
              <a:rPr lang="en-US" altLang="ko-KR" sz="1400" kern="0" dirty="0">
                <a:solidFill>
                  <a:srgbClr val="000000"/>
                </a:solidFill>
                <a:latin typeface="Times New Roman" panose="02020603050405020304" pitchFamily="18" charset="0"/>
                <a:ea typeface="SimSun" panose="02010600030101010101" pitchFamily="2" charset="-122"/>
              </a:rPr>
              <a:t> on fecal index in weaned piglets.</a:t>
            </a:r>
            <a:r>
              <a:rPr lang="en-US" altLang="ko-KR" sz="1400" kern="0" baseline="30000" dirty="0">
                <a:solidFill>
                  <a:srgbClr val="000000"/>
                </a:solidFill>
                <a:latin typeface="Times New Roman" panose="02020603050405020304" pitchFamily="18" charset="0"/>
                <a:ea typeface="SimSun" panose="02010600030101010101" pitchFamily="2" charset="-122"/>
              </a:rPr>
              <a:t>1</a:t>
            </a:r>
            <a:endParaRPr lang="ko-KR" altLang="en-US" sz="1400" baseline="30000" dirty="0"/>
          </a:p>
        </p:txBody>
      </p:sp>
      <p:graphicFrame>
        <p:nvGraphicFramePr>
          <p:cNvPr id="5" name="표 4"/>
          <p:cNvGraphicFramePr>
            <a:graphicFrameLocks noGrp="1"/>
          </p:cNvGraphicFramePr>
          <p:nvPr>
            <p:extLst>
              <p:ext uri="{D42A27DB-BD31-4B8C-83A1-F6EECF244321}">
                <p14:modId xmlns:p14="http://schemas.microsoft.com/office/powerpoint/2010/main" val="2975447130"/>
              </p:ext>
            </p:extLst>
          </p:nvPr>
        </p:nvGraphicFramePr>
        <p:xfrm>
          <a:off x="1919288" y="1390352"/>
          <a:ext cx="8497890" cy="4540320"/>
        </p:xfrm>
        <a:graphic>
          <a:graphicData uri="http://schemas.openxmlformats.org/drawingml/2006/table">
            <a:tbl>
              <a:tblPr firstRow="1" firstCol="1" bandRow="1"/>
              <a:tblGrid>
                <a:gridCol w="1436143">
                  <a:extLst>
                    <a:ext uri="{9D8B030D-6E8A-4147-A177-3AD203B41FA5}">
                      <a16:colId xmlns:a16="http://schemas.microsoft.com/office/drawing/2014/main" val="1671565179"/>
                    </a:ext>
                  </a:extLst>
                </a:gridCol>
                <a:gridCol w="1176108">
                  <a:extLst>
                    <a:ext uri="{9D8B030D-6E8A-4147-A177-3AD203B41FA5}">
                      <a16:colId xmlns:a16="http://schemas.microsoft.com/office/drawing/2014/main" val="4206009872"/>
                    </a:ext>
                  </a:extLst>
                </a:gridCol>
                <a:gridCol w="1176108">
                  <a:extLst>
                    <a:ext uri="{9D8B030D-6E8A-4147-A177-3AD203B41FA5}">
                      <a16:colId xmlns:a16="http://schemas.microsoft.com/office/drawing/2014/main" val="3419213424"/>
                    </a:ext>
                  </a:extLst>
                </a:gridCol>
                <a:gridCol w="1176108">
                  <a:extLst>
                    <a:ext uri="{9D8B030D-6E8A-4147-A177-3AD203B41FA5}">
                      <a16:colId xmlns:a16="http://schemas.microsoft.com/office/drawing/2014/main" val="2534417948"/>
                    </a:ext>
                  </a:extLst>
                </a:gridCol>
                <a:gridCol w="1176108">
                  <a:extLst>
                    <a:ext uri="{9D8B030D-6E8A-4147-A177-3AD203B41FA5}">
                      <a16:colId xmlns:a16="http://schemas.microsoft.com/office/drawing/2014/main" val="3774701340"/>
                    </a:ext>
                  </a:extLst>
                </a:gridCol>
                <a:gridCol w="1182907">
                  <a:extLst>
                    <a:ext uri="{9D8B030D-6E8A-4147-A177-3AD203B41FA5}">
                      <a16:colId xmlns:a16="http://schemas.microsoft.com/office/drawing/2014/main" val="3128727823"/>
                    </a:ext>
                  </a:extLst>
                </a:gridCol>
                <a:gridCol w="1174408">
                  <a:extLst>
                    <a:ext uri="{9D8B030D-6E8A-4147-A177-3AD203B41FA5}">
                      <a16:colId xmlns:a16="http://schemas.microsoft.com/office/drawing/2014/main" val="335667140"/>
                    </a:ext>
                  </a:extLst>
                </a:gridCol>
              </a:tblGrid>
              <a:tr h="396000">
                <a:tc>
                  <a:txBody>
                    <a:bodyPr/>
                    <a:lstStyle/>
                    <a:p>
                      <a:pPr algn="just">
                        <a:lnSpc>
                          <a:spcPct val="100000"/>
                        </a:lnSpc>
                        <a:spcAft>
                          <a:spcPts val="0"/>
                        </a:spcAft>
                      </a:pPr>
                      <a:r>
                        <a:rPr lang="en-US" sz="1200" b="1" kern="1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Items</a:t>
                      </a:r>
                      <a:endParaRPr lang="ko-KR" sz="1100" b="1"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62865" marR="6286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US" sz="1200" b="1" kern="100">
                          <a:effectLst/>
                          <a:latin typeface="Times New Roman" panose="02020603050405020304" pitchFamily="18" charset="0"/>
                          <a:ea typeface="SimSun" panose="02010600030101010101" pitchFamily="2" charset="-122"/>
                          <a:cs typeface="Times New Roman" panose="02020603050405020304" pitchFamily="18" charset="0"/>
                        </a:rPr>
                        <a:t>CONT</a:t>
                      </a:r>
                      <a:endParaRPr lang="ko-KR" sz="1100" b="1"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62865" marR="6286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US" sz="1200" b="1" kern="10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SYN1</a:t>
                      </a:r>
                      <a:endParaRPr lang="ko-KR" sz="1100" b="1"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62865" marR="6286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US" sz="1200" b="1" kern="10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SYN2</a:t>
                      </a:r>
                      <a:endParaRPr lang="ko-KR" sz="1100" b="1"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62865" marR="6286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US" sz="1200" b="1" kern="1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PRO</a:t>
                      </a:r>
                      <a:endParaRPr lang="ko-KR" sz="1100" b="1"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62865" marR="6286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US" sz="1200" b="1" kern="10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PRE</a:t>
                      </a:r>
                      <a:endParaRPr lang="ko-KR" sz="1100" b="1"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62865" marR="6286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US" sz="1200" b="1" kern="1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SEM</a:t>
                      </a:r>
                      <a:r>
                        <a:rPr lang="en-US" sz="1200" b="1" kern="100" baseline="30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2</a:t>
                      </a:r>
                      <a:endParaRPr lang="ko-KR" sz="1100" b="1"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62865" marR="6286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29723380"/>
                  </a:ext>
                </a:extLst>
              </a:tr>
              <a:tr h="396000">
                <a:tc gridSpan="7">
                  <a:txBody>
                    <a:bodyPr/>
                    <a:lstStyle/>
                    <a:p>
                      <a:pPr algn="just">
                        <a:lnSpc>
                          <a:spcPct val="100000"/>
                        </a:lnSpc>
                        <a:spcAft>
                          <a:spcPts val="0"/>
                        </a:spcAft>
                      </a:pPr>
                      <a:r>
                        <a:rPr lang="en-US" sz="1200" b="1" kern="1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Fecal score</a:t>
                      </a:r>
                      <a:r>
                        <a:rPr lang="en-US" sz="1200" b="1" kern="100" baseline="30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3</a:t>
                      </a:r>
                      <a:endParaRPr lang="ko-KR" sz="1100" b="1"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62865" marR="62865"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extLst>
                  <a:ext uri="{0D108BD9-81ED-4DB2-BD59-A6C34878D82A}">
                    <a16:rowId xmlns:a16="http://schemas.microsoft.com/office/drawing/2014/main" val="69388055"/>
                  </a:ext>
                </a:extLst>
              </a:tr>
              <a:tr h="396000">
                <a:tc>
                  <a:txBody>
                    <a:bodyPr/>
                    <a:lstStyle/>
                    <a:p>
                      <a:pPr indent="292735" algn="just">
                        <a:lnSpc>
                          <a:spcPct val="100000"/>
                        </a:lnSpc>
                        <a:spcAft>
                          <a:spcPts val="0"/>
                        </a:spcAft>
                      </a:pPr>
                      <a:r>
                        <a:rPr lang="en-US" sz="1200" kern="10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Initial</a:t>
                      </a:r>
                      <a:endParaRPr lang="ko-KR" sz="11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62865" marR="62865" marT="0" marB="0" anchor="ctr">
                    <a:lnL>
                      <a:noFill/>
                    </a:lnL>
                    <a:lnR>
                      <a:noFill/>
                    </a:lnR>
                    <a:lnT>
                      <a:noFill/>
                    </a:lnT>
                    <a:lnB>
                      <a:noFill/>
                    </a:lnB>
                  </a:tcPr>
                </a:tc>
                <a:tc>
                  <a:txBody>
                    <a:bodyPr/>
                    <a:lstStyle/>
                    <a:p>
                      <a:pPr algn="ctr">
                        <a:lnSpc>
                          <a:spcPct val="100000"/>
                        </a:lnSpc>
                        <a:spcAft>
                          <a:spcPts val="0"/>
                        </a:spcAft>
                      </a:pPr>
                      <a:r>
                        <a:rPr lang="en-US" sz="1200" kern="10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3.54</a:t>
                      </a:r>
                      <a:endParaRPr lang="ko-KR" sz="11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62865" marR="62865" marT="0" marB="0" anchor="ctr">
                    <a:lnL>
                      <a:noFill/>
                    </a:lnL>
                    <a:lnR>
                      <a:noFill/>
                    </a:lnR>
                    <a:lnT>
                      <a:noFill/>
                    </a:lnT>
                    <a:lnB>
                      <a:noFill/>
                    </a:lnB>
                  </a:tcPr>
                </a:tc>
                <a:tc>
                  <a:txBody>
                    <a:bodyPr/>
                    <a:lstStyle/>
                    <a:p>
                      <a:pPr algn="ctr">
                        <a:lnSpc>
                          <a:spcPct val="100000"/>
                        </a:lnSpc>
                        <a:spcAft>
                          <a:spcPts val="0"/>
                        </a:spcAft>
                      </a:pPr>
                      <a:r>
                        <a:rPr lang="en-US" sz="1200" kern="10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3.38</a:t>
                      </a:r>
                      <a:endParaRPr lang="ko-KR" sz="11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62865" marR="62865" marT="0" marB="0" anchor="ctr">
                    <a:lnL>
                      <a:noFill/>
                    </a:lnL>
                    <a:lnR>
                      <a:noFill/>
                    </a:lnR>
                    <a:lnT>
                      <a:noFill/>
                    </a:lnT>
                    <a:lnB>
                      <a:noFill/>
                    </a:lnB>
                  </a:tcPr>
                </a:tc>
                <a:tc>
                  <a:txBody>
                    <a:bodyPr/>
                    <a:lstStyle/>
                    <a:p>
                      <a:pPr algn="ctr">
                        <a:lnSpc>
                          <a:spcPct val="100000"/>
                        </a:lnSpc>
                        <a:spcAft>
                          <a:spcPts val="0"/>
                        </a:spcAft>
                      </a:pPr>
                      <a:r>
                        <a:rPr lang="en-US" sz="1200" kern="10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3.54</a:t>
                      </a:r>
                      <a:endParaRPr lang="ko-KR" sz="11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62865" marR="62865" marT="0" marB="0" anchor="ctr">
                    <a:lnL>
                      <a:noFill/>
                    </a:lnL>
                    <a:lnR>
                      <a:noFill/>
                    </a:lnR>
                    <a:lnT>
                      <a:noFill/>
                    </a:lnT>
                    <a:lnB>
                      <a:noFill/>
                    </a:lnB>
                  </a:tcPr>
                </a:tc>
                <a:tc>
                  <a:txBody>
                    <a:bodyPr/>
                    <a:lstStyle/>
                    <a:p>
                      <a:pPr algn="ctr">
                        <a:lnSpc>
                          <a:spcPct val="100000"/>
                        </a:lnSpc>
                        <a:spcAft>
                          <a:spcPts val="0"/>
                        </a:spcAft>
                      </a:pPr>
                      <a:r>
                        <a:rPr lang="en-US" sz="1200" kern="10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3.46</a:t>
                      </a:r>
                      <a:endParaRPr lang="ko-KR" sz="11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62865" marR="62865" marT="0" marB="0" anchor="ctr">
                    <a:lnL>
                      <a:noFill/>
                    </a:lnL>
                    <a:lnR>
                      <a:noFill/>
                    </a:lnR>
                    <a:lnT>
                      <a:noFill/>
                    </a:lnT>
                    <a:lnB>
                      <a:noFill/>
                    </a:lnB>
                  </a:tcPr>
                </a:tc>
                <a:tc>
                  <a:txBody>
                    <a:bodyPr/>
                    <a:lstStyle/>
                    <a:p>
                      <a:pPr algn="ctr">
                        <a:lnSpc>
                          <a:spcPct val="100000"/>
                        </a:lnSpc>
                        <a:spcAft>
                          <a:spcPts val="0"/>
                        </a:spcAft>
                      </a:pPr>
                      <a:r>
                        <a:rPr lang="en-US" sz="1200" kern="10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3.58</a:t>
                      </a:r>
                      <a:endParaRPr lang="ko-KR" sz="11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62865" marR="62865" marT="0" marB="0" anchor="ctr">
                    <a:lnL>
                      <a:noFill/>
                    </a:lnL>
                    <a:lnR>
                      <a:noFill/>
                    </a:lnR>
                    <a:lnT>
                      <a:noFill/>
                    </a:lnT>
                    <a:lnB>
                      <a:noFill/>
                    </a:lnB>
                  </a:tcPr>
                </a:tc>
                <a:tc>
                  <a:txBody>
                    <a:bodyPr/>
                    <a:lstStyle/>
                    <a:p>
                      <a:pPr algn="ctr">
                        <a:lnSpc>
                          <a:spcPct val="100000"/>
                        </a:lnSpc>
                        <a:spcAft>
                          <a:spcPts val="0"/>
                        </a:spcAft>
                      </a:pPr>
                      <a:r>
                        <a:rPr lang="en-US" sz="1200" kern="10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0.14</a:t>
                      </a:r>
                      <a:endParaRPr lang="ko-KR" sz="11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62865" marR="62865" marT="0" marB="0" anchor="ctr">
                    <a:lnL>
                      <a:noFill/>
                    </a:lnL>
                    <a:lnR>
                      <a:noFill/>
                    </a:lnR>
                    <a:lnT>
                      <a:noFill/>
                    </a:lnT>
                    <a:lnB>
                      <a:noFill/>
                    </a:lnB>
                  </a:tcPr>
                </a:tc>
                <a:extLst>
                  <a:ext uri="{0D108BD9-81ED-4DB2-BD59-A6C34878D82A}">
                    <a16:rowId xmlns:a16="http://schemas.microsoft.com/office/drawing/2014/main" val="2512535381"/>
                  </a:ext>
                </a:extLst>
              </a:tr>
              <a:tr h="396000">
                <a:tc>
                  <a:txBody>
                    <a:bodyPr/>
                    <a:lstStyle/>
                    <a:p>
                      <a:pPr indent="292735" algn="just">
                        <a:lnSpc>
                          <a:spcPct val="100000"/>
                        </a:lnSpc>
                        <a:spcAft>
                          <a:spcPts val="0"/>
                        </a:spcAft>
                      </a:pPr>
                      <a:r>
                        <a:rPr lang="en-US" sz="1200" kern="10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2wk</a:t>
                      </a:r>
                      <a:endParaRPr lang="ko-KR" sz="11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62865" marR="62865" marT="0" marB="0" anchor="ctr">
                    <a:lnL>
                      <a:noFill/>
                    </a:lnL>
                    <a:lnR>
                      <a:noFill/>
                    </a:lnR>
                    <a:lnT>
                      <a:noFill/>
                    </a:lnT>
                    <a:lnB>
                      <a:noFill/>
                    </a:lnB>
                  </a:tcPr>
                </a:tc>
                <a:tc>
                  <a:txBody>
                    <a:bodyPr/>
                    <a:lstStyle/>
                    <a:p>
                      <a:pPr algn="ctr">
                        <a:lnSpc>
                          <a:spcPct val="100000"/>
                        </a:lnSpc>
                        <a:spcAft>
                          <a:spcPts val="0"/>
                        </a:spcAft>
                      </a:pPr>
                      <a:r>
                        <a:rPr lang="en-US" sz="1200" kern="1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3.68</a:t>
                      </a:r>
                      <a:r>
                        <a:rPr lang="en-US" sz="1200" kern="100" baseline="30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a</a:t>
                      </a:r>
                      <a:endParaRPr lang="ko-KR" sz="11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62865" marR="62865" marT="0" marB="0" anchor="ctr">
                    <a:lnL>
                      <a:noFill/>
                    </a:lnL>
                    <a:lnR>
                      <a:noFill/>
                    </a:lnR>
                    <a:lnT>
                      <a:noFill/>
                    </a:lnT>
                    <a:lnB>
                      <a:noFill/>
                    </a:lnB>
                  </a:tcPr>
                </a:tc>
                <a:tc>
                  <a:txBody>
                    <a:bodyPr/>
                    <a:lstStyle/>
                    <a:p>
                      <a:pPr algn="ctr">
                        <a:lnSpc>
                          <a:spcPct val="100000"/>
                        </a:lnSpc>
                        <a:spcAft>
                          <a:spcPts val="0"/>
                        </a:spcAft>
                      </a:pPr>
                      <a:r>
                        <a:rPr lang="en-US" sz="1200" kern="10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3.29</a:t>
                      </a:r>
                      <a:r>
                        <a:rPr lang="en-US" sz="1200" kern="100" baseline="3000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b</a:t>
                      </a:r>
                      <a:endParaRPr lang="ko-KR" sz="11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62865" marR="62865" marT="0" marB="0" anchor="ctr">
                    <a:lnL>
                      <a:noFill/>
                    </a:lnL>
                    <a:lnR>
                      <a:noFill/>
                    </a:lnR>
                    <a:lnT>
                      <a:noFill/>
                    </a:lnT>
                    <a:lnB>
                      <a:noFill/>
                    </a:lnB>
                  </a:tcPr>
                </a:tc>
                <a:tc>
                  <a:txBody>
                    <a:bodyPr/>
                    <a:lstStyle/>
                    <a:p>
                      <a:pPr algn="ctr">
                        <a:lnSpc>
                          <a:spcPct val="100000"/>
                        </a:lnSpc>
                        <a:spcAft>
                          <a:spcPts val="0"/>
                        </a:spcAft>
                      </a:pPr>
                      <a:r>
                        <a:rPr lang="en-US" sz="1200" kern="10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3.25</a:t>
                      </a:r>
                      <a:r>
                        <a:rPr lang="en-US" sz="1200" kern="100" baseline="3000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b</a:t>
                      </a:r>
                      <a:endParaRPr lang="ko-KR" sz="11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62865" marR="62865" marT="0" marB="0" anchor="ctr">
                    <a:lnL>
                      <a:noFill/>
                    </a:lnL>
                    <a:lnR>
                      <a:noFill/>
                    </a:lnR>
                    <a:lnT>
                      <a:noFill/>
                    </a:lnT>
                    <a:lnB>
                      <a:noFill/>
                    </a:lnB>
                  </a:tcPr>
                </a:tc>
                <a:tc>
                  <a:txBody>
                    <a:bodyPr/>
                    <a:lstStyle/>
                    <a:p>
                      <a:pPr algn="ctr">
                        <a:lnSpc>
                          <a:spcPct val="100000"/>
                        </a:lnSpc>
                        <a:spcAft>
                          <a:spcPts val="0"/>
                        </a:spcAft>
                      </a:pPr>
                      <a:r>
                        <a:rPr lang="en-US" sz="1200" kern="10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3.50</a:t>
                      </a:r>
                      <a:r>
                        <a:rPr lang="en-US" sz="1200" kern="100" baseline="3000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ab</a:t>
                      </a:r>
                      <a:endParaRPr lang="ko-KR" sz="11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62865" marR="62865" marT="0" marB="0" anchor="ctr">
                    <a:lnL>
                      <a:noFill/>
                    </a:lnL>
                    <a:lnR>
                      <a:noFill/>
                    </a:lnR>
                    <a:lnT>
                      <a:noFill/>
                    </a:lnT>
                    <a:lnB>
                      <a:noFill/>
                    </a:lnB>
                  </a:tcPr>
                </a:tc>
                <a:tc>
                  <a:txBody>
                    <a:bodyPr/>
                    <a:lstStyle/>
                    <a:p>
                      <a:pPr algn="ctr">
                        <a:lnSpc>
                          <a:spcPct val="100000"/>
                        </a:lnSpc>
                        <a:spcAft>
                          <a:spcPts val="0"/>
                        </a:spcAft>
                      </a:pPr>
                      <a:r>
                        <a:rPr lang="en-US" sz="1200" kern="10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3.43</a:t>
                      </a:r>
                      <a:r>
                        <a:rPr lang="en-US" sz="1200" kern="100" baseline="3000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ab</a:t>
                      </a:r>
                      <a:endParaRPr lang="ko-KR" sz="11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62865" marR="62865" marT="0" marB="0" anchor="ctr">
                    <a:lnL>
                      <a:noFill/>
                    </a:lnL>
                    <a:lnR>
                      <a:noFill/>
                    </a:lnR>
                    <a:lnT>
                      <a:noFill/>
                    </a:lnT>
                    <a:lnB>
                      <a:noFill/>
                    </a:lnB>
                  </a:tcPr>
                </a:tc>
                <a:tc>
                  <a:txBody>
                    <a:bodyPr/>
                    <a:lstStyle/>
                    <a:p>
                      <a:pPr algn="ctr">
                        <a:lnSpc>
                          <a:spcPct val="100000"/>
                        </a:lnSpc>
                        <a:spcAft>
                          <a:spcPts val="0"/>
                        </a:spcAft>
                      </a:pPr>
                      <a:r>
                        <a:rPr lang="en-US" sz="1200" kern="1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0.08</a:t>
                      </a:r>
                      <a:endParaRPr lang="ko-KR" sz="11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62865" marR="62865" marT="0" marB="0" anchor="ctr">
                    <a:lnL>
                      <a:noFill/>
                    </a:lnL>
                    <a:lnR>
                      <a:noFill/>
                    </a:lnR>
                    <a:lnT>
                      <a:noFill/>
                    </a:lnT>
                    <a:lnB>
                      <a:noFill/>
                    </a:lnB>
                  </a:tcPr>
                </a:tc>
                <a:extLst>
                  <a:ext uri="{0D108BD9-81ED-4DB2-BD59-A6C34878D82A}">
                    <a16:rowId xmlns:a16="http://schemas.microsoft.com/office/drawing/2014/main" val="3654913929"/>
                  </a:ext>
                </a:extLst>
              </a:tr>
              <a:tr h="396000">
                <a:tc>
                  <a:txBody>
                    <a:bodyPr/>
                    <a:lstStyle/>
                    <a:p>
                      <a:pPr indent="292735" algn="just">
                        <a:lnSpc>
                          <a:spcPct val="100000"/>
                        </a:lnSpc>
                        <a:spcAft>
                          <a:spcPts val="0"/>
                        </a:spcAft>
                      </a:pPr>
                      <a:r>
                        <a:rPr lang="en-US" sz="1200" kern="1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4wk</a:t>
                      </a:r>
                      <a:endParaRPr lang="ko-KR" sz="11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62865" marR="62865"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1200" kern="10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3.61</a:t>
                      </a:r>
                      <a:r>
                        <a:rPr lang="en-US" sz="1200" kern="100" baseline="3000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a</a:t>
                      </a:r>
                      <a:endParaRPr lang="ko-KR" sz="11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62865" marR="62865"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1200" kern="1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3.39</a:t>
                      </a:r>
                      <a:r>
                        <a:rPr lang="en-US" sz="1200" kern="100" baseline="30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b</a:t>
                      </a:r>
                      <a:endParaRPr lang="ko-KR" sz="11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62865" marR="62865"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1200" kern="10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3.36</a:t>
                      </a:r>
                      <a:r>
                        <a:rPr lang="en-US" sz="1200" kern="100" baseline="3000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b</a:t>
                      </a:r>
                      <a:endParaRPr lang="ko-KR" sz="11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62865" marR="62865"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1200" kern="1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3.46</a:t>
                      </a:r>
                      <a:r>
                        <a:rPr lang="en-US" sz="1200" kern="100" baseline="30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ab</a:t>
                      </a:r>
                      <a:endParaRPr lang="ko-KR" sz="11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62865" marR="62865"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1200" kern="1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3.50</a:t>
                      </a:r>
                      <a:r>
                        <a:rPr lang="en-US" sz="1200" kern="100" baseline="30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ab</a:t>
                      </a:r>
                      <a:endParaRPr lang="ko-KR" sz="11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62865" marR="62865"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1200" kern="1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0.05</a:t>
                      </a:r>
                      <a:endParaRPr lang="ko-KR" sz="11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62865" marR="62865" marT="0" marB="0" anchor="ctr">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8714121"/>
                  </a:ext>
                </a:extLst>
              </a:tr>
              <a:tr h="0">
                <a:tc gridSpan="7">
                  <a:txBody>
                    <a:bodyPr/>
                    <a:lstStyle/>
                    <a:p>
                      <a:pPr algn="just">
                        <a:lnSpc>
                          <a:spcPct val="200000"/>
                        </a:lnSpc>
                        <a:spcAft>
                          <a:spcPts val="0"/>
                        </a:spcAft>
                      </a:pPr>
                      <a:r>
                        <a:rPr lang="en-US" sz="1200" kern="100" baseline="30000">
                          <a:effectLst/>
                          <a:latin typeface="Times New Roman" panose="02020603050405020304" pitchFamily="18" charset="0"/>
                          <a:ea typeface="SimSun" panose="02010600030101010101" pitchFamily="2" charset="-122"/>
                          <a:cs typeface="Times New Roman" panose="02020603050405020304" pitchFamily="18" charset="0"/>
                        </a:rPr>
                        <a:t>1 </a:t>
                      </a: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Abbreviation : CONT, Basal diet; SYN1, CONT + 0.05% synbiotics; SYN2, CONT + 0.1% synbiotics; PRO, CONT + 0.1% probiotics; PRE,CONT + 0.05% prebiotics;</a:t>
                      </a:r>
                      <a:endParaRPr lang="ko-KR" sz="11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62865" marR="62865" marT="0" marB="0" anchor="ctr">
                    <a:lnL>
                      <a:noFill/>
                    </a:lnL>
                    <a:lnR>
                      <a:noFill/>
                    </a:lnR>
                    <a:lnT w="12700" cap="flat" cmpd="sng" algn="ctr">
                      <a:solidFill>
                        <a:schemeClr val="tx1"/>
                      </a:solidFill>
                      <a:prstDash val="solid"/>
                      <a:round/>
                      <a:headEnd type="none" w="med" len="med"/>
                      <a:tailEnd type="none" w="med" len="med"/>
                    </a:lnT>
                    <a:lnB>
                      <a:noFill/>
                    </a:lnB>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extLst>
                  <a:ext uri="{0D108BD9-81ED-4DB2-BD59-A6C34878D82A}">
                    <a16:rowId xmlns:a16="http://schemas.microsoft.com/office/drawing/2014/main" val="3044106240"/>
                  </a:ext>
                </a:extLst>
              </a:tr>
              <a:tr h="0">
                <a:tc gridSpan="7">
                  <a:txBody>
                    <a:bodyPr/>
                    <a:lstStyle/>
                    <a:p>
                      <a:pPr algn="just">
                        <a:lnSpc>
                          <a:spcPct val="200000"/>
                        </a:lnSpc>
                        <a:spcAft>
                          <a:spcPts val="0"/>
                        </a:spcAft>
                      </a:pPr>
                      <a:r>
                        <a:rPr lang="en-US" sz="1200" kern="100" baseline="3000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2 </a:t>
                      </a:r>
                      <a:r>
                        <a:rPr lang="en-US" sz="1200" kern="10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Standard error of means.</a:t>
                      </a:r>
                      <a:endParaRPr lang="ko-KR" sz="11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62865" marR="62865" marT="0" marB="0" anchor="ctr">
                    <a:lnL>
                      <a:noFill/>
                    </a:lnL>
                    <a:lnR>
                      <a:noFill/>
                    </a:lnR>
                    <a:lnT>
                      <a:noFill/>
                    </a:lnT>
                    <a:lnB>
                      <a:noFill/>
                    </a:lnB>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extLst>
                  <a:ext uri="{0D108BD9-81ED-4DB2-BD59-A6C34878D82A}">
                    <a16:rowId xmlns:a16="http://schemas.microsoft.com/office/drawing/2014/main" val="978412574"/>
                  </a:ext>
                </a:extLst>
              </a:tr>
              <a:tr h="0">
                <a:tc gridSpan="7">
                  <a:txBody>
                    <a:bodyPr/>
                    <a:lstStyle/>
                    <a:p>
                      <a:pPr algn="just">
                        <a:lnSpc>
                          <a:spcPct val="200000"/>
                        </a:lnSpc>
                        <a:spcAft>
                          <a:spcPts val="0"/>
                        </a:spcAft>
                      </a:pPr>
                      <a:r>
                        <a:rPr lang="en-US" sz="1200" kern="100" baseline="3000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3 </a:t>
                      </a:r>
                      <a:r>
                        <a:rPr lang="en-US" sz="1200" kern="10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Fecal score: 1 = hard, dry pellets in a small, hard mass; 2 = hard, formed stool that remains firm and soft; 3 = soft, formed, and moist stool that retains its shape; 4 = soft, unformed stool that assumes the shape of the container; 5 = watery, liquid stool that can be poured.</a:t>
                      </a:r>
                      <a:endParaRPr lang="ko-KR" sz="11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62865" marR="62865" marT="0" marB="0" anchor="ctr">
                    <a:lnL>
                      <a:noFill/>
                    </a:lnL>
                    <a:lnR>
                      <a:noFill/>
                    </a:lnR>
                    <a:lnT>
                      <a:noFill/>
                    </a:lnT>
                    <a:lnB>
                      <a:noFill/>
                    </a:lnB>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extLst>
                  <a:ext uri="{0D108BD9-81ED-4DB2-BD59-A6C34878D82A}">
                    <a16:rowId xmlns:a16="http://schemas.microsoft.com/office/drawing/2014/main" val="3709384189"/>
                  </a:ext>
                </a:extLst>
              </a:tr>
              <a:tr h="0">
                <a:tc gridSpan="7">
                  <a:txBody>
                    <a:bodyPr/>
                    <a:lstStyle/>
                    <a:p>
                      <a:pPr algn="just">
                        <a:lnSpc>
                          <a:spcPct val="200000"/>
                        </a:lnSpc>
                        <a:spcAft>
                          <a:spcPts val="0"/>
                        </a:spcAft>
                      </a:pPr>
                      <a:r>
                        <a:rPr lang="en-US" sz="1200" kern="100" baseline="30000">
                          <a:effectLst/>
                          <a:latin typeface="Times New Roman" panose="02020603050405020304" pitchFamily="18" charset="0"/>
                          <a:ea typeface="SimSun" panose="02010600030101010101" pitchFamily="2" charset="-122"/>
                          <a:cs typeface="Times New Roman" panose="02020603050405020304" pitchFamily="18" charset="0"/>
                        </a:rPr>
                        <a:t>4</a:t>
                      </a:r>
                      <a:r>
                        <a:rPr lang="en-US" sz="1200" kern="100">
                          <a:effectLst/>
                          <a:latin typeface="Times New Roman" panose="02020603050405020304" pitchFamily="18" charset="0"/>
                          <a:ea typeface="SimSun" panose="02010600030101010101" pitchFamily="2" charset="-122"/>
                          <a:cs typeface="Times New Roman" panose="02020603050405020304" pitchFamily="18" charset="0"/>
                        </a:rPr>
                        <a:t> Survival: (live pigs/total number of pigs) * 100</a:t>
                      </a:r>
                      <a:endParaRPr lang="ko-KR" sz="1100" kern="10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62865" marR="62865" marT="0" marB="0" anchor="ctr">
                    <a:lnL>
                      <a:noFill/>
                    </a:lnL>
                    <a:lnR>
                      <a:noFill/>
                    </a:lnR>
                    <a:lnT>
                      <a:noFill/>
                    </a:lnT>
                    <a:lnB>
                      <a:noFill/>
                    </a:lnB>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extLst>
                  <a:ext uri="{0D108BD9-81ED-4DB2-BD59-A6C34878D82A}">
                    <a16:rowId xmlns:a16="http://schemas.microsoft.com/office/drawing/2014/main" val="2084631258"/>
                  </a:ext>
                </a:extLst>
              </a:tr>
              <a:tr h="0">
                <a:tc gridSpan="7">
                  <a:txBody>
                    <a:bodyPr/>
                    <a:lstStyle/>
                    <a:p>
                      <a:pPr algn="just">
                        <a:lnSpc>
                          <a:spcPct val="200000"/>
                        </a:lnSpc>
                        <a:spcAft>
                          <a:spcPts val="0"/>
                        </a:spcAft>
                      </a:pPr>
                      <a:r>
                        <a:rPr lang="en-US" sz="1200" kern="100" baseline="30000" dirty="0" err="1">
                          <a:effectLst/>
                          <a:latin typeface="Times New Roman" panose="02020603050405020304" pitchFamily="18" charset="0"/>
                          <a:ea typeface="SimSun" panose="02010600030101010101" pitchFamily="2" charset="-122"/>
                          <a:cs typeface="Times New Roman" panose="02020603050405020304" pitchFamily="18" charset="0"/>
                        </a:rPr>
                        <a:t>a,b</a:t>
                      </a:r>
                      <a:r>
                        <a:rPr lang="en-US" sz="1200" kern="100" baseline="30000" dirty="0">
                          <a:effectLst/>
                          <a:latin typeface="Times New Roman" panose="02020603050405020304" pitchFamily="18" charset="0"/>
                          <a:ea typeface="SimSun" panose="02010600030101010101" pitchFamily="2" charset="-122"/>
                          <a:cs typeface="Times New Roman" panose="02020603050405020304" pitchFamily="18" charset="0"/>
                        </a:rPr>
                        <a:t> </a:t>
                      </a:r>
                      <a:r>
                        <a:rPr lang="en-US" sz="1200" kern="100" dirty="0">
                          <a:effectLst/>
                          <a:latin typeface="Times New Roman" panose="02020603050405020304" pitchFamily="18" charset="0"/>
                          <a:ea typeface="SimSun" panose="02010600030101010101" pitchFamily="2" charset="-122"/>
                          <a:cs typeface="Times New Roman" panose="02020603050405020304" pitchFamily="18" charset="0"/>
                        </a:rPr>
                        <a:t>Means in the same row with different superscripts differ (</a:t>
                      </a:r>
                      <a:r>
                        <a:rPr lang="en-US" sz="1200" i="1" kern="100" dirty="0">
                          <a:effectLst/>
                          <a:latin typeface="Times New Roman" panose="02020603050405020304" pitchFamily="18" charset="0"/>
                          <a:ea typeface="SimSun" panose="02010600030101010101" pitchFamily="2" charset="-122"/>
                          <a:cs typeface="Times New Roman" panose="02020603050405020304" pitchFamily="18" charset="0"/>
                        </a:rPr>
                        <a:t>P</a:t>
                      </a:r>
                      <a:r>
                        <a:rPr lang="en-US" sz="1200" kern="100" dirty="0">
                          <a:effectLst/>
                          <a:latin typeface="Times New Roman" panose="02020603050405020304" pitchFamily="18" charset="0"/>
                          <a:ea typeface="SimSun" panose="02010600030101010101" pitchFamily="2" charset="-122"/>
                          <a:cs typeface="Times New Roman" panose="02020603050405020304" pitchFamily="18" charset="0"/>
                        </a:rPr>
                        <a:t> &lt; 0.05).</a:t>
                      </a:r>
                      <a:endParaRPr lang="ko-KR" sz="11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txBody>
                  <a:tcPr marL="62865" marR="62865" marT="0" marB="0" anchor="ctr">
                    <a:lnL>
                      <a:noFill/>
                    </a:lnL>
                    <a:lnR>
                      <a:noFill/>
                    </a:lnR>
                    <a:lnT>
                      <a:noFill/>
                    </a:lnT>
                    <a:lnB>
                      <a:noFill/>
                    </a:lnB>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extLst>
                  <a:ext uri="{0D108BD9-81ED-4DB2-BD59-A6C34878D82A}">
                    <a16:rowId xmlns:a16="http://schemas.microsoft.com/office/drawing/2014/main" val="2233569593"/>
                  </a:ext>
                </a:extLst>
              </a:tr>
            </a:tbl>
          </a:graphicData>
        </a:graphic>
      </p:graphicFrame>
    </p:spTree>
    <p:extLst>
      <p:ext uri="{BB962C8B-B14F-4D97-AF65-F5344CB8AC3E}">
        <p14:creationId xmlns:p14="http://schemas.microsoft.com/office/powerpoint/2010/main" val="11849596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273</TotalTime>
  <Words>794</Words>
  <Application>Microsoft Office PowerPoint</Application>
  <PresentationFormat>와이드스크린</PresentationFormat>
  <Paragraphs>187</Paragraphs>
  <Slides>7</Slides>
  <Notes>0</Notes>
  <HiddenSlides>0</HiddenSlides>
  <MMClips>0</MMClips>
  <ScaleCrop>false</ScaleCrop>
  <HeadingPairs>
    <vt:vector size="6" baseType="variant">
      <vt:variant>
        <vt:lpstr>사용한 글꼴</vt:lpstr>
      </vt:variant>
      <vt:variant>
        <vt:i4>6</vt:i4>
      </vt:variant>
      <vt:variant>
        <vt:lpstr>테마</vt:lpstr>
      </vt:variant>
      <vt:variant>
        <vt:i4>1</vt:i4>
      </vt:variant>
      <vt:variant>
        <vt:lpstr>슬라이드 제목</vt:lpstr>
      </vt:variant>
      <vt:variant>
        <vt:i4>7</vt:i4>
      </vt:variant>
    </vt:vector>
  </HeadingPairs>
  <TitlesOfParts>
    <vt:vector size="14" baseType="lpstr">
      <vt:lpstr>SimSun</vt:lpstr>
      <vt:lpstr>맑은 고딕</vt:lpstr>
      <vt:lpstr>Arial</vt:lpstr>
      <vt:lpstr>Calibri</vt:lpstr>
      <vt:lpstr>Calibri Light</vt:lpstr>
      <vt:lpstr>Times New Roman</vt:lpstr>
      <vt:lpstr>Office Theme</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rbguevarra5s@gmail.com</dc:creator>
  <cp:lastModifiedBy>user</cp:lastModifiedBy>
  <cp:revision>39</cp:revision>
  <dcterms:created xsi:type="dcterms:W3CDTF">2019-12-30T10:58:38Z</dcterms:created>
  <dcterms:modified xsi:type="dcterms:W3CDTF">2021-06-10T02:22:41Z</dcterms:modified>
</cp:coreProperties>
</file>