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4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Ex5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8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E20FA-4153-432D-84E3-09F40241C734}" v="6" dt="2025-03-14T18:09:50.8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15"/>
    <p:restoredTop sz="95624"/>
  </p:normalViewPr>
  <p:slideViewPr>
    <p:cSldViewPr snapToGrid="0">
      <p:cViewPr varScale="1">
        <p:scale>
          <a:sx n="127" d="100"/>
          <a:sy n="127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avia Botelho" userId="T7jEjgqgszBLdU39pjKGLMaKLkNrAaGidsrdiZtntkA=" providerId="None" clId="Web-{D51E20FA-4153-432D-84E3-09F40241C734}"/>
    <pc:docChg chg="modSld">
      <pc:chgData name="Flavia Botelho" userId="T7jEjgqgszBLdU39pjKGLMaKLkNrAaGidsrdiZtntkA=" providerId="None" clId="Web-{D51E20FA-4153-432D-84E3-09F40241C734}" dt="2025-03-14T18:09:50.844" v="4" actId="20577"/>
      <pc:docMkLst>
        <pc:docMk/>
      </pc:docMkLst>
      <pc:sldChg chg="modSp">
        <pc:chgData name="Flavia Botelho" userId="T7jEjgqgszBLdU39pjKGLMaKLkNrAaGidsrdiZtntkA=" providerId="None" clId="Web-{D51E20FA-4153-432D-84E3-09F40241C734}" dt="2025-03-14T18:09:50.844" v="4" actId="20577"/>
        <pc:sldMkLst>
          <pc:docMk/>
          <pc:sldMk cId="152829926" sldId="258"/>
        </pc:sldMkLst>
        <pc:spChg chg="mod">
          <ac:chgData name="Flavia Botelho" userId="T7jEjgqgszBLdU39pjKGLMaKLkNrAaGidsrdiZtntkA=" providerId="None" clId="Web-{D51E20FA-4153-432D-84E3-09F40241C734}" dt="2025-03-14T18:09:50.844" v="4" actId="20577"/>
          <ac:spMkLst>
            <pc:docMk/>
            <pc:sldMk cId="152829926" sldId="258"/>
            <ac:spMk id="56" creationId="{74F9C06C-C998-0C5B-E62A-13D9DE4AEC2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bhas\Library\CloudStorage\Box-Box\Data_Flavia\Short%20report\Nipponbare\Other%20traits_%20short%20report%20Vpp5%20-%20NIP%20second%20experimen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bhas\Library\CloudStorage\Box-Box\Data_Flavia\Short%20report\Data%20files\Gene%20express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bhas\Library\CloudStorage\Box-Box\Data_Flavia\Short%20report\Data%20files\KEGG_GO_graph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bhas\Library\CloudStorage\Box-Box\Data_Flavia\Short%20report\Data%20files\VPP5_starch%20gen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Graphics%20to%20short%20report%20Vpp5%20-%20NIP%20second%20experiment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Graphics%20to%20short%20report%20Vpp5%20-%20NIP%20second%20experiment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Graphics%20to%20short%20report%20Vpp5%20-%20NIP%20second%20experiment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Graphics%20to%20short%20report%20Vpp5%20-%20NIP%20second%20experiment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/Users\vibhas\Library\CloudStorage\Box-Box\Data_Flavia\Short%20report\Nipponbare\Other%20traits_%20short%20report%20Vpp5%20-%20NIP%20second%20experi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>
                <a:solidFill>
                  <a:schemeClr val="tx1"/>
                </a:solidFill>
              </a:rPr>
              <a:t>Length of grain (mm)</a:t>
            </a:r>
          </a:p>
        </c:rich>
      </c:tx>
      <c:layout>
        <c:manualLayout>
          <c:xMode val="edge"/>
          <c:yMode val="edge"/>
          <c:x val="0.29541823181045185"/>
          <c:y val="1.90555928164916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4D-4549-BC9B-78EA976C7E5E}"/>
              </c:ext>
            </c:extLst>
          </c:dPt>
          <c:dPt>
            <c:idx val="1"/>
            <c:invertIfNegative val="0"/>
            <c:bubble3D val="0"/>
            <c:spPr>
              <a:solidFill>
                <a:srgbClr val="E8E8E8"/>
              </a:solidFill>
              <a:ln>
                <a:solidFill>
                  <a:srgbClr val="000000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4D-4549-BC9B-78EA976C7E5E}"/>
              </c:ext>
            </c:extLst>
          </c:dPt>
          <c:dPt>
            <c:idx val="2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4D-4549-BC9B-78EA976C7E5E}"/>
              </c:ext>
            </c:extLst>
          </c:dPt>
          <c:dPt>
            <c:idx val="3"/>
            <c:invertIfNegative val="0"/>
            <c:bubble3D val="0"/>
            <c:spPr>
              <a:solidFill>
                <a:srgbClr val="E8E8E8"/>
              </a:solidFill>
              <a:ln>
                <a:solidFill>
                  <a:srgbClr val="000000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4D-4549-BC9B-78EA976C7E5E}"/>
              </c:ext>
            </c:extLst>
          </c:dPt>
          <c:cat>
            <c:multiLvlStrRef>
              <c:f>Graphics!$D$124:$E$127</c:f>
              <c:multiLvlStrCache>
                <c:ptCount val="4"/>
                <c:lvl>
                  <c:pt idx="0">
                    <c:v>HNT</c:v>
                  </c:pt>
                  <c:pt idx="1">
                    <c:v>GH</c:v>
                  </c:pt>
                  <c:pt idx="2">
                    <c:v>HNT</c:v>
                  </c:pt>
                  <c:pt idx="3">
                    <c:v>GH</c:v>
                  </c:pt>
                </c:lvl>
                <c:lvl>
                  <c:pt idx="0">
                    <c:v>Nip_vpp5</c:v>
                  </c:pt>
                  <c:pt idx="2">
                    <c:v>Nip_WT</c:v>
                  </c:pt>
                </c:lvl>
              </c:multiLvlStrCache>
            </c:multiLvlStrRef>
          </c:cat>
          <c:val>
            <c:numRef>
              <c:f>Graphics!$F$124:$F$127</c:f>
              <c:numCache>
                <c:formatCode>General</c:formatCode>
                <c:ptCount val="4"/>
                <c:pt idx="0">
                  <c:v>5.41</c:v>
                </c:pt>
                <c:pt idx="1">
                  <c:v>5.43</c:v>
                </c:pt>
                <c:pt idx="2">
                  <c:v>5.27</c:v>
                </c:pt>
                <c:pt idx="3">
                  <c:v>5.24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4D-4549-BC9B-78EA976C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-27"/>
        <c:axId val="375006727"/>
        <c:axId val="375008775"/>
      </c:barChart>
      <c:catAx>
        <c:axId val="375006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08775"/>
        <c:crosses val="autoZero"/>
        <c:auto val="1"/>
        <c:lblAlgn val="ctr"/>
        <c:lblOffset val="100"/>
        <c:noMultiLvlLbl val="0"/>
      </c:catAx>
      <c:valAx>
        <c:axId val="375008775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06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09-D146-B62C-A421105E237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09-D146-B62C-A421105E237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09-D146-B62C-A421105E2371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Sheet1!$I$25:$I$27</c:f>
                <c:numCache>
                  <c:formatCode>General</c:formatCode>
                  <c:ptCount val="3"/>
                  <c:pt idx="0">
                    <c:v>0.70526885452940791</c:v>
                  </c:pt>
                  <c:pt idx="1">
                    <c:v>3.2108335303096439E-2</c:v>
                  </c:pt>
                  <c:pt idx="2">
                    <c:v>0.47115202586203336</c:v>
                  </c:pt>
                </c:numCache>
              </c:numRef>
            </c:plus>
            <c:minus>
              <c:numRef>
                <c:f>Sheet1!$I$25:$I$27</c:f>
                <c:numCache>
                  <c:formatCode>General</c:formatCode>
                  <c:ptCount val="3"/>
                  <c:pt idx="0">
                    <c:v>0.70526885452940791</c:v>
                  </c:pt>
                  <c:pt idx="1">
                    <c:v>3.2108335303096439E-2</c:v>
                  </c:pt>
                  <c:pt idx="2">
                    <c:v>0.47115202586203336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Sheet1!$G$25:$G$27</c:f>
              <c:strCache>
                <c:ptCount val="3"/>
                <c:pt idx="0">
                  <c:v>Kit_WT</c:v>
                </c:pt>
                <c:pt idx="1">
                  <c:v>Kit_vpp5-6</c:v>
                </c:pt>
                <c:pt idx="2">
                  <c:v>Kit_vpp5-7</c:v>
                </c:pt>
              </c:strCache>
            </c:strRef>
          </c:cat>
          <c:val>
            <c:numRef>
              <c:f>Sheet1!$H$25:$H$27</c:f>
              <c:numCache>
                <c:formatCode>General</c:formatCode>
                <c:ptCount val="3"/>
                <c:pt idx="0">
                  <c:v>1.9421871622317202</c:v>
                </c:pt>
                <c:pt idx="1">
                  <c:v>0.49642609222019468</c:v>
                </c:pt>
                <c:pt idx="2">
                  <c:v>1.0600661521663346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09-D146-B62C-A421105E2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-27"/>
        <c:axId val="742516608"/>
        <c:axId val="742676560"/>
      </c:barChart>
      <c:catAx>
        <c:axId val="74251660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2676560"/>
        <c:crosses val="autoZero"/>
        <c:auto val="1"/>
        <c:lblAlgn val="ctr"/>
        <c:lblOffset val="100"/>
        <c:noMultiLvlLbl val="0"/>
      </c:catAx>
      <c:valAx>
        <c:axId val="742676560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251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21584850156279"/>
          <c:y val="0.2637345660081088"/>
          <c:w val="0.80534916669370449"/>
          <c:h val="0.45345382529917255"/>
        </c:manualLayout>
      </c:layout>
      <c:barChart>
        <c:barDir val="col"/>
        <c:grouping val="clustered"/>
        <c:varyColors val="0"/>
        <c:ser>
          <c:idx val="2"/>
          <c:order val="2"/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Sheet1!$B$29:$B$31</c:f>
              <c:strCache>
                <c:ptCount val="3"/>
                <c:pt idx="0">
                  <c:v>response to temperature stimulus</c:v>
                </c:pt>
                <c:pt idx="1">
                  <c:v>response to heat</c:v>
                </c:pt>
                <c:pt idx="2">
                  <c:v>protein folding</c:v>
                </c:pt>
              </c:strCache>
            </c:strRef>
          </c:cat>
          <c:val>
            <c:numRef>
              <c:f>Sheet1!$H$29:$H$31</c:f>
              <c:numCache>
                <c:formatCode>General</c:formatCode>
                <c:ptCount val="3"/>
                <c:pt idx="0">
                  <c:v>15.914273773129819</c:v>
                </c:pt>
                <c:pt idx="1">
                  <c:v>12.723480200963758</c:v>
                </c:pt>
                <c:pt idx="2">
                  <c:v>7.2475578179650375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3-BD42-86C7-E241F9D75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7"/>
        <c:axId val="293298464"/>
        <c:axId val="2929608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Sheet1!$B$29:$B$31</c15:sqref>
                        </c15:formulaRef>
                      </c:ext>
                    </c:extLst>
                    <c:strCache>
                      <c:ptCount val="3"/>
                      <c:pt idx="0">
                        <c:v>response to temperature stimulus</c:v>
                      </c:pt>
                      <c:pt idx="1">
                        <c:v>response to heat</c:v>
                      </c:pt>
                      <c:pt idx="2">
                        <c:v>protein folding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Sheet1!$C$29:$C$31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123-BD42-86C7-E241F9D75CB4}"/>
                  </c:ext>
                </c:extLst>
              </c15:ser>
            </c15:filteredBarSeries>
            <c15:filteredBarSeries>
              <c15:ser>
                <c:idx val="1"/>
                <c:order val="1"/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Sheet1!$B$29:$B$31</c15:sqref>
                        </c15:formulaRef>
                      </c:ext>
                    </c:extLst>
                    <c:strCache>
                      <c:ptCount val="3"/>
                      <c:pt idx="0">
                        <c:v>response to temperature stimulus</c:v>
                      </c:pt>
                      <c:pt idx="1">
                        <c:v>response to heat</c:v>
                      </c:pt>
                      <c:pt idx="2">
                        <c:v>protein folding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Sheet1!$D$29:$D$31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4123-BD42-86C7-E241F9D75CB4}"/>
                  </c:ext>
                </c:extLst>
              </c15:ser>
            </c15:filteredBarSeries>
          </c:ext>
        </c:extLst>
      </c:barChart>
      <c:catAx>
        <c:axId val="29329846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60896"/>
        <c:crosses val="autoZero"/>
        <c:auto val="0"/>
        <c:lblAlgn val="ctr"/>
        <c:lblOffset val="100"/>
        <c:noMultiLvlLbl val="0"/>
      </c:catAx>
      <c:valAx>
        <c:axId val="29296089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9846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Sheet1!$C$4:$C$11</c:f>
              <c:strCache>
                <c:ptCount val="8"/>
                <c:pt idx="0">
                  <c:v>VPP5</c:v>
                </c:pt>
                <c:pt idx="1">
                  <c:v>AGPL2</c:v>
                </c:pt>
                <c:pt idx="2">
                  <c:v>GBSS1</c:v>
                </c:pt>
                <c:pt idx="3">
                  <c:v>SSIIA</c:v>
                </c:pt>
                <c:pt idx="4">
                  <c:v>UGP1</c:v>
                </c:pt>
                <c:pt idx="5">
                  <c:v>α-AMY3E</c:v>
                </c:pt>
                <c:pt idx="6">
                  <c:v>β -AMY 6</c:v>
                </c:pt>
                <c:pt idx="7">
                  <c:v>β-AMY2</c:v>
                </c:pt>
              </c:strCache>
            </c:strRef>
          </c:cat>
          <c:val>
            <c:numRef>
              <c:f>Sheet1!$D$4:$D$11</c:f>
              <c:numCache>
                <c:formatCode>General</c:formatCode>
                <c:ptCount val="8"/>
                <c:pt idx="0">
                  <c:v>-1.2</c:v>
                </c:pt>
                <c:pt idx="1">
                  <c:v>0.25</c:v>
                </c:pt>
                <c:pt idx="2">
                  <c:v>0.9</c:v>
                </c:pt>
                <c:pt idx="3">
                  <c:v>0.25</c:v>
                </c:pt>
                <c:pt idx="4">
                  <c:v>1.2</c:v>
                </c:pt>
                <c:pt idx="5">
                  <c:v>-0.42</c:v>
                </c:pt>
                <c:pt idx="6">
                  <c:v>-1.6</c:v>
                </c:pt>
                <c:pt idx="7">
                  <c:v>-0.69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1-EC45-BA03-7F49FA809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3479216"/>
        <c:axId val="603480928"/>
      </c:barChart>
      <c:catAx>
        <c:axId val="60347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480928"/>
        <c:crosses val="autoZero"/>
        <c:auto val="1"/>
        <c:lblAlgn val="ctr"/>
        <c:lblOffset val="100"/>
        <c:noMultiLvlLbl val="0"/>
      </c:catAx>
      <c:valAx>
        <c:axId val="603480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47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'[Graphics to short report Vpp5 - NIP second experiment.xlsx]Graphics'!$A$3:$A$17</cx:f>
        <cx:lvl ptCount="15" formatCode="General">
          <cx:pt idx="0">77</cx:pt>
          <cx:pt idx="1">74</cx:pt>
          <cx:pt idx="2">74</cx:pt>
          <cx:pt idx="3">77</cx:pt>
          <cx:pt idx="4">78</cx:pt>
          <cx:pt idx="5">77</cx:pt>
          <cx:pt idx="6">78</cx:pt>
          <cx:pt idx="7">76</cx:pt>
          <cx:pt idx="8">75</cx:pt>
          <cx:pt idx="9">79</cx:pt>
          <cx:pt idx="10">77</cx:pt>
          <cx:pt idx="11">77</cx:pt>
          <cx:pt idx="12">79</cx:pt>
          <cx:pt idx="13">79</cx:pt>
          <cx:pt idx="14">79</cx:pt>
        </cx:lvl>
      </cx:numDim>
    </cx:data>
    <cx:data id="1">
      <cx:numDim type="val">
        <cx:f>'[Graphics to short report Vpp5 - NIP second experiment.xlsx]Graphics'!$B$3:$B$17</cx:f>
        <cx:lvl ptCount="15" formatCode="General">
          <cx:pt idx="0">70</cx:pt>
          <cx:pt idx="1">79</cx:pt>
          <cx:pt idx="2">78</cx:pt>
          <cx:pt idx="3">79</cx:pt>
          <cx:pt idx="4">78</cx:pt>
          <cx:pt idx="5">77</cx:pt>
          <cx:pt idx="6">80</cx:pt>
          <cx:pt idx="7">79</cx:pt>
          <cx:pt idx="8">79</cx:pt>
          <cx:pt idx="9">81</cx:pt>
          <cx:pt idx="10">81</cx:pt>
          <cx:pt idx="11">81</cx:pt>
          <cx:pt idx="12">81</cx:pt>
          <cx:pt idx="13">83</cx:pt>
          <cx:pt idx="14">82</cx:pt>
        </cx:lvl>
      </cx:numDim>
    </cx:data>
    <cx:data id="2">
      <cx:numDim type="val">
        <cx:f>'[Graphics to short report Vpp5 - NIP second experiment.xlsx]Graphics'!$C$3:$C$17</cx:f>
        <cx:lvl ptCount="15" formatCode="General">
          <cx:pt idx="0">72</cx:pt>
          <cx:pt idx="1">72</cx:pt>
          <cx:pt idx="2">72</cx:pt>
          <cx:pt idx="3">72</cx:pt>
          <cx:pt idx="4">72</cx:pt>
          <cx:pt idx="5">73</cx:pt>
          <cx:pt idx="6">74</cx:pt>
          <cx:pt idx="7">73</cx:pt>
          <cx:pt idx="8">77</cx:pt>
          <cx:pt idx="9">74</cx:pt>
          <cx:pt idx="10">74</cx:pt>
          <cx:pt idx="11">73</cx:pt>
          <cx:pt idx="12">74</cx:pt>
          <cx:pt idx="13">74</cx:pt>
          <cx:pt idx="14">74</cx:pt>
        </cx:lvl>
      </cx:numDim>
    </cx:data>
    <cx:data id="3">
      <cx:numDim type="val">
        <cx:f>'[Graphics to short report Vpp5 - NIP second experiment.xlsx]Graphics'!$D$3:$D$17</cx:f>
        <cx:lvl ptCount="15" formatCode="General">
          <cx:pt idx="0">72</cx:pt>
          <cx:pt idx="1">70</cx:pt>
          <cx:pt idx="2">69</cx:pt>
          <cx:pt idx="3">71</cx:pt>
          <cx:pt idx="4">72</cx:pt>
          <cx:pt idx="5">72</cx:pt>
          <cx:pt idx="6">73</cx:pt>
          <cx:pt idx="7">77</cx:pt>
          <cx:pt idx="8">74</cx:pt>
          <cx:pt idx="9">74</cx:pt>
          <cx:pt idx="10">78</cx:pt>
          <cx:pt idx="11">77</cx:pt>
          <cx:pt idx="12">78</cx:pt>
          <cx:pt idx="13">78</cx:pt>
          <cx:pt idx="14">78</cx:pt>
        </cx:lvl>
      </cx:numDim>
    </cx:data>
  </cx:chartData>
  <cx:chart>
    <cx:plotArea>
      <cx:plotAreaRegion>
        <cx:series layoutId="boxWhisker" uniqueId="{8EF95494-481E-3847-AB0E-2CF4D9FF0282}">
          <cx:tx>
            <cx:txData>
              <cx:f>'[Graphics to short report Vpp5 - NIP second experiment.xlsx]Graphics'!$A$2</cx:f>
              <cx:v>Vpp5-HT</cx:v>
            </cx:txData>
          </cx:tx>
          <cx:spPr>
            <a:solidFill>
              <a:schemeClr val="tx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cx:spPr>
          <cx:dataId val="0"/>
          <cx:layoutPr>
            <cx:visibility meanLine="1" meanMarker="0" nonoutliers="0" outliers="0"/>
            <cx:statistics quartileMethod="exclusive"/>
          </cx:layoutPr>
        </cx:series>
        <cx:series layoutId="boxWhisker" uniqueId="{D70295D4-3DEF-1648-A7A4-51BD7429EA40}">
          <cx:tx>
            <cx:txData>
              <cx:f>'[Graphics to short report Vpp5 - NIP second experiment.xlsx]Graphics'!$B$2</cx:f>
              <cx:v>Vpp5-NC</cx:v>
            </cx:txData>
          </cx:tx>
          <cx:spPr>
            <a:solidFill>
              <a:schemeClr val="bg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x:spPr>
          <cx:dataId val="1"/>
          <cx:layoutPr>
            <cx:visibility meanLine="1" meanMarker="0" nonoutliers="0" outliers="0"/>
            <cx:statistics quartileMethod="exclusive"/>
          </cx:layoutPr>
        </cx:series>
        <cx:series layoutId="boxWhisker" uniqueId="{EBAA86F5-8231-0343-8081-B53E1F25E262}">
          <cx:tx>
            <cx:txData>
              <cx:f>'[Graphics to short report Vpp5 - NIP second experiment.xlsx]Graphics'!$C$2</cx:f>
              <cx:v>WT-HT</cx:v>
            </cx:txData>
          </cx:tx>
          <cx:spPr>
            <a:solidFill>
              <a:schemeClr val="tx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cx:spPr>
          <cx:dataId val="2"/>
          <cx:layoutPr>
            <cx:visibility meanLine="1" meanMarker="0" nonoutliers="0" outliers="0"/>
            <cx:statistics quartileMethod="exclusive"/>
          </cx:layoutPr>
        </cx:series>
        <cx:series layoutId="boxWhisker" uniqueId="{952E189B-80E1-CB44-95FD-04869426C9B0}">
          <cx:tx>
            <cx:txData>
              <cx:f>'[Graphics to short report Vpp5 - NIP second experiment.xlsx]Graphics'!$D$2</cx:f>
              <cx:v>WT NC</cx:v>
            </cx:txData>
          </cx:tx>
          <cx:spPr>
            <a:solidFill>
              <a:schemeClr val="bg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x:spPr>
          <cx:dataId val="3"/>
          <cx:layoutPr>
            <cx:visibility meanLine="1" meanMarker="0" nonoutliers="0" outliers="0"/>
            <cx:statistics quartileMethod="exclusive"/>
          </cx:layoutPr>
        </cx:series>
      </cx:plotAreaRegion>
      <cx:axis id="0">
        <cx:catScaling gapWidth="0.25"/>
        <cx:majorTickMarks type="in"/>
        <cx:tickLabels/>
        <cx:spPr>
          <a:ln w="12700"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noFill/>
              </a:defRPr>
            </a:pPr>
            <a:endParaRPr lang="pt-BR" sz="900" b="0" i="0" u="none" strike="noStrike" baseline="0">
              <a:noFill/>
              <a:latin typeface="Aptos Narrow" panose="02110004020202020204"/>
            </a:endParaRPr>
          </a:p>
        </cx:txPr>
      </cx:axis>
      <cx:axis id="1">
        <cx:valScaling min="65"/>
        <cx:majorTickMarks type="in"/>
        <cx:tickLabels/>
        <cx:spPr>
          <a:ln w="12700"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 sz="1200" b="0" i="0" u="none" strike="noStrike" baseline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x:txPr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'[Graphics to short report Vpp5 - NIP second experiment.xlsx]Graphics'!$A$21:$A$35</cx:f>
        <cx:lvl ptCount="15" formatCode="General">
          <cx:pt idx="0">61.5</cx:pt>
          <cx:pt idx="1">58</cx:pt>
          <cx:pt idx="2">57</cx:pt>
          <cx:pt idx="3">67</cx:pt>
          <cx:pt idx="4">64</cx:pt>
          <cx:pt idx="5">70</cx:pt>
          <cx:pt idx="6">66</cx:pt>
          <cx:pt idx="7">67.5</cx:pt>
          <cx:pt idx="8">65</cx:pt>
          <cx:pt idx="9">72.5</cx:pt>
          <cx:pt idx="10">69</cx:pt>
          <cx:pt idx="11">64</cx:pt>
          <cx:pt idx="12">71</cx:pt>
          <cx:pt idx="13">68.5</cx:pt>
          <cx:pt idx="14">52.5</cx:pt>
        </cx:lvl>
      </cx:numDim>
    </cx:data>
    <cx:data id="1">
      <cx:numDim type="val">
        <cx:f>'[Graphics to short report Vpp5 - NIP second experiment.xlsx]Graphics'!$B$21:$B$35</cx:f>
        <cx:lvl ptCount="15" formatCode="General">
          <cx:pt idx="0">63</cx:pt>
          <cx:pt idx="1">69</cx:pt>
          <cx:pt idx="2">61</cx:pt>
          <cx:pt idx="3">72</cx:pt>
          <cx:pt idx="4">64</cx:pt>
          <cx:pt idx="5">66</cx:pt>
          <cx:pt idx="6">77.5</cx:pt>
          <cx:pt idx="7">61</cx:pt>
          <cx:pt idx="8">69</cx:pt>
          <cx:pt idx="9">69.5</cx:pt>
          <cx:pt idx="10">73</cx:pt>
          <cx:pt idx="11">72</cx:pt>
          <cx:pt idx="12">75</cx:pt>
          <cx:pt idx="13">69.5</cx:pt>
          <cx:pt idx="14">64.5</cx:pt>
        </cx:lvl>
      </cx:numDim>
    </cx:data>
    <cx:data id="2">
      <cx:numDim type="val">
        <cx:f>'[Graphics to short report Vpp5 - NIP second experiment.xlsx]Graphics'!$C$21:$C$35</cx:f>
        <cx:lvl ptCount="15" formatCode="General">
          <cx:pt idx="0">66</cx:pt>
          <cx:pt idx="1">69</cx:pt>
          <cx:pt idx="2">66.5</cx:pt>
          <cx:pt idx="3">72</cx:pt>
          <cx:pt idx="4">66</cx:pt>
          <cx:pt idx="5">71</cx:pt>
          <cx:pt idx="6">65</cx:pt>
          <cx:pt idx="7">76.5</cx:pt>
          <cx:pt idx="8">73</cx:pt>
          <cx:pt idx="9">81</cx:pt>
          <cx:pt idx="10">65</cx:pt>
          <cx:pt idx="11">76.5</cx:pt>
          <cx:pt idx="12">73</cx:pt>
          <cx:pt idx="13">72</cx:pt>
          <cx:pt idx="14">64</cx:pt>
        </cx:lvl>
      </cx:numDim>
    </cx:data>
    <cx:data id="3">
      <cx:numDim type="val">
        <cx:f>'[Graphics to short report Vpp5 - NIP second experiment.xlsx]Graphics'!$D$21:$D$35</cx:f>
        <cx:lvl ptCount="15" formatCode="General">
          <cx:pt idx="0">78</cx:pt>
          <cx:pt idx="1">76.5</cx:pt>
          <cx:pt idx="2">72.5</cx:pt>
          <cx:pt idx="3">80</cx:pt>
          <cx:pt idx="4">70</cx:pt>
          <cx:pt idx="5">76.5</cx:pt>
          <cx:pt idx="6">67</cx:pt>
          <cx:pt idx="7">79</cx:pt>
          <cx:pt idx="8">82.5</cx:pt>
          <cx:pt idx="9">79.5</cx:pt>
          <cx:pt idx="10">73.5</cx:pt>
          <cx:pt idx="11">69</cx:pt>
          <cx:pt idx="12">79</cx:pt>
          <cx:pt idx="13">76.5</cx:pt>
          <cx:pt idx="14">80.5</cx:pt>
        </cx:lvl>
      </cx:numDim>
    </cx:data>
  </cx:chartData>
  <cx:chart>
    <cx:plotArea>
      <cx:plotAreaRegion>
        <cx:series layoutId="boxWhisker" uniqueId="{11F5B026-25F0-4B4A-8D67-76E987D927E5}">
          <cx:tx>
            <cx:txData>
              <cx:f>'[Graphics to short report Vpp5 - NIP second experiment.xlsx]Graphics'!$A$20</cx:f>
              <cx:v>Vpp5-HT</cx:v>
            </cx:txData>
          </cx:tx>
          <cx:spPr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</cx:spPr>
          <cx:dataId val="0"/>
          <cx:layoutPr>
            <cx:visibility meanLine="1" meanMarker="0" nonoutliers="0" outliers="0"/>
            <cx:statistics quartileMethod="exclusive"/>
          </cx:layoutPr>
        </cx:series>
        <cx:series layoutId="boxWhisker" uniqueId="{FBF68A64-BA8F-444F-A105-46C591671F0F}">
          <cx:tx>
            <cx:txData>
              <cx:f>'[Graphics to short report Vpp5 - NIP second experiment.xlsx]Graphics'!$B$20</cx:f>
              <cx:v>Vpp5-NC</cx:v>
            </cx:txData>
          </cx:tx>
          <cx:spPr>
            <a:solidFill>
              <a:schemeClr val="bg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x:spPr>
          <cx:dataId val="1"/>
          <cx:layoutPr>
            <cx:visibility meanLine="1" meanMarker="0" nonoutliers="0" outliers="0"/>
            <cx:statistics quartileMethod="exclusive"/>
          </cx:layoutPr>
        </cx:series>
        <cx:series layoutId="boxWhisker" uniqueId="{64015838-2573-C845-A63D-07EF7A5FAC2C}">
          <cx:tx>
            <cx:txData>
              <cx:f>'[Graphics to short report Vpp5 - NIP second experiment.xlsx]Graphics'!$C$20</cx:f>
              <cx:v>WT-HT</cx:v>
            </cx:txData>
          </cx:tx>
          <cx:spPr>
            <a:solidFill>
              <a:schemeClr val="tx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cx:spPr>
          <cx:dataId val="2"/>
          <cx:layoutPr>
            <cx:visibility meanLine="1" meanMarker="0" nonoutliers="0" outliers="0"/>
            <cx:statistics quartileMethod="exclusive"/>
          </cx:layoutPr>
        </cx:series>
        <cx:series layoutId="boxWhisker" uniqueId="{B5E9B4A8-C1C0-624A-B864-58510990BE2A}">
          <cx:tx>
            <cx:txData>
              <cx:f>'[Graphics to short report Vpp5 - NIP second experiment.xlsx]Graphics'!$D$20</cx:f>
              <cx:v>WT NC</cx:v>
            </cx:txData>
          </cx:tx>
          <cx:spPr>
            <a:solidFill>
              <a:schemeClr val="bg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x:spPr>
          <cx:dataId val="3"/>
          <cx:layoutPr>
            <cx:visibility meanLine="1" meanMarker="0" nonoutliers="0" outliers="0"/>
            <cx:statistics quartileMethod="exclusive"/>
          </cx:layoutPr>
        </cx:series>
      </cx:plotAreaRegion>
      <cx:axis id="0">
        <cx:catScaling gapWidth="0.300000012"/>
        <cx:tickLabels/>
        <cx:spPr>
          <a:ln w="12700"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bg1"/>
                </a:solidFill>
              </a:defRPr>
            </a:pPr>
            <a:endParaRPr lang="pt-BR" sz="900" b="0" i="0" u="none" strike="noStrike" baseline="0">
              <a:solidFill>
                <a:schemeClr val="bg1"/>
              </a:solidFill>
              <a:latin typeface="Aptos Narrow" panose="02110004020202020204"/>
            </a:endParaRPr>
          </a:p>
        </cx:txPr>
      </cx:axis>
      <cx:axis id="1">
        <cx:valScaling max="85" min="50"/>
        <cx:majorTickMarks type="in"/>
        <cx:tickLabels/>
        <cx:spPr>
          <a:ln w="12700"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 sz="1200" b="0" i="0" u="none" strike="noStrike" baseline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'[Graphics to short report Vpp5 - NIP second experiment.xlsx]Graphics'!$A$40:$A$54</cx:f>
        <cx:lvl ptCount="15" formatCode="General">
          <cx:pt idx="0">2</cx:pt>
          <cx:pt idx="1">1</cx:pt>
          <cx:pt idx="2">4</cx:pt>
          <cx:pt idx="3">7</cx:pt>
          <cx:pt idx="4">4</cx:pt>
          <cx:pt idx="5">8</cx:pt>
          <cx:pt idx="6">2</cx:pt>
          <cx:pt idx="7">5</cx:pt>
          <cx:pt idx="8">7</cx:pt>
          <cx:pt idx="9">6</cx:pt>
          <cx:pt idx="10">6</cx:pt>
          <cx:pt idx="11">5</cx:pt>
          <cx:pt idx="12">6</cx:pt>
          <cx:pt idx="13">4</cx:pt>
          <cx:pt idx="14">3</cx:pt>
        </cx:lvl>
      </cx:numDim>
    </cx:data>
    <cx:data id="1">
      <cx:numDim type="val">
        <cx:f>'[Graphics to short report Vpp5 - NIP second experiment.xlsx]Graphics'!$B$40:$B$54</cx:f>
        <cx:lvl ptCount="15" formatCode="General">
          <cx:pt idx="0">7</cx:pt>
          <cx:pt idx="1">4</cx:pt>
          <cx:pt idx="2">4</cx:pt>
          <cx:pt idx="3">5</cx:pt>
          <cx:pt idx="4">5</cx:pt>
          <cx:pt idx="5">5</cx:pt>
          <cx:pt idx="6">4</cx:pt>
          <cx:pt idx="7">3</cx:pt>
          <cx:pt idx="8">12</cx:pt>
          <cx:pt idx="9">8</cx:pt>
          <cx:pt idx="10">5</cx:pt>
          <cx:pt idx="11">5</cx:pt>
          <cx:pt idx="12">10</cx:pt>
          <cx:pt idx="13">4</cx:pt>
          <cx:pt idx="14">6</cx:pt>
        </cx:lvl>
      </cx:numDim>
    </cx:data>
    <cx:data id="2">
      <cx:numDim type="val">
        <cx:f>'[Graphics to short report Vpp5 - NIP second experiment.xlsx]Graphics'!$C$40:$C$54</cx:f>
        <cx:lvl ptCount="15" formatCode="General">
          <cx:pt idx="0">6</cx:pt>
          <cx:pt idx="1">6</cx:pt>
          <cx:pt idx="2">5</cx:pt>
          <cx:pt idx="3">7</cx:pt>
          <cx:pt idx="4">6</cx:pt>
          <cx:pt idx="5">4</cx:pt>
          <cx:pt idx="6">5</cx:pt>
          <cx:pt idx="7">6</cx:pt>
          <cx:pt idx="8">4</cx:pt>
          <cx:pt idx="9">5</cx:pt>
          <cx:pt idx="10">2</cx:pt>
          <cx:pt idx="11">6</cx:pt>
          <cx:pt idx="12">6</cx:pt>
          <cx:pt idx="13">6</cx:pt>
          <cx:pt idx="14">7</cx:pt>
        </cx:lvl>
      </cx:numDim>
    </cx:data>
    <cx:data id="3">
      <cx:numDim type="val">
        <cx:f>'[Graphics to short report Vpp5 - NIP second experiment.xlsx]Graphics'!$D$40:$D$54</cx:f>
        <cx:lvl ptCount="15" formatCode="General">
          <cx:pt idx="0">5</cx:pt>
          <cx:pt idx="1">6</cx:pt>
          <cx:pt idx="2">7</cx:pt>
          <cx:pt idx="3">8</cx:pt>
          <cx:pt idx="4">6</cx:pt>
          <cx:pt idx="5">6</cx:pt>
          <cx:pt idx="6">4</cx:pt>
          <cx:pt idx="7">6</cx:pt>
          <cx:pt idx="8">8</cx:pt>
          <cx:pt idx="9">5</cx:pt>
          <cx:pt idx="10">4</cx:pt>
          <cx:pt idx="11">5</cx:pt>
          <cx:pt idx="12">7</cx:pt>
          <cx:pt idx="13">4</cx:pt>
          <cx:pt idx="14">6</cx:pt>
        </cx:lvl>
      </cx:numDim>
    </cx:data>
  </cx:chartData>
  <cx:chart>
    <cx:plotArea>
      <cx:plotAreaRegion>
        <cx:series layoutId="boxWhisker" uniqueId="{6A749013-2B28-449C-86CC-C6B40DF63BC0}">
          <cx:tx>
            <cx:txData>
              <cx:f>'[Graphics to short report Vpp5 - NIP second experiment.xlsx]Graphics'!$A$39</cx:f>
              <cx:v>Vpp5-HT</cx:v>
            </cx:txData>
          </cx:tx>
          <cx:spPr>
            <a:solidFill>
              <a:srgbClr val="000000"/>
            </a:solidFill>
            <a:ln w="12700">
              <a:solidFill>
                <a:srgbClr val="404040"/>
              </a:solidFill>
              <a:prstDash val="solid"/>
            </a:ln>
          </cx:spPr>
          <cx:dataId val="0"/>
          <cx:layoutPr>
            <cx:visibility meanLine="1" meanMarker="0" nonoutliers="0" outliers="0"/>
            <cx:statistics quartileMethod="exclusive"/>
          </cx:layoutPr>
        </cx:series>
        <cx:series layoutId="boxWhisker" uniqueId="{0409A9E4-3483-4604-B93A-E8BA4E55F72D}">
          <cx:tx>
            <cx:txData>
              <cx:f>'[Graphics to short report Vpp5 - NIP second experiment.xlsx]Graphics'!$B$39</cx:f>
              <cx:v>Vpp5-NC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1"/>
          <cx:layoutPr>
            <cx:visibility meanLine="1" meanMarker="0" nonoutliers="0" outliers="0"/>
            <cx:statistics quartileMethod="exclusive"/>
          </cx:layoutPr>
        </cx:series>
        <cx:series layoutId="boxWhisker" uniqueId="{F0FB9821-062C-414A-B346-5A5F707F88A0}">
          <cx:tx>
            <cx:txData>
              <cx:f>'[Graphics to short report Vpp5 - NIP second experiment.xlsx]Graphics'!$C$39</cx:f>
              <cx:v>WT-HT</cx:v>
            </cx:txData>
          </cx:tx>
          <cx:spPr>
            <a:solidFill>
              <a:srgbClr val="000000"/>
            </a:solidFill>
            <a:ln w="12700">
              <a:solidFill>
                <a:srgbClr val="595959"/>
              </a:solidFill>
              <a:prstDash val="solid"/>
            </a:ln>
          </cx:spPr>
          <cx:dataId val="2"/>
          <cx:layoutPr>
            <cx:visibility meanLine="1" meanMarker="0" nonoutliers="0" outliers="0"/>
            <cx:statistics quartileMethod="exclusive"/>
          </cx:layoutPr>
        </cx:series>
        <cx:series layoutId="boxWhisker" uniqueId="{1BE96944-06B2-4C4B-9339-130FEA799F43}">
          <cx:tx>
            <cx:txData>
              <cx:f>'[Graphics to short report Vpp5 - NIP second experiment.xlsx]Graphics'!$D$39</cx:f>
              <cx:v>WT 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3"/>
          <cx:layoutPr>
            <cx:visibility meanLine="1" meanMarker="0" nonoutliers="0" outliers="0"/>
            <cx:statistics quartileMethod="exclusive"/>
          </cx:layoutPr>
        </cx:series>
      </cx:plotAreaRegion>
      <cx:axis id="0">
        <cx:catScaling gapWidth="0.340000004"/>
        <cx:tickLabels/>
        <cx:spPr>
          <a:ln w="12700">
            <a:solidFill>
              <a:srgbClr val="000000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>
              <a:solidFill>
                <a:srgbClr val="FFFFFF"/>
              </a:solidFill>
            </a:endParaRPr>
          </a:p>
        </cx:txPr>
      </cx:axis>
      <cx:axis id="1">
        <cx:valScaling max="13"/>
        <cx:majorTickMarks type="in"/>
        <cx:tickLabels/>
        <cx:spPr>
          <a:ln w="12700">
            <a:solidFill>
              <a:schemeClr val="tx1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1" i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sz="12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x:txPr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'[Graphics to short report Vpp5 - NIP second experiment.xlsx]Graphics'!$A$59:$A$73</cx:f>
        <cx:lvl ptCount="15" formatCode="General">
          <cx:pt idx="0">17.800000000000001</cx:pt>
          <cx:pt idx="1">16.5</cx:pt>
          <cx:pt idx="2">13.6</cx:pt>
          <cx:pt idx="3">17.300000000000001</cx:pt>
          <cx:pt idx="4">16.300000000000001</cx:pt>
          <cx:pt idx="5">14.9</cx:pt>
          <cx:pt idx="6">16.300000000000001</cx:pt>
          <cx:pt idx="7">17.5</cx:pt>
          <cx:pt idx="8">15.07</cx:pt>
          <cx:pt idx="9">17.100000000000001</cx:pt>
          <cx:pt idx="10">15.800000000000001</cx:pt>
          <cx:pt idx="11">18.5</cx:pt>
          <cx:pt idx="12">16.579999999999998</cx:pt>
          <cx:pt idx="13">17</cx:pt>
          <cx:pt idx="14">10.800000000000001</cx:pt>
        </cx:lvl>
      </cx:numDim>
    </cx:data>
    <cx:data id="1">
      <cx:numDim type="val">
        <cx:f>'[Graphics to short report Vpp5 - NIP second experiment.xlsx]Graphics'!$B$59:$B$73</cx:f>
        <cx:lvl ptCount="15" formatCode="General">
          <cx:pt idx="0">13.9</cx:pt>
          <cx:pt idx="1">18.5</cx:pt>
          <cx:pt idx="2">16.600000000000001</cx:pt>
          <cx:pt idx="3">17.5</cx:pt>
          <cx:pt idx="4">16.100000000000001</cx:pt>
          <cx:pt idx="5">16</cx:pt>
          <cx:pt idx="6">16.5</cx:pt>
          <cx:pt idx="7">16.300000000000001</cx:pt>
          <cx:pt idx="8">14</cx:pt>
          <cx:pt idx="9">17.899999999999999</cx:pt>
          <cx:pt idx="10">17.800000000000001</cx:pt>
          <cx:pt idx="11">18.399999999999999</cx:pt>
          <cx:pt idx="12">17</cx:pt>
          <cx:pt idx="13">20</cx:pt>
          <cx:pt idx="14">15.9</cx:pt>
        </cx:lvl>
      </cx:numDim>
    </cx:data>
    <cx:data id="2">
      <cx:numDim type="val">
        <cx:f>'[Graphics to short report Vpp5 - NIP second experiment.xlsx]Graphics'!$C$59:$C$73</cx:f>
        <cx:lvl ptCount="15" formatCode="General">
          <cx:pt idx="0">16.100000000000001</cx:pt>
          <cx:pt idx="1">16.5</cx:pt>
          <cx:pt idx="2">16.399999999999999</cx:pt>
          <cx:pt idx="3">17.699999999999999</cx:pt>
          <cx:pt idx="4">19.800000000000001</cx:pt>
          <cx:pt idx="5">17.5</cx:pt>
          <cx:pt idx="6">15.699999999999999</cx:pt>
          <cx:pt idx="7">17.699999999999999</cx:pt>
          <cx:pt idx="8">18.399999999999999</cx:pt>
          <cx:pt idx="9">19.300000000000001</cx:pt>
          <cx:pt idx="10">17.5</cx:pt>
          <cx:pt idx="11">17.699999999999999</cx:pt>
          <cx:pt idx="12">18</cx:pt>
          <cx:pt idx="13">16.399999999999999</cx:pt>
          <cx:pt idx="14">13.1</cx:pt>
        </cx:lvl>
      </cx:numDim>
    </cx:data>
    <cx:data id="3">
      <cx:numDim type="val">
        <cx:f>'[Graphics to short report Vpp5 - NIP second experiment.xlsx]Graphics'!$D$59:$D$73</cx:f>
        <cx:lvl ptCount="15" formatCode="General">
          <cx:pt idx="0">19.300000000000001</cx:pt>
          <cx:pt idx="1">16</cx:pt>
          <cx:pt idx="2">16.399999999999999</cx:pt>
          <cx:pt idx="3">15.699999999999999</cx:pt>
          <cx:pt idx="4">17.399999999999999</cx:pt>
          <cx:pt idx="5">12.9</cx:pt>
          <cx:pt idx="6">16.800000000000001</cx:pt>
          <cx:pt idx="7">17.600000000000001</cx:pt>
          <cx:pt idx="8">14.6</cx:pt>
          <cx:pt idx="9">18.100000000000001</cx:pt>
          <cx:pt idx="10">16.199999999999999</cx:pt>
          <cx:pt idx="11">17.800000000000001</cx:pt>
          <cx:pt idx="12">19.199999999999999</cx:pt>
          <cx:pt idx="13">17.899999999999999</cx:pt>
          <cx:pt idx="14">20.600000000000001</cx:pt>
        </cx:lvl>
      </cx:numDim>
    </cx:data>
  </cx:chartData>
  <cx:chart>
    <cx:plotArea>
      <cx:plotAreaRegion>
        <cx:series layoutId="boxWhisker" uniqueId="{74EB267A-EBB2-4A5D-90C0-D455455C4BA6}">
          <cx:tx>
            <cx:txData>
              <cx:f>'[Graphics to short report Vpp5 - NIP second experiment.xlsx]Graphics'!$A$58</cx:f>
              <cx:v>Vpp5-HT</cx:v>
            </cx:txData>
          </cx:tx>
          <cx:spPr>
            <a:solidFill>
              <a:srgbClr val="000000"/>
            </a:solidFill>
            <a:ln w="12700">
              <a:solidFill>
                <a:srgbClr val="595959"/>
              </a:solidFill>
              <a:prstDash val="solid"/>
            </a:ln>
          </cx:spPr>
          <cx:dataId val="0"/>
          <cx:layoutPr>
            <cx:visibility meanLine="1" meanMarker="0" nonoutliers="0" outliers="0"/>
            <cx:statistics quartileMethod="exclusive"/>
          </cx:layoutPr>
        </cx:series>
        <cx:series layoutId="boxWhisker" uniqueId="{6B75C0A6-C13B-4C5D-8A2C-3876BE4418C6}">
          <cx:tx>
            <cx:txData>
              <cx:f>'[Graphics to short report Vpp5 - NIP second experiment.xlsx]Graphics'!$B$58</cx:f>
              <cx:v>Vpp5-NC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1"/>
          <cx:layoutPr>
            <cx:visibility meanLine="1" meanMarker="0" nonoutliers="0" outliers="0"/>
            <cx:statistics quartileMethod="exclusive"/>
          </cx:layoutPr>
        </cx:series>
        <cx:series layoutId="boxWhisker" uniqueId="{A94755A2-69C1-4735-B0BB-662ADDDF0EA1}">
          <cx:tx>
            <cx:txData>
              <cx:f>'[Graphics to short report Vpp5 - NIP second experiment.xlsx]Graphics'!$C$58</cx:f>
              <cx:v>WT-HT</cx:v>
            </cx:txData>
          </cx:tx>
          <cx:spPr>
            <a:solidFill>
              <a:srgbClr val="000000"/>
            </a:solidFill>
            <a:ln w="12700">
              <a:solidFill>
                <a:srgbClr val="595959"/>
              </a:solidFill>
              <a:prstDash val="solid"/>
            </a:ln>
          </cx:spPr>
          <cx:dataId val="2"/>
          <cx:layoutPr>
            <cx:visibility meanLine="1" meanMarker="0" nonoutliers="0" outliers="0"/>
            <cx:statistics quartileMethod="exclusive"/>
          </cx:layoutPr>
        </cx:series>
        <cx:series layoutId="boxWhisker" uniqueId="{E100F561-EA65-4403-9487-094C9452C22D}">
          <cx:tx>
            <cx:txData>
              <cx:f>'[Graphics to short report Vpp5 - NIP second experiment.xlsx]Graphics'!$D$58</cx:f>
              <cx:v>WT 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3"/>
          <cx:layoutPr>
            <cx:visibility meanLine="1" meanMarker="0" nonoutliers="0" outliers="0"/>
            <cx:statistics quartileMethod="exclusive"/>
          </cx:layoutPr>
        </cx:series>
      </cx:plotAreaRegion>
      <cx:axis id="0">
        <cx:catScaling gapWidth="0.360000014"/>
        <cx:tickLabels/>
        <cx:spPr>
          <a:ln w="12700">
            <a:solidFill>
              <a:srgbClr val="000000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>
              <a:solidFill>
                <a:srgbClr val="FFFFFF"/>
              </a:solidFill>
            </a:endParaRPr>
          </a:p>
        </cx:txPr>
      </cx:axis>
      <cx:axis id="1">
        <cx:valScaling min="12"/>
        <cx:majorTickMarks type="in"/>
        <cx:tickLabels/>
        <cx:spPr>
          <a:ln w="12700">
            <a:solidFill>
              <a:schemeClr val="tx1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sz="12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x:txPr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Graphics!$D$97:$D$111</cx:f>
        <cx:lvl ptCount="15" formatCode="General">
          <cx:pt idx="0">2.2349999999999999</cx:pt>
          <cx:pt idx="1">2.4900000000000002</cx:pt>
          <cx:pt idx="2">2.0739999999999998</cx:pt>
          <cx:pt idx="3">2.2250000000000001</cx:pt>
          <cx:pt idx="4">2.2890000000000001</cx:pt>
          <cx:pt idx="5">2.2989999999999999</cx:pt>
          <cx:pt idx="6">2.387</cx:pt>
          <cx:pt idx="7">2.3799999999999999</cx:pt>
          <cx:pt idx="8">2.1669999999999998</cx:pt>
          <cx:pt idx="9">2.3399999999999999</cx:pt>
          <cx:pt idx="10">2.363</cx:pt>
          <cx:pt idx="11">2.278</cx:pt>
          <cx:pt idx="12">2.286</cx:pt>
          <cx:pt idx="13">2.4319999999999999</cx:pt>
          <cx:pt idx="14">2.3239999999999998</cx:pt>
        </cx:lvl>
      </cx:numDim>
    </cx:data>
    <cx:data id="1">
      <cx:numDim type="val">
        <cx:f>Graphics!$E$97:$E$111</cx:f>
        <cx:lvl ptCount="15" formatCode="General">
          <cx:pt idx="0">2.391</cx:pt>
          <cx:pt idx="1">2.6339999999999999</cx:pt>
          <cx:pt idx="2">2.3700000000000001</cx:pt>
          <cx:pt idx="3">2.3799999999999999</cx:pt>
          <cx:pt idx="4">2.5499999999999998</cx:pt>
          <cx:pt idx="5">2.573</cx:pt>
          <cx:pt idx="6">2.3069999999999999</cx:pt>
          <cx:pt idx="7">2.5680000000000001</cx:pt>
          <cx:pt idx="8">2.573</cx:pt>
          <cx:pt idx="9">2.6190000000000002</cx:pt>
          <cx:pt idx="10">2.4540000000000002</cx:pt>
          <cx:pt idx="11">2.73</cx:pt>
          <cx:pt idx="12">2.4609999999999999</cx:pt>
          <cx:pt idx="13">2.4129999999999998</cx:pt>
          <cx:pt idx="14">2.476</cx:pt>
        </cx:lvl>
      </cx:numDim>
    </cx:data>
    <cx:data id="2">
      <cx:numDim type="val">
        <cx:f>Graphics!$F$97:$F$111</cx:f>
        <cx:lvl ptCount="15" formatCode="General">
          <cx:pt idx="0">2.4239999999999999</cx:pt>
          <cx:pt idx="1">2.3109999999999999</cx:pt>
          <cx:pt idx="2">2.4140000000000001</cx:pt>
          <cx:pt idx="3">2.4340000000000002</cx:pt>
          <cx:pt idx="4">2.3029999999999999</cx:pt>
          <cx:pt idx="5">2.3959999999999999</cx:pt>
          <cx:pt idx="6">2.3730000000000002</cx:pt>
          <cx:pt idx="7">2.746</cx:pt>
          <cx:pt idx="8">2.339</cx:pt>
          <cx:pt idx="9">2.492</cx:pt>
          <cx:pt idx="10">2.2320000000000002</cx:pt>
          <cx:pt idx="11">2.3799999999999999</cx:pt>
          <cx:pt idx="12">2.2799999999999998</cx:pt>
          <cx:pt idx="13">2.3580000000000001</cx:pt>
          <cx:pt idx="14">2.371</cx:pt>
        </cx:lvl>
      </cx:numDim>
    </cx:data>
    <cx:data id="3">
      <cx:numDim type="val">
        <cx:f>Graphics!$G$97:$G$111</cx:f>
        <cx:lvl ptCount="15" formatCode="General">
          <cx:pt idx="0">2.5299999999999998</cx:pt>
          <cx:pt idx="1">2.5459999999999998</cx:pt>
          <cx:pt idx="2">2.6640000000000001</cx:pt>
          <cx:pt idx="3">2.4550000000000001</cx:pt>
          <cx:pt idx="4">2.5630000000000002</cx:pt>
          <cx:pt idx="5">2.597</cx:pt>
          <cx:pt idx="6">2.2930000000000001</cx:pt>
          <cx:pt idx="7">2.4460000000000002</cx:pt>
          <cx:pt idx="8">2.3570000000000002</cx:pt>
          <cx:pt idx="9">2.4710000000000001</cx:pt>
          <cx:pt idx="10">2.3530000000000002</cx:pt>
          <cx:pt idx="11">2.399</cx:pt>
          <cx:pt idx="12">2.5350000000000001</cx:pt>
          <cx:pt idx="13">2.2639999999999998</cx:pt>
          <cx:pt idx="14">2.415</cx:pt>
        </cx:lvl>
      </cx:numDim>
    </cx:data>
  </cx:chartData>
  <cx:chart>
    <cx:title pos="t" align="ctr" overlay="0">
      <cx:tx>
        <cx:rich>
          <a:bodyPr vertOverflow="overflow" horzOverflow="overflow" wrap="square" lIns="0" tIns="0" rIns="0" bIns="0"/>
          <a:lstStyle/>
          <a:p>
            <a:pPr algn="ctr" rtl="0">
              <a:defRPr sz="1200" b="1" i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200" b="1" dirty="0">
                <a:solidFill>
                  <a:srgbClr val="000000"/>
                </a:solidFill>
                <a:latin typeface="+mn-lt"/>
              </a:rPr>
              <a:t>Weight 100 grain</a:t>
            </a:r>
            <a:r>
              <a:rPr lang="en-US" sz="1200" b="1" dirty="0">
                <a:solidFill>
                  <a:srgbClr val="000000"/>
                </a:solidFill>
                <a:latin typeface="+mn-lt"/>
              </a:rPr>
              <a:t>s (g)</a:t>
            </a:r>
            <a:endParaRPr sz="1200" b="1" dirty="0">
              <a:solidFill>
                <a:srgbClr val="000000"/>
              </a:solidFill>
              <a:latin typeface="+mn-lt"/>
            </a:endParaRPr>
          </a:p>
        </cx:rich>
      </cx:tx>
    </cx:title>
    <cx:plotArea>
      <cx:plotAreaRegion>
        <cx:series layoutId="boxWhisker" uniqueId="{5A89D712-62C6-422A-BE22-9C90415CF876}">
          <cx:tx>
            <cx:txData>
              <cx:f>Graphics!$D$95:$D$96</cx:f>
              <cx:v>Weight 100 grain Vpp 5 HT</cx:v>
            </cx:txData>
          </cx:tx>
          <cx:spPr>
            <a:solidFill>
              <a:srgbClr val="000000"/>
            </a:solidFill>
            <a:ln w="12700">
              <a:solidFill>
                <a:srgbClr val="595959"/>
              </a:solidFill>
              <a:prstDash val="solid"/>
            </a:ln>
          </cx:spPr>
          <cx:dataId val="0"/>
          <cx:layoutPr>
            <cx:visibility meanLine="1" meanMarker="0" nonoutliers="0" outliers="0"/>
            <cx:statistics quartileMethod="exclusive"/>
          </cx:layoutPr>
        </cx:series>
        <cx:series layoutId="boxWhisker" uniqueId="{3A213222-9351-41E3-A723-8697D899741C}">
          <cx:tx>
            <cx:txData>
              <cx:f>Graphics!$E$95:$E$96</cx:f>
              <cx:v>Vpp5 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1"/>
          <cx:layoutPr>
            <cx:visibility meanLine="1" meanMarker="0" nonoutliers="0" outliers="0"/>
            <cx:statistics quartileMethod="exclusive"/>
          </cx:layoutPr>
        </cx:series>
        <cx:series layoutId="boxWhisker" uniqueId="{87403FA8-27AF-4E46-A515-F2B2504AEE8D}">
          <cx:tx>
            <cx:txData>
              <cx:f>Graphics!$F$95:$F$96</cx:f>
              <cx:v>WT HT</cx:v>
            </cx:txData>
          </cx:tx>
          <cx:spPr>
            <a:solidFill>
              <a:srgbClr val="000000"/>
            </a:solidFill>
            <a:ln w="12700">
              <a:solidFill>
                <a:srgbClr val="595959"/>
              </a:solidFill>
              <a:prstDash val="solid"/>
            </a:ln>
          </cx:spPr>
          <cx:dataId val="2"/>
          <cx:layoutPr>
            <cx:visibility meanLine="1" meanMarker="0" nonoutliers="0" outliers="0"/>
            <cx:statistics quartileMethod="exclusive"/>
          </cx:layoutPr>
        </cx:series>
        <cx:series layoutId="boxWhisker" uniqueId="{783F7767-A6F1-43FB-94DD-D393C0330ED9}">
          <cx:tx>
            <cx:txData>
              <cx:f>Graphics!$G$95:$G$96</cx:f>
              <cx:v>WT NC</cx:v>
            </cx:txData>
          </cx:tx>
          <cx:spPr>
            <a:solidFill>
              <a:srgbClr val="E8E8E8"/>
            </a:solidFill>
            <a:ln w="12700">
              <a:solidFill>
                <a:srgbClr val="595959"/>
              </a:solidFill>
              <a:prstDash val="solid"/>
            </a:ln>
          </cx:spPr>
          <cx:dataId val="3"/>
          <cx:layoutPr>
            <cx:visibility meanLine="1" meanMarker="0" nonoutliers="0" outliers="0"/>
            <cx:statistics quartileMethod="exclusive"/>
          </cx:layoutPr>
        </cx:series>
      </cx:plotAreaRegion>
      <cx:axis id="0">
        <cx:catScaling gapWidth="0.360000014"/>
        <cx:tickLabels/>
        <cx:spPr>
          <a:ln w="12700">
            <a:solidFill>
              <a:srgbClr val="000000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0" i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>
              <a:solidFill>
                <a:srgbClr val="FFFFFF"/>
              </a:solidFill>
            </a:endParaRPr>
          </a:p>
        </cx:txPr>
      </cx:axis>
      <cx:axis id="1">
        <cx:valScaling max="2.7999999999999998" min="2"/>
        <cx:majorTickMarks type="in"/>
        <cx:tickLabels/>
        <cx:spPr>
          <a:ln w="12700">
            <a:solidFill>
              <a:srgbClr val="000000"/>
            </a:solidFill>
            <a:prstDash val="solid"/>
          </a:ln>
        </cx:spPr>
        <cx:txPr>
          <a:bodyPr vertOverflow="overflow" horzOverflow="overflow" wrap="square" lIns="0" tIns="0" rIns="0" bIns="0"/>
          <a:lstStyle/>
          <a:p>
            <a:pPr algn="ctr" rtl="0">
              <a:defRPr sz="1200" b="1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sz="1200" b="1">
              <a:solidFill>
                <a:srgbClr val="000000"/>
              </a:solidFill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E5CE4-CD11-7C44-854A-2154618106BA}" type="datetimeFigureOut">
              <a:rPr lang="en-US" smtClean="0"/>
              <a:t>3/14/25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832D1-6312-B448-AE01-8B2AAEE88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8A1B4-961D-DA1C-AC0B-0326DD243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42A798-247E-EC01-813D-C8A3477B7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A07BA5-E1D4-9C02-A1CD-646CFA5CB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65BB8-4102-E138-08D4-21467D4E8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832D1-6312-B448-AE01-8B2AAEE889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6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832D1-6312-B448-AE01-8B2AAEE889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4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26EDB-0315-D3EA-2C47-D91B84FC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5F514-8673-B713-7603-D4C393222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3448C-B1A6-21D0-BD49-047488546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127B4-5F06-A967-D7B1-80EDA3F8CE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832D1-6312-B448-AE01-8B2AAEE889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0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E6C02-1001-08C1-4450-F65837546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841BCC-0C45-43C8-2396-C36480FB7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9021B-B414-FC28-CB06-3838D9F3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8EFEA-7B84-4E78-5352-C988AD958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0526F-E934-87F7-A33A-ABD7DF23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9948-42BC-A09E-BA8D-847B70982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C6CCE-5E7A-1C58-63D6-CAC281392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4F062-9D55-6379-3BD8-6393709CE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10763-78D7-C95B-31CA-E11E2EC8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53E0C-D64B-075C-C309-FB69F5A1C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3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75D4-22FD-D8BF-61CB-F0F784804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85F4C-E2D3-8DB2-88D6-26D07325D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9088-3B30-35D5-9E99-3D3352FBA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C4E6F-DB47-3C7B-A94E-935142F4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915DC-4F51-E3E5-60D5-C4B814EF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0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7A332-31A5-5546-DD3F-C91FF41B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1F276-3F73-579F-2FFB-F4709511F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D25F-C23C-346B-9073-04DFA11BD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A05DA-5A4D-F944-8994-6CDA405C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4E4B3-553C-3C04-7D0B-ECC36AEE6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B0D53-EC9C-B08F-B7E6-9EA466F9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2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A05CF-39CE-C2B5-8AD3-E75130DF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17541-9C72-63E5-81AD-8133D65ED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9AA910-820B-690F-2B80-BAC8AE728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0F34-E379-F5EE-49F5-3FC5B6E83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03417-6698-21A6-74E5-16D50193A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ACB6CC-BB39-8FED-77E0-2B425C1FA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060CA3-70BC-7915-792D-A1A6B992C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DFDEAF-0B08-DC33-50E3-F68B8CEB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2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22D8-38C5-AC34-6267-0641A1A0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904BD-73DB-4ECA-A8EC-AD839FD23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F915F9-AB26-DCC6-2097-9464C63B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D88437-1039-BC0F-8749-5B4081CF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2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90AFED-55F5-BCF3-B804-65D9B7E0A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361069-EEA3-FBA8-F4E6-D63C6C6AE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531D-201F-52F4-A90A-AE669927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9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5BF0-3E4A-E500-DA41-C6B375777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7EB4F-88C8-4436-8A66-70F666FD9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842CA-AEDE-9C3E-3FFE-89354CC42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A39F6-D0E6-2368-9089-2A73B052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D50D2-0FA7-D560-7D8E-2862E19F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1E734-CD7C-CAD2-5A82-07778B2F6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1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9A84-0E64-3FC4-85B5-9371F9A1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0576CE-F652-6E15-4B96-2511FB745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839CF-3B59-49A9-A82D-BCEC806A7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75432-C0EC-F524-F7C9-04C5334E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FA4C6-2EA2-361E-D8BA-0F0C3112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C168D-9E6F-1F17-5408-873F0553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EC0C-16D0-A1D5-DF08-B9F6C7EBD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2AA4C-4FC8-822C-A726-AEBAB7D77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9EF33-9D4E-0C86-BC7A-37594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C4C71-F84E-6A4A-177B-E38CDCEB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2C812-5268-166E-AF62-60CEDEA3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7B22B4-EFBB-A1B7-AE66-565E1FF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B5B8F-5DA8-0557-FDA0-CBBA512E3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CF014-AB8F-D72B-78AD-18CFA287D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7FD99-0EBA-CF67-DBAD-62C3324A7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9ED86-AF45-9BDD-84CB-AAAB9EBE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4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64C994-1887-55B3-BF46-175EDC0B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AA15E-7A35-44F3-D744-C3E2B378E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224F5-E061-5EA4-E33C-402A08784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8A84C-D7B6-4F44-96E1-96D0B4256A77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F1A8E-29AF-7DC6-68D9-88C179923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04ACA-F31D-48CD-32CB-CF6C43DAA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77B110-43CE-1642-ABEB-E2E19E7B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microsoft.com/office/2014/relationships/chartEx" Target="../charts/chartEx2.xm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microsoft.com/office/2014/relationships/chartEx" Target="../charts/chartEx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4/relationships/chartEx" Target="../charts/chartEx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E1E7E-0A65-0B93-1366-6BDFD2D28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C8A1403-79DC-B8C5-1534-C5D7D428594D}"/>
              </a:ext>
            </a:extLst>
          </p:cNvPr>
          <p:cNvGrpSpPr/>
          <p:nvPr/>
        </p:nvGrpSpPr>
        <p:grpSpPr>
          <a:xfrm>
            <a:off x="579615" y="400560"/>
            <a:ext cx="2742080" cy="2174739"/>
            <a:chOff x="714179" y="584908"/>
            <a:chExt cx="5140534" cy="3035999"/>
          </a:xfrm>
        </p:grpSpPr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8" name="Gráfico 16">
                  <a:extLst>
                    <a:ext uri="{FF2B5EF4-FFF2-40B4-BE49-F238E27FC236}">
                      <a16:creationId xmlns:a16="http://schemas.microsoft.com/office/drawing/2014/main" id="{FC9E3EC3-C611-275E-9F6C-7D288DD56143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899056225"/>
                    </p:ext>
                  </p:extLst>
                </p:nvPr>
              </p:nvGraphicFramePr>
              <p:xfrm>
                <a:off x="714179" y="584908"/>
                <a:ext cx="5140534" cy="3035999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3"/>
                </a:graphicData>
              </a:graphic>
            </p:graphicFrame>
          </mc:Choice>
          <mc:Fallback xmlns="">
            <p:pic>
              <p:nvPicPr>
                <p:cNvPr id="8" name="Gráfico 16">
                  <a:extLst>
                    <a:ext uri="{FF2B5EF4-FFF2-40B4-BE49-F238E27FC236}">
                      <a16:creationId xmlns:a16="http://schemas.microsoft.com/office/drawing/2014/main" id="{FC9E3EC3-C611-275E-9F6C-7D288DD56143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9062" y="400560"/>
                  <a:ext cx="2742080" cy="217473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55702B-C7FE-BD12-18E7-47DFD6444E5A}"/>
                </a:ext>
              </a:extLst>
            </p:cNvPr>
            <p:cNvSpPr txBox="1"/>
            <p:nvPr/>
          </p:nvSpPr>
          <p:spPr>
            <a:xfrm>
              <a:off x="3633760" y="1810070"/>
              <a:ext cx="543027" cy="3007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800" dirty="0">
                  <a:ea typeface="Calibri"/>
                  <a:cs typeface="Calibri"/>
                </a:rPr>
                <a:t>C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8DC986-616C-3111-0199-100FD1BCC8E3}"/>
                </a:ext>
              </a:extLst>
            </p:cNvPr>
            <p:cNvSpPr txBox="1"/>
            <p:nvPr/>
          </p:nvSpPr>
          <p:spPr>
            <a:xfrm>
              <a:off x="2760181" y="1200431"/>
              <a:ext cx="543027" cy="3007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800" dirty="0">
                  <a:ea typeface="Calibri"/>
                  <a:cs typeface="Calibri"/>
                </a:rPr>
                <a:t>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1F1C7B-CFB0-3AC0-FDE6-93CC45F5B162}"/>
                </a:ext>
              </a:extLst>
            </p:cNvPr>
            <p:cNvSpPr txBox="1"/>
            <p:nvPr/>
          </p:nvSpPr>
          <p:spPr>
            <a:xfrm>
              <a:off x="1838586" y="1617072"/>
              <a:ext cx="543027" cy="3007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800" dirty="0">
                  <a:ea typeface="Calibri"/>
                  <a:cs typeface="Calibri"/>
                </a:rPr>
                <a:t>B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1E9D885-7B5D-3DF3-110C-4DB4C6D12C8D}"/>
              </a:ext>
            </a:extLst>
          </p:cNvPr>
          <p:cNvSpPr txBox="1"/>
          <p:nvPr/>
        </p:nvSpPr>
        <p:spPr>
          <a:xfrm>
            <a:off x="2615174" y="1197120"/>
            <a:ext cx="311574" cy="283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2FB756-C544-4BF3-5675-2DE5B3D71BAD}"/>
              </a:ext>
            </a:extLst>
          </p:cNvPr>
          <p:cNvSpPr txBox="1"/>
          <p:nvPr/>
        </p:nvSpPr>
        <p:spPr>
          <a:xfrm rot="5400000">
            <a:off x="1092277" y="2347328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3E49E3-7F63-F0F4-D5F3-D0A0B98FEFE0}"/>
              </a:ext>
            </a:extLst>
          </p:cNvPr>
          <p:cNvSpPr txBox="1"/>
          <p:nvPr/>
        </p:nvSpPr>
        <p:spPr>
          <a:xfrm rot="5400000">
            <a:off x="2049408" y="2347328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CC48A6-F842-E9FA-AFA8-1E07EAE57DEC}"/>
              </a:ext>
            </a:extLst>
          </p:cNvPr>
          <p:cNvSpPr txBox="1"/>
          <p:nvPr/>
        </p:nvSpPr>
        <p:spPr>
          <a:xfrm rot="5400000">
            <a:off x="1610116" y="231446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216F9E-D78D-B0EF-6F0D-DFBE2C7A90CA}"/>
              </a:ext>
            </a:extLst>
          </p:cNvPr>
          <p:cNvSpPr txBox="1"/>
          <p:nvPr/>
        </p:nvSpPr>
        <p:spPr>
          <a:xfrm rot="5400000">
            <a:off x="2567248" y="231446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432F6C-B6D6-3C5B-C517-9D7DC4379282}"/>
              </a:ext>
            </a:extLst>
          </p:cNvPr>
          <p:cNvSpPr txBox="1"/>
          <p:nvPr/>
        </p:nvSpPr>
        <p:spPr>
          <a:xfrm>
            <a:off x="1155404" y="2635218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Nip_vpp5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2817D1-4796-D739-930D-6CC4A9094C1B}"/>
              </a:ext>
            </a:extLst>
          </p:cNvPr>
          <p:cNvSpPr txBox="1"/>
          <p:nvPr/>
        </p:nvSpPr>
        <p:spPr>
          <a:xfrm>
            <a:off x="2235370" y="2630729"/>
            <a:ext cx="720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Nip_WT</a:t>
            </a:r>
            <a:endParaRPr lang="en-US" sz="12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89178A-B24E-4DBF-9275-C0628C6A5031}"/>
              </a:ext>
            </a:extLst>
          </p:cNvPr>
          <p:cNvSpPr txBox="1"/>
          <p:nvPr/>
        </p:nvSpPr>
        <p:spPr>
          <a:xfrm>
            <a:off x="1287766" y="232627"/>
            <a:ext cx="13563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Days to Flowering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9" name="Gráfico 17">
                <a:extLst>
                  <a:ext uri="{FF2B5EF4-FFF2-40B4-BE49-F238E27FC236}">
                    <a16:creationId xmlns:a16="http://schemas.microsoft.com/office/drawing/2014/main" id="{4D4E5F47-2D2B-A905-D502-34CB0255635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41085250"/>
                  </p:ext>
                </p:extLst>
              </p:nvPr>
            </p:nvGraphicFramePr>
            <p:xfrm>
              <a:off x="3750782" y="400560"/>
              <a:ext cx="2742080" cy="214617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9" name="Gráfico 17">
                <a:extLst>
                  <a:ext uri="{FF2B5EF4-FFF2-40B4-BE49-F238E27FC236}">
                    <a16:creationId xmlns:a16="http://schemas.microsoft.com/office/drawing/2014/main" id="{4D4E5F47-2D2B-A905-D502-34CB025563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50782" y="400560"/>
                <a:ext cx="2742080" cy="2146173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7437E850-272A-0170-37C6-6131396B4B52}"/>
              </a:ext>
            </a:extLst>
          </p:cNvPr>
          <p:cNvSpPr txBox="1"/>
          <p:nvPr/>
        </p:nvSpPr>
        <p:spPr>
          <a:xfrm>
            <a:off x="5772277" y="501721"/>
            <a:ext cx="289662" cy="290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FDE6A4-3FF4-0751-4D89-F5414DC48C9C}"/>
              </a:ext>
            </a:extLst>
          </p:cNvPr>
          <p:cNvSpPr txBox="1"/>
          <p:nvPr/>
        </p:nvSpPr>
        <p:spPr>
          <a:xfrm>
            <a:off x="5298286" y="538712"/>
            <a:ext cx="289662" cy="290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17E68A-9815-B798-BD66-E8AF332E9F98}"/>
              </a:ext>
            </a:extLst>
          </p:cNvPr>
          <p:cNvSpPr txBox="1"/>
          <p:nvPr/>
        </p:nvSpPr>
        <p:spPr>
          <a:xfrm>
            <a:off x="4849838" y="724431"/>
            <a:ext cx="289662" cy="290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A6869D-128E-810C-3F20-6BD94CEE8F6B}"/>
              </a:ext>
            </a:extLst>
          </p:cNvPr>
          <p:cNvSpPr txBox="1"/>
          <p:nvPr/>
        </p:nvSpPr>
        <p:spPr>
          <a:xfrm>
            <a:off x="4383958" y="967907"/>
            <a:ext cx="289662" cy="290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FA248D-A797-60E7-9D24-16A6488F3B1D}"/>
              </a:ext>
            </a:extLst>
          </p:cNvPr>
          <p:cNvSpPr txBox="1"/>
          <p:nvPr/>
        </p:nvSpPr>
        <p:spPr>
          <a:xfrm rot="5400000">
            <a:off x="4279831" y="2338286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40AFC53-BF5B-F4D0-4E7D-405DF123B632}"/>
              </a:ext>
            </a:extLst>
          </p:cNvPr>
          <p:cNvSpPr txBox="1"/>
          <p:nvPr/>
        </p:nvSpPr>
        <p:spPr>
          <a:xfrm rot="5400000">
            <a:off x="5236964" y="2338286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CDDCEFC-CB60-B5A1-7FC5-41E90BC5DC0B}"/>
              </a:ext>
            </a:extLst>
          </p:cNvPr>
          <p:cNvSpPr txBox="1"/>
          <p:nvPr/>
        </p:nvSpPr>
        <p:spPr>
          <a:xfrm rot="5400000">
            <a:off x="4797671" y="2305425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E6F771-C3CB-B73E-3FFA-336B4E387983}"/>
              </a:ext>
            </a:extLst>
          </p:cNvPr>
          <p:cNvSpPr txBox="1"/>
          <p:nvPr/>
        </p:nvSpPr>
        <p:spPr>
          <a:xfrm rot="5400000">
            <a:off x="5754804" y="2305425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A80B41-32A5-356C-728A-8CBAEC5A00DA}"/>
              </a:ext>
            </a:extLst>
          </p:cNvPr>
          <p:cNvSpPr txBox="1"/>
          <p:nvPr/>
        </p:nvSpPr>
        <p:spPr>
          <a:xfrm>
            <a:off x="4384889" y="2658254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Nip_vpp5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DBA31F-F149-B3FC-0D37-E1CE7D992C51}"/>
              </a:ext>
            </a:extLst>
          </p:cNvPr>
          <p:cNvSpPr txBox="1"/>
          <p:nvPr/>
        </p:nvSpPr>
        <p:spPr>
          <a:xfrm>
            <a:off x="5366862" y="2648772"/>
            <a:ext cx="720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Nip_WT</a:t>
            </a:r>
            <a:endParaRPr lang="en-US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6D0E5B8-D8CE-C100-7D29-4D267A7BD583}"/>
              </a:ext>
            </a:extLst>
          </p:cNvPr>
          <p:cNvSpPr txBox="1"/>
          <p:nvPr/>
        </p:nvSpPr>
        <p:spPr>
          <a:xfrm>
            <a:off x="4294249" y="232627"/>
            <a:ext cx="1308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Plant height (cm)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0" name="Chart 19">
                <a:extLst>
                  <a:ext uri="{FF2B5EF4-FFF2-40B4-BE49-F238E27FC236}">
                    <a16:creationId xmlns:a16="http://schemas.microsoft.com/office/drawing/2014/main" id="{953F5617-86DF-8923-FD05-840DC4C55335}"/>
                  </a:ext>
                  <a:ext uri="{147F2762-F138-4A5C-976F-8EAC2B608ADB}">
                    <a16:predDERef xmlns:a16="http://schemas.microsoft.com/office/drawing/2014/main" pred="{01850004-6020-1D0B-2B8E-F0A88777B18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91649387"/>
                  </p:ext>
                </p:extLst>
              </p:nvPr>
            </p:nvGraphicFramePr>
            <p:xfrm>
              <a:off x="569809" y="3444113"/>
              <a:ext cx="2730908" cy="233105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0" name="Chart 19">
                <a:extLst>
                  <a:ext uri="{FF2B5EF4-FFF2-40B4-BE49-F238E27FC236}">
                    <a16:creationId xmlns:a16="http://schemas.microsoft.com/office/drawing/2014/main" id="{953F5617-86DF-8923-FD05-840DC4C55335}"/>
                  </a:ext>
                  <a:ext uri="{147F2762-F138-4A5C-976F-8EAC2B608ADB}">
                    <a16:predDERef xmlns:a16="http://schemas.microsoft.com/office/drawing/2014/main" pred="{01850004-6020-1D0B-2B8E-F0A88777B1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9809" y="3444113"/>
                <a:ext cx="2730908" cy="2331053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759CA3B-9171-1D80-4067-AF368A434475}"/>
              </a:ext>
            </a:extLst>
          </p:cNvPr>
          <p:cNvSpPr txBox="1"/>
          <p:nvPr/>
        </p:nvSpPr>
        <p:spPr>
          <a:xfrm>
            <a:off x="1205576" y="4047402"/>
            <a:ext cx="288483" cy="2211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422FF2-857F-B10F-4F72-860C2570E604}"/>
              </a:ext>
            </a:extLst>
          </p:cNvPr>
          <p:cNvSpPr txBox="1"/>
          <p:nvPr/>
        </p:nvSpPr>
        <p:spPr>
          <a:xfrm>
            <a:off x="1643137" y="3758480"/>
            <a:ext cx="288483" cy="2211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48680D-999A-388E-9BA1-28D561036967}"/>
              </a:ext>
            </a:extLst>
          </p:cNvPr>
          <p:cNvSpPr txBox="1"/>
          <p:nvPr/>
        </p:nvSpPr>
        <p:spPr>
          <a:xfrm>
            <a:off x="2109170" y="4212586"/>
            <a:ext cx="288483" cy="2211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1A6673-5C24-5146-B878-FB091533D4A2}"/>
              </a:ext>
            </a:extLst>
          </p:cNvPr>
          <p:cNvSpPr txBox="1"/>
          <p:nvPr/>
        </p:nvSpPr>
        <p:spPr>
          <a:xfrm>
            <a:off x="2529208" y="4052356"/>
            <a:ext cx="288483" cy="2211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116589-9C71-675D-0B0D-016F5B1D4ABD}"/>
              </a:ext>
            </a:extLst>
          </p:cNvPr>
          <p:cNvSpPr txBox="1"/>
          <p:nvPr/>
        </p:nvSpPr>
        <p:spPr>
          <a:xfrm rot="5400000">
            <a:off x="1167147" y="5539163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ABA4BF-1787-E139-D16F-CA6C981E8F72}"/>
              </a:ext>
            </a:extLst>
          </p:cNvPr>
          <p:cNvSpPr txBox="1"/>
          <p:nvPr/>
        </p:nvSpPr>
        <p:spPr>
          <a:xfrm rot="5400000">
            <a:off x="1966196" y="5539163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CD6D15-F6FD-323C-518D-F1A01E0056FF}"/>
              </a:ext>
            </a:extLst>
          </p:cNvPr>
          <p:cNvSpPr txBox="1"/>
          <p:nvPr/>
        </p:nvSpPr>
        <p:spPr>
          <a:xfrm rot="5400000">
            <a:off x="1559689" y="549885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F8B3A29-5992-A64C-29D9-C2DC81FE1004}"/>
              </a:ext>
            </a:extLst>
          </p:cNvPr>
          <p:cNvSpPr txBox="1"/>
          <p:nvPr/>
        </p:nvSpPr>
        <p:spPr>
          <a:xfrm rot="5400000">
            <a:off x="2389569" y="549885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78E76A-21C2-A9D8-A335-3C3265722444}"/>
              </a:ext>
            </a:extLst>
          </p:cNvPr>
          <p:cNvSpPr txBox="1"/>
          <p:nvPr/>
        </p:nvSpPr>
        <p:spPr>
          <a:xfrm>
            <a:off x="1184989" y="5840023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Nip_vpp5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294791-C99D-F752-0044-9CF9B568FC0E}"/>
              </a:ext>
            </a:extLst>
          </p:cNvPr>
          <p:cNvSpPr txBox="1"/>
          <p:nvPr/>
        </p:nvSpPr>
        <p:spPr>
          <a:xfrm>
            <a:off x="2093619" y="5840023"/>
            <a:ext cx="720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Nip_WT</a:t>
            </a:r>
            <a:endParaRPr lang="en-US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19F3184-6617-5328-6BF2-D80850E1BF88}"/>
              </a:ext>
            </a:extLst>
          </p:cNvPr>
          <p:cNvSpPr txBox="1"/>
          <p:nvPr/>
        </p:nvSpPr>
        <p:spPr>
          <a:xfrm>
            <a:off x="1368616" y="3356905"/>
            <a:ext cx="1227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Panicle number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B894384A-A5B8-8F79-A8F2-DB65465CDEDC}"/>
                  </a:ext>
                  <a:ext uri="{147F2762-F138-4A5C-976F-8EAC2B608ADB}">
                    <a16:predDERef xmlns:a16="http://schemas.microsoft.com/office/drawing/2014/main" pred="{B9610CEA-4FE7-EEC8-382F-8CB63F694D8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66037034"/>
                  </p:ext>
                </p:extLst>
              </p:nvPr>
            </p:nvGraphicFramePr>
            <p:xfrm>
              <a:off x="3754402" y="3311378"/>
              <a:ext cx="2678507" cy="239536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9"/>
              </a:graphicData>
            </a:graphic>
          </p:graphicFrame>
        </mc:Choice>
        <mc:Fallback xmlns=""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B894384A-A5B8-8F79-A8F2-DB65465CDEDC}"/>
                  </a:ext>
                  <a:ext uri="{147F2762-F138-4A5C-976F-8EAC2B608ADB}">
                    <a16:predDERef xmlns:a16="http://schemas.microsoft.com/office/drawing/2014/main" pred="{B9610CEA-4FE7-EEC8-382F-8CB63F694D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54402" y="3311378"/>
                <a:ext cx="2678507" cy="239536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B568839-6D81-7C74-8387-142A0829CA28}"/>
              </a:ext>
            </a:extLst>
          </p:cNvPr>
          <p:cNvSpPr txBox="1"/>
          <p:nvPr/>
        </p:nvSpPr>
        <p:spPr>
          <a:xfrm>
            <a:off x="4391006" y="4216954"/>
            <a:ext cx="282947" cy="294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F91AAD-7C65-1744-D6D8-35C3CB53D496}"/>
              </a:ext>
            </a:extLst>
          </p:cNvPr>
          <p:cNvSpPr txBox="1"/>
          <p:nvPr/>
        </p:nvSpPr>
        <p:spPr>
          <a:xfrm>
            <a:off x="4841358" y="3984174"/>
            <a:ext cx="282947" cy="294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6F10D9-5643-5311-28C3-EFFC60E525E8}"/>
              </a:ext>
            </a:extLst>
          </p:cNvPr>
          <p:cNvSpPr txBox="1"/>
          <p:nvPr/>
        </p:nvSpPr>
        <p:spPr>
          <a:xfrm>
            <a:off x="5269204" y="4011415"/>
            <a:ext cx="282947" cy="294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917D16-4894-3733-F568-675D3110B962}"/>
              </a:ext>
            </a:extLst>
          </p:cNvPr>
          <p:cNvSpPr txBox="1"/>
          <p:nvPr/>
        </p:nvSpPr>
        <p:spPr>
          <a:xfrm>
            <a:off x="5697278" y="3897641"/>
            <a:ext cx="282947" cy="294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0901B75-0409-DDD7-DAE6-770B3BE80547}"/>
              </a:ext>
            </a:extLst>
          </p:cNvPr>
          <p:cNvSpPr txBox="1"/>
          <p:nvPr/>
        </p:nvSpPr>
        <p:spPr>
          <a:xfrm rot="5400000">
            <a:off x="4304577" y="5498832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B3E6E3-1C1A-97C2-1C3F-40CDD5A15780}"/>
              </a:ext>
            </a:extLst>
          </p:cNvPr>
          <p:cNvSpPr txBox="1"/>
          <p:nvPr/>
        </p:nvSpPr>
        <p:spPr>
          <a:xfrm rot="5400000">
            <a:off x="5166887" y="5498832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344F02-B122-82F4-2223-B3B75994B8E5}"/>
              </a:ext>
            </a:extLst>
          </p:cNvPr>
          <p:cNvSpPr txBox="1"/>
          <p:nvPr/>
        </p:nvSpPr>
        <p:spPr>
          <a:xfrm rot="5400000">
            <a:off x="4775004" y="546380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8728AA-4820-3C60-B4DE-17FC410C75D4}"/>
              </a:ext>
            </a:extLst>
          </p:cNvPr>
          <p:cNvSpPr txBox="1"/>
          <p:nvPr/>
        </p:nvSpPr>
        <p:spPr>
          <a:xfrm rot="5400000">
            <a:off x="5637314" y="546380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B09348A-DEE9-0E08-EB71-BD0FEDD77453}"/>
              </a:ext>
            </a:extLst>
          </p:cNvPr>
          <p:cNvSpPr txBox="1"/>
          <p:nvPr/>
        </p:nvSpPr>
        <p:spPr>
          <a:xfrm>
            <a:off x="4381430" y="5802084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Nip_vpp5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0B1932D-5820-5321-EDDF-65CA5494053C}"/>
              </a:ext>
            </a:extLst>
          </p:cNvPr>
          <p:cNvSpPr txBox="1"/>
          <p:nvPr/>
        </p:nvSpPr>
        <p:spPr>
          <a:xfrm>
            <a:off x="5349519" y="5802084"/>
            <a:ext cx="720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Nip_WT</a:t>
            </a:r>
            <a:endParaRPr lang="en-US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4F9C06C-C998-0C5B-E62A-13D9DE4AEC26}"/>
              </a:ext>
            </a:extLst>
          </p:cNvPr>
          <p:cNvSpPr txBox="1"/>
          <p:nvPr/>
        </p:nvSpPr>
        <p:spPr>
          <a:xfrm>
            <a:off x="4424481" y="3356905"/>
            <a:ext cx="1455463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/>
              <a:t>Panicle length (cm)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F3D5C04-475E-CAB9-18F4-B077DDB15C62}"/>
              </a:ext>
            </a:extLst>
          </p:cNvPr>
          <p:cNvGrpSpPr/>
          <p:nvPr/>
        </p:nvGrpSpPr>
        <p:grpSpPr>
          <a:xfrm>
            <a:off x="7531197" y="425094"/>
            <a:ext cx="3505399" cy="3365806"/>
            <a:chOff x="7340697" y="1305017"/>
            <a:chExt cx="3712580" cy="3672964"/>
          </a:xfrm>
        </p:grpSpPr>
        <p:pic>
          <p:nvPicPr>
            <p:cNvPr id="90" name="Imagem 3">
              <a:extLst>
                <a:ext uri="{FF2B5EF4-FFF2-40B4-BE49-F238E27FC236}">
                  <a16:creationId xmlns:a16="http://schemas.microsoft.com/office/drawing/2014/main" id="{82C78155-32CC-5791-8349-B00CCBCE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40697" y="1305017"/>
              <a:ext cx="3712580" cy="32937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7AF516F-5193-D9C5-472F-E38B245FB9A8}"/>
                </a:ext>
              </a:extLst>
            </p:cNvPr>
            <p:cNvSpPr txBox="1"/>
            <p:nvPr/>
          </p:nvSpPr>
          <p:spPr>
            <a:xfrm>
              <a:off x="8026752" y="4642116"/>
              <a:ext cx="8124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Nip_WT</a:t>
              </a:r>
              <a:endParaRPr lang="en-US" sz="1400" b="1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F478D75-33CC-9D55-9A47-71215B39CCF5}"/>
                </a:ext>
              </a:extLst>
            </p:cNvPr>
            <p:cNvSpPr txBox="1"/>
            <p:nvPr/>
          </p:nvSpPr>
          <p:spPr>
            <a:xfrm rot="10800000" flipV="1">
              <a:off x="9785707" y="4642117"/>
              <a:ext cx="1143003" cy="335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Nip_vpp5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618BC76B-BDD5-DB3A-A2A2-E14F47903B7C}"/>
              </a:ext>
            </a:extLst>
          </p:cNvPr>
          <p:cNvSpPr txBox="1"/>
          <p:nvPr/>
        </p:nvSpPr>
        <p:spPr>
          <a:xfrm>
            <a:off x="196070" y="6391232"/>
            <a:ext cx="86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Fig. S1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8A19686-0F68-4553-4F45-92E97BACDB81}"/>
              </a:ext>
            </a:extLst>
          </p:cNvPr>
          <p:cNvSpPr txBox="1"/>
          <p:nvPr/>
        </p:nvSpPr>
        <p:spPr>
          <a:xfrm>
            <a:off x="250292" y="123561"/>
            <a:ext cx="388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(a)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BAC6EF5-4480-C6F5-95F6-3C99A4B5F5B3}"/>
              </a:ext>
            </a:extLst>
          </p:cNvPr>
          <p:cNvSpPr txBox="1"/>
          <p:nvPr/>
        </p:nvSpPr>
        <p:spPr>
          <a:xfrm>
            <a:off x="3474799" y="62859"/>
            <a:ext cx="403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(b)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D395EFA-FD52-2691-691A-1196CEA2D3B7}"/>
              </a:ext>
            </a:extLst>
          </p:cNvPr>
          <p:cNvSpPr txBox="1"/>
          <p:nvPr/>
        </p:nvSpPr>
        <p:spPr>
          <a:xfrm>
            <a:off x="245099" y="3131319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(d)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8212E-75E6-4444-04B8-7B1E521497FC}"/>
              </a:ext>
            </a:extLst>
          </p:cNvPr>
          <p:cNvSpPr txBox="1"/>
          <p:nvPr/>
        </p:nvSpPr>
        <p:spPr>
          <a:xfrm>
            <a:off x="3474799" y="3131319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(e)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AB63E5B-FBF7-07C5-1C1B-7AF05FDC367B}"/>
              </a:ext>
            </a:extLst>
          </p:cNvPr>
          <p:cNvSpPr txBox="1"/>
          <p:nvPr/>
        </p:nvSpPr>
        <p:spPr>
          <a:xfrm>
            <a:off x="7371396" y="62859"/>
            <a:ext cx="403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(c)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5FF98C-8975-8997-9EFB-47515C59A6E7}"/>
              </a:ext>
            </a:extLst>
          </p:cNvPr>
          <p:cNvCxnSpPr/>
          <p:nvPr/>
        </p:nvCxnSpPr>
        <p:spPr>
          <a:xfrm>
            <a:off x="7968341" y="3505232"/>
            <a:ext cx="1188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85C6DF-FA76-A15F-4455-88A471A8B4D5}"/>
              </a:ext>
            </a:extLst>
          </p:cNvPr>
          <p:cNvCxnSpPr/>
          <p:nvPr/>
        </p:nvCxnSpPr>
        <p:spPr>
          <a:xfrm>
            <a:off x="9646039" y="3520951"/>
            <a:ext cx="1188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26C54C4-BB37-01AD-0CE9-07F1A27D973A}"/>
              </a:ext>
            </a:extLst>
          </p:cNvPr>
          <p:cNvSpPr txBox="1"/>
          <p:nvPr/>
        </p:nvSpPr>
        <p:spPr>
          <a:xfrm>
            <a:off x="6628968" y="3858979"/>
            <a:ext cx="54155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S1. </a:t>
            </a:r>
            <a:r>
              <a:rPr lang="en-US" sz="1600" dirty="0"/>
              <a:t>Phenotype of plants grown in the greenhouse (GH) or exposed to high nighttime temperature (HNT) starting at booting stage until maturity. </a:t>
            </a:r>
            <a:r>
              <a:rPr lang="en-US" sz="1600" b="1" dirty="0"/>
              <a:t>(a</a:t>
            </a:r>
            <a:r>
              <a:rPr lang="en-US" sz="1600" dirty="0"/>
              <a:t>) Number of days from seedling emergence to flowering, (</a:t>
            </a:r>
            <a:r>
              <a:rPr lang="en-US" sz="1600" b="1" dirty="0"/>
              <a:t>b-c</a:t>
            </a:r>
            <a:r>
              <a:rPr lang="en-US" sz="1600" dirty="0"/>
              <a:t>) plant height at seed filling stage, (</a:t>
            </a:r>
            <a:r>
              <a:rPr lang="en-US" sz="1600" b="1" dirty="0"/>
              <a:t>d</a:t>
            </a:r>
            <a:r>
              <a:rPr lang="en-US" sz="1600" dirty="0"/>
              <a:t>) panicle number per plant, (</a:t>
            </a:r>
            <a:r>
              <a:rPr lang="en-US" sz="1600" b="1" dirty="0"/>
              <a:t>e</a:t>
            </a:r>
            <a:r>
              <a:rPr lang="en-US" sz="1600" dirty="0"/>
              <a:t>) panicle length based on measurements of all panicles per plant. </a:t>
            </a:r>
            <a:r>
              <a:rPr lang="pt-BR" sz="1600" dirty="0" err="1">
                <a:cs typeface="Times New Roman"/>
              </a:rPr>
              <a:t>Error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bars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represent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the</a:t>
            </a:r>
            <a:r>
              <a:rPr lang="pt-BR" sz="1600" dirty="0">
                <a:cs typeface="Times New Roman"/>
              </a:rPr>
              <a:t> standard </a:t>
            </a:r>
            <a:r>
              <a:rPr lang="pt-BR" sz="1600" dirty="0" err="1">
                <a:cs typeface="Times New Roman"/>
              </a:rPr>
              <a:t>deviation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of</a:t>
            </a:r>
            <a:r>
              <a:rPr lang="pt-BR" sz="1600" dirty="0">
                <a:cs typeface="Times New Roman"/>
              </a:rPr>
              <a:t> 15 </a:t>
            </a:r>
            <a:r>
              <a:rPr lang="pt-BR" sz="1600" dirty="0" err="1">
                <a:cs typeface="Times New Roman"/>
              </a:rPr>
              <a:t>plants</a:t>
            </a:r>
            <a:r>
              <a:rPr lang="pt-BR" sz="1600" dirty="0">
                <a:cs typeface="Times New Roman"/>
              </a:rPr>
              <a:t> in </a:t>
            </a:r>
            <a:r>
              <a:rPr lang="pt-BR" sz="1600" dirty="0" err="1">
                <a:cs typeface="Times New Roman"/>
              </a:rPr>
              <a:t>each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genotype</a:t>
            </a:r>
            <a:r>
              <a:rPr lang="pt-BR" sz="1600" dirty="0">
                <a:cs typeface="Times New Roman"/>
              </a:rPr>
              <a:t>/</a:t>
            </a:r>
            <a:r>
              <a:rPr lang="pt-BR" sz="1600" dirty="0" err="1">
                <a:cs typeface="Times New Roman"/>
              </a:rPr>
              <a:t>environment</a:t>
            </a:r>
            <a:r>
              <a:rPr lang="pt-BR" sz="1600" dirty="0">
                <a:cs typeface="Times New Roman"/>
              </a:rPr>
              <a:t>. </a:t>
            </a:r>
            <a:r>
              <a:rPr lang="pt-BR" sz="1600" dirty="0" err="1">
                <a:cs typeface="Times New Roman"/>
              </a:rPr>
              <a:t>Significance</a:t>
            </a:r>
            <a:r>
              <a:rPr lang="pt-BR" sz="1600" dirty="0">
                <a:cs typeface="Times New Roman"/>
              </a:rPr>
              <a:t> in </a:t>
            </a:r>
            <a:r>
              <a:rPr lang="pt-BR" sz="1600" dirty="0" err="1">
                <a:cs typeface="Times New Roman"/>
              </a:rPr>
              <a:t>Tukey’s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multiple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comparison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at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i="1" dirty="0" err="1">
                <a:cs typeface="Times New Roman"/>
              </a:rPr>
              <a:t>p</a:t>
            </a:r>
            <a:r>
              <a:rPr lang="pt-BR" sz="1600" dirty="0">
                <a:cs typeface="Times New Roman"/>
              </a:rPr>
              <a:t>&lt;0.05 </a:t>
            </a:r>
            <a:r>
              <a:rPr lang="pt-BR" sz="1600" dirty="0" err="1">
                <a:cs typeface="Times New Roman"/>
              </a:rPr>
              <a:t>is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shown</a:t>
            </a:r>
            <a:r>
              <a:rPr lang="pt-BR" sz="1600" dirty="0">
                <a:cs typeface="Times New Roman"/>
              </a:rPr>
              <a:t> </a:t>
            </a:r>
            <a:r>
              <a:rPr lang="pt-BR" sz="1600" dirty="0" err="1">
                <a:cs typeface="Times New Roman"/>
              </a:rPr>
              <a:t>by</a:t>
            </a:r>
            <a:r>
              <a:rPr lang="pt-BR" sz="1600" dirty="0">
                <a:cs typeface="Times New Roman"/>
              </a:rPr>
              <a:t> capital </a:t>
            </a:r>
            <a:r>
              <a:rPr lang="pt-BR" sz="1600" dirty="0" err="1">
                <a:cs typeface="Times New Roman"/>
              </a:rPr>
              <a:t>letters</a:t>
            </a:r>
            <a:r>
              <a:rPr lang="pt-BR" sz="1600" dirty="0">
                <a:cs typeface="Times New Roman"/>
              </a:rPr>
              <a:t>. </a:t>
            </a:r>
            <a:r>
              <a:rPr lang="en-US" sz="1600" dirty="0"/>
              <a:t>Nip_vpp5: </a:t>
            </a:r>
            <a:r>
              <a:rPr lang="en-US" sz="1600" i="1" dirty="0"/>
              <a:t>vpp5</a:t>
            </a:r>
            <a:r>
              <a:rPr lang="en-US" sz="1600" dirty="0"/>
              <a:t> mutant lines in </a:t>
            </a:r>
            <a:r>
              <a:rPr lang="en-US" sz="1600" dirty="0" err="1"/>
              <a:t>Nipponbare</a:t>
            </a:r>
            <a:r>
              <a:rPr lang="en-US" sz="1600" dirty="0"/>
              <a:t> background, </a:t>
            </a:r>
            <a:r>
              <a:rPr lang="en-US" sz="1600" dirty="0" err="1"/>
              <a:t>Nip_WT</a:t>
            </a:r>
            <a:r>
              <a:rPr lang="en-US" sz="1600" dirty="0"/>
              <a:t>: wildtype </a:t>
            </a:r>
            <a:r>
              <a:rPr lang="en-US" sz="1600" dirty="0" err="1"/>
              <a:t>Nipponbare</a:t>
            </a:r>
            <a:r>
              <a:rPr lang="en-US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82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321B5-4B65-E6D8-8E15-5F01CAC92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>
            <a:extLst>
              <a:ext uri="{FF2B5EF4-FFF2-40B4-BE49-F238E27FC236}">
                <a16:creationId xmlns:a16="http://schemas.microsoft.com/office/drawing/2014/main" id="{9933E5B1-21BC-02D5-07BA-049D48F9E7B6}"/>
              </a:ext>
            </a:extLst>
          </p:cNvPr>
          <p:cNvSpPr txBox="1"/>
          <p:nvPr/>
        </p:nvSpPr>
        <p:spPr>
          <a:xfrm>
            <a:off x="324394" y="5412156"/>
            <a:ext cx="111777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S2. </a:t>
            </a:r>
            <a:r>
              <a:rPr lang="en-US" sz="1600" dirty="0"/>
              <a:t>Major yield traits. (</a:t>
            </a:r>
            <a:r>
              <a:rPr lang="en-US" sz="1600" b="1" dirty="0"/>
              <a:t>a</a:t>
            </a:r>
            <a:r>
              <a:rPr lang="en-US" sz="1600" dirty="0"/>
              <a:t>) Spikelet fertility in the plants grown in the greenhouse is indicated by the number of filled vs empty </a:t>
            </a:r>
            <a:r>
              <a:rPr lang="en-US" sz="1600" dirty="0" err="1"/>
              <a:t>spikelets</a:t>
            </a:r>
            <a:r>
              <a:rPr lang="en-US" sz="1600" dirty="0"/>
              <a:t>. A higher number of filled </a:t>
            </a:r>
            <a:r>
              <a:rPr lang="en-US" sz="1600" dirty="0" err="1"/>
              <a:t>spikelets</a:t>
            </a:r>
            <a:r>
              <a:rPr lang="en-US" sz="1600" dirty="0"/>
              <a:t> indicates higher fertility. The image shows </a:t>
            </a:r>
            <a:r>
              <a:rPr lang="en-US" sz="1600" dirty="0" err="1"/>
              <a:t>spikelets</a:t>
            </a:r>
            <a:r>
              <a:rPr lang="en-US" sz="1600" dirty="0"/>
              <a:t> collected from 4 randomly selected panicles per genotype, (</a:t>
            </a:r>
            <a:r>
              <a:rPr lang="en-US" sz="1600" b="1" dirty="0"/>
              <a:t>b</a:t>
            </a:r>
            <a:r>
              <a:rPr lang="en-US" sz="1600" dirty="0"/>
              <a:t>) grain chalkiness, indicated by white opaque areas. The grains were ripened in the greenhouse (GH) or in high nighttime temperature (HNT). Nip_vvp5: </a:t>
            </a:r>
            <a:r>
              <a:rPr lang="en-US" sz="1600" i="1" dirty="0"/>
              <a:t>vpp5</a:t>
            </a:r>
            <a:r>
              <a:rPr lang="en-US" sz="1600" dirty="0"/>
              <a:t> mutant lines in </a:t>
            </a:r>
            <a:r>
              <a:rPr lang="en-US" sz="1600" dirty="0" err="1"/>
              <a:t>Nipponbare</a:t>
            </a:r>
            <a:r>
              <a:rPr lang="en-US" sz="1600" dirty="0"/>
              <a:t> background, </a:t>
            </a:r>
            <a:r>
              <a:rPr lang="en-US" sz="1600" dirty="0" err="1"/>
              <a:t>Nip_WT</a:t>
            </a:r>
            <a:r>
              <a:rPr lang="en-US" sz="1600" dirty="0"/>
              <a:t>: wildtype </a:t>
            </a:r>
            <a:r>
              <a:rPr lang="en-US" sz="1600" dirty="0" err="1"/>
              <a:t>Nipponbare</a:t>
            </a:r>
            <a:r>
              <a:rPr lang="en-US" sz="1600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820BEA-278B-3981-497C-4BEE4304DC25}"/>
              </a:ext>
            </a:extLst>
          </p:cNvPr>
          <p:cNvGrpSpPr/>
          <p:nvPr/>
        </p:nvGrpSpPr>
        <p:grpSpPr>
          <a:xfrm>
            <a:off x="6192968" y="876757"/>
            <a:ext cx="4754507" cy="4157420"/>
            <a:chOff x="6192968" y="876757"/>
            <a:chExt cx="4754507" cy="4157420"/>
          </a:xfrm>
        </p:grpSpPr>
        <p:pic>
          <p:nvPicPr>
            <p:cNvPr id="2" name="Content Placeholder 3" descr="A group of small round objects&#10;&#10;Description automatically generated">
              <a:extLst>
                <a:ext uri="{FF2B5EF4-FFF2-40B4-BE49-F238E27FC236}">
                  <a16:creationId xmlns:a16="http://schemas.microsoft.com/office/drawing/2014/main" id="{3F24FD91-9997-B78A-ADA4-5763ACEDE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909" t="44356" r="53749" b="38168"/>
            <a:stretch/>
          </p:blipFill>
          <p:spPr>
            <a:xfrm>
              <a:off x="6192968" y="876757"/>
              <a:ext cx="2321136" cy="2059688"/>
            </a:xfrm>
            <a:prstGeom prst="rect">
              <a:avLst/>
            </a:prstGeom>
          </p:spPr>
        </p:pic>
        <p:pic>
          <p:nvPicPr>
            <p:cNvPr id="3" name="Content Placeholder 3" descr="A group of small round objects&#10;&#10;Description automatically generated">
              <a:extLst>
                <a:ext uri="{FF2B5EF4-FFF2-40B4-BE49-F238E27FC236}">
                  <a16:creationId xmlns:a16="http://schemas.microsoft.com/office/drawing/2014/main" id="{B98714B0-06FC-CB8A-D109-329514391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090" t="44355" r="12710" b="38168"/>
            <a:stretch/>
          </p:blipFill>
          <p:spPr>
            <a:xfrm>
              <a:off x="8558475" y="876757"/>
              <a:ext cx="2389000" cy="2059688"/>
            </a:xfrm>
            <a:prstGeom prst="rect">
              <a:avLst/>
            </a:prstGeom>
          </p:spPr>
        </p:pic>
        <p:pic>
          <p:nvPicPr>
            <p:cNvPr id="4" name="Content Placeholder 3" descr="A group of small round objects&#10;&#10;Description automatically generated">
              <a:extLst>
                <a:ext uri="{FF2B5EF4-FFF2-40B4-BE49-F238E27FC236}">
                  <a16:creationId xmlns:a16="http://schemas.microsoft.com/office/drawing/2014/main" id="{BEAB0177-A006-5198-DA05-9BEAA0428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909" t="22763" r="53749" b="59761"/>
            <a:stretch/>
          </p:blipFill>
          <p:spPr>
            <a:xfrm>
              <a:off x="6194523" y="2971153"/>
              <a:ext cx="2321136" cy="2059688"/>
            </a:xfrm>
            <a:prstGeom prst="rect">
              <a:avLst/>
            </a:prstGeom>
          </p:spPr>
        </p:pic>
        <p:pic>
          <p:nvPicPr>
            <p:cNvPr id="5" name="Content Placeholder 3" descr="A group of small round objects&#10;&#10;Description automatically generated">
              <a:extLst>
                <a:ext uri="{FF2B5EF4-FFF2-40B4-BE49-F238E27FC236}">
                  <a16:creationId xmlns:a16="http://schemas.microsoft.com/office/drawing/2014/main" id="{1B18C08D-CC9C-634B-3357-C91472072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090" t="23231" r="12710" b="59264"/>
            <a:stretch/>
          </p:blipFill>
          <p:spPr>
            <a:xfrm>
              <a:off x="8558475" y="2971153"/>
              <a:ext cx="2389000" cy="206302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1E0CC58-E6C7-F19B-3208-A592323B1C18}"/>
              </a:ext>
            </a:extLst>
          </p:cNvPr>
          <p:cNvSpPr txBox="1"/>
          <p:nvPr/>
        </p:nvSpPr>
        <p:spPr>
          <a:xfrm rot="16200000">
            <a:off x="10699367" y="3847107"/>
            <a:ext cx="812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Nip_WT</a:t>
            </a:r>
            <a:endParaRPr lang="en-US" sz="14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0B8E999-2FF9-59F6-609A-0751D07B1BC4}"/>
              </a:ext>
            </a:extLst>
          </p:cNvPr>
          <p:cNvSpPr txBox="1"/>
          <p:nvPr/>
        </p:nvSpPr>
        <p:spPr>
          <a:xfrm rot="16200000">
            <a:off x="10593626" y="1787420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Nip_vpp5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A72C739-4A9C-7C29-3DA9-64073B5A2F12}"/>
              </a:ext>
            </a:extLst>
          </p:cNvPr>
          <p:cNvSpPr txBox="1"/>
          <p:nvPr/>
        </p:nvSpPr>
        <p:spPr>
          <a:xfrm>
            <a:off x="7059762" y="535879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GH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8EE5E0-FB1F-80B0-9F15-618F03EB0D45}"/>
              </a:ext>
            </a:extLst>
          </p:cNvPr>
          <p:cNvSpPr txBox="1"/>
          <p:nvPr/>
        </p:nvSpPr>
        <p:spPr>
          <a:xfrm>
            <a:off x="9460229" y="534272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732462A-9609-71B7-BF07-C0DB4176DF4E}"/>
              </a:ext>
            </a:extLst>
          </p:cNvPr>
          <p:cNvGrpSpPr/>
          <p:nvPr/>
        </p:nvGrpSpPr>
        <p:grpSpPr>
          <a:xfrm>
            <a:off x="709025" y="551187"/>
            <a:ext cx="4523742" cy="4448641"/>
            <a:chOff x="1238707" y="925190"/>
            <a:chExt cx="4523742" cy="4448641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F30F7D6A-2413-A714-C002-0C922CC77F88}"/>
                </a:ext>
              </a:extLst>
            </p:cNvPr>
            <p:cNvGrpSpPr/>
            <p:nvPr/>
          </p:nvGrpSpPr>
          <p:grpSpPr>
            <a:xfrm rot="5400000">
              <a:off x="1434512" y="1045895"/>
              <a:ext cx="4132131" cy="4523742"/>
              <a:chOff x="5558946" y="2650970"/>
              <a:chExt cx="3378225" cy="3626262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83B585FA-7F3D-68A0-C711-7AB6FE2E5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293" t="43681" r="6168" b="5025"/>
              <a:stretch/>
            </p:blipFill>
            <p:spPr>
              <a:xfrm>
                <a:off x="5558946" y="4228208"/>
                <a:ext cx="3378222" cy="2049024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ADDC3370-DEC4-B8DD-4BBD-DBF3EF9B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293" t="1866" r="6168" b="58742"/>
              <a:stretch/>
            </p:blipFill>
            <p:spPr>
              <a:xfrm>
                <a:off x="5566353" y="2650970"/>
                <a:ext cx="3370818" cy="1573591"/>
              </a:xfrm>
              <a:prstGeom prst="rect">
                <a:avLst/>
              </a:prstGeom>
            </p:spPr>
          </p:pic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D1A9023-2B59-D18B-34B9-680E0DD76DF7}"/>
                </a:ext>
              </a:extLst>
            </p:cNvPr>
            <p:cNvSpPr txBox="1"/>
            <p:nvPr/>
          </p:nvSpPr>
          <p:spPr>
            <a:xfrm>
              <a:off x="4487186" y="927992"/>
              <a:ext cx="1117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Nip_WT</a:t>
              </a:r>
              <a:endParaRPr lang="en-US" sz="1400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6EBE481-7FF1-8ABA-DC38-A81D72F84425}"/>
                </a:ext>
              </a:extLst>
            </p:cNvPr>
            <p:cNvSpPr txBox="1"/>
            <p:nvPr/>
          </p:nvSpPr>
          <p:spPr>
            <a:xfrm rot="10800000" flipV="1">
              <a:off x="1977956" y="925190"/>
              <a:ext cx="1117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Nip_vpp5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5B68522B-3209-7823-AF3A-613FE3146BB9}"/>
              </a:ext>
            </a:extLst>
          </p:cNvPr>
          <p:cNvSpPr txBox="1"/>
          <p:nvPr/>
        </p:nvSpPr>
        <p:spPr>
          <a:xfrm>
            <a:off x="326759" y="534322"/>
            <a:ext cx="554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(a)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424D596-310C-557C-5395-E18F413F9238}"/>
              </a:ext>
            </a:extLst>
          </p:cNvPr>
          <p:cNvSpPr txBox="1"/>
          <p:nvPr/>
        </p:nvSpPr>
        <p:spPr>
          <a:xfrm>
            <a:off x="5747082" y="53432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(b)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26813E8-9422-BA3F-19FD-32B326A82337}"/>
              </a:ext>
            </a:extLst>
          </p:cNvPr>
          <p:cNvSpPr txBox="1"/>
          <p:nvPr/>
        </p:nvSpPr>
        <p:spPr>
          <a:xfrm rot="16200000">
            <a:off x="176394" y="1583225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Empty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911FF6B-D4F4-8F0E-BC56-C0EB354BF2D9}"/>
              </a:ext>
            </a:extLst>
          </p:cNvPr>
          <p:cNvSpPr txBox="1"/>
          <p:nvPr/>
        </p:nvSpPr>
        <p:spPr>
          <a:xfrm rot="16200000">
            <a:off x="209738" y="3698032"/>
            <a:ext cx="638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Filled</a:t>
            </a:r>
          </a:p>
        </p:txBody>
      </p:sp>
    </p:spTree>
    <p:extLst>
      <p:ext uri="{BB962C8B-B14F-4D97-AF65-F5344CB8AC3E}">
        <p14:creationId xmlns:p14="http://schemas.microsoft.com/office/powerpoint/2010/main" val="267916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AB618-72EE-5DD2-2E54-C8741E520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69" name="Chart 68">
                <a:extLst>
                  <a:ext uri="{FF2B5EF4-FFF2-40B4-BE49-F238E27FC236}">
                    <a16:creationId xmlns:a16="http://schemas.microsoft.com/office/drawing/2014/main" id="{DACE6F5C-BAE7-E022-210A-4F1CEA463C41}"/>
                  </a:ext>
                  <a:ext uri="{147F2762-F138-4A5C-976F-8EAC2B608ADB}">
                    <a16:predDERef xmlns:a16="http://schemas.microsoft.com/office/drawing/2014/main" pred="{9EA7B1CA-7657-2FED-C4AF-13835474ED8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01420515"/>
                  </p:ext>
                </p:extLst>
              </p:nvPr>
            </p:nvGraphicFramePr>
            <p:xfrm>
              <a:off x="1436713" y="1079501"/>
              <a:ext cx="3351187" cy="317850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9" name="Chart 68">
                <a:extLst>
                  <a:ext uri="{FF2B5EF4-FFF2-40B4-BE49-F238E27FC236}">
                    <a16:creationId xmlns:a16="http://schemas.microsoft.com/office/drawing/2014/main" id="{DACE6F5C-BAE7-E022-210A-4F1CEA463C41}"/>
                  </a:ext>
                  <a:ext uri="{147F2762-F138-4A5C-976F-8EAC2B608ADB}">
                    <a16:predDERef xmlns:a16="http://schemas.microsoft.com/office/drawing/2014/main" pred="{9EA7B1CA-7657-2FED-C4AF-13835474ED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36713" y="1079501"/>
                <a:ext cx="3351187" cy="3178504"/>
              </a:xfrm>
              <a:prstGeom prst="rect">
                <a:avLst/>
              </a:prstGeom>
            </p:spPr>
          </p:pic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603872A0-2B6A-B004-F70B-ABE1F125839F}"/>
              </a:ext>
            </a:extLst>
          </p:cNvPr>
          <p:cNvSpPr txBox="1"/>
          <p:nvPr/>
        </p:nvSpPr>
        <p:spPr>
          <a:xfrm>
            <a:off x="2789429" y="1498622"/>
            <a:ext cx="3407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8D44BE5-AF18-EFB2-8AE8-B558772CF9DA}"/>
              </a:ext>
            </a:extLst>
          </p:cNvPr>
          <p:cNvSpPr txBox="1"/>
          <p:nvPr/>
        </p:nvSpPr>
        <p:spPr>
          <a:xfrm>
            <a:off x="3879736" y="1694169"/>
            <a:ext cx="3407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A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593F04-2997-0F5E-8C0E-5A29FE11DF1D}"/>
              </a:ext>
            </a:extLst>
          </p:cNvPr>
          <p:cNvSpPr txBox="1"/>
          <p:nvPr/>
        </p:nvSpPr>
        <p:spPr>
          <a:xfrm>
            <a:off x="2265322" y="2239474"/>
            <a:ext cx="3407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B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4EB60B3-CB8C-60F7-F450-9C7AFC12A73C}"/>
              </a:ext>
            </a:extLst>
          </p:cNvPr>
          <p:cNvSpPr txBox="1"/>
          <p:nvPr/>
        </p:nvSpPr>
        <p:spPr>
          <a:xfrm>
            <a:off x="3346915" y="2226410"/>
            <a:ext cx="3407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B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6EE2FBD-09C6-55BE-8ADC-E52CF36F470C}"/>
              </a:ext>
            </a:extLst>
          </p:cNvPr>
          <p:cNvSpPr txBox="1"/>
          <p:nvPr/>
        </p:nvSpPr>
        <p:spPr>
          <a:xfrm rot="5400000">
            <a:off x="2092688" y="4055691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HNT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C97A426-ACFC-6530-6108-CBB5032BD895}"/>
              </a:ext>
            </a:extLst>
          </p:cNvPr>
          <p:cNvSpPr txBox="1"/>
          <p:nvPr/>
        </p:nvSpPr>
        <p:spPr>
          <a:xfrm rot="5400000">
            <a:off x="3245697" y="4055691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HNT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2D20B35-48B5-D026-8E1D-FAB20AF47F5B}"/>
              </a:ext>
            </a:extLst>
          </p:cNvPr>
          <p:cNvSpPr txBox="1"/>
          <p:nvPr/>
        </p:nvSpPr>
        <p:spPr>
          <a:xfrm rot="5400000">
            <a:off x="2708466" y="401502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GH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2802E9A-4D73-8634-320F-774075353A8C}"/>
              </a:ext>
            </a:extLst>
          </p:cNvPr>
          <p:cNvSpPr txBox="1"/>
          <p:nvPr/>
        </p:nvSpPr>
        <p:spPr>
          <a:xfrm rot="5400000">
            <a:off x="3861473" y="4015027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GH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F9B560E-F56F-0C08-D231-F69BD7FE8FD4}"/>
              </a:ext>
            </a:extLst>
          </p:cNvPr>
          <p:cNvSpPr txBox="1"/>
          <p:nvPr/>
        </p:nvSpPr>
        <p:spPr>
          <a:xfrm>
            <a:off x="2217043" y="4385461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Nip_vpp5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59F346-07BF-C82D-701F-6A740F77B84E}"/>
              </a:ext>
            </a:extLst>
          </p:cNvPr>
          <p:cNvSpPr txBox="1"/>
          <p:nvPr/>
        </p:nvSpPr>
        <p:spPr>
          <a:xfrm>
            <a:off x="3407973" y="4385461"/>
            <a:ext cx="720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/>
              <a:t>Nip_WT</a:t>
            </a:r>
            <a:endParaRPr lang="en-US" sz="1200" b="1" dirty="0"/>
          </a:p>
        </p:txBody>
      </p:sp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DF02779D-E7A0-8064-9E82-E2CD63211AE1}"/>
              </a:ext>
              <a:ext uri="{147F2762-F138-4A5C-976F-8EAC2B608ADB}">
                <a16:predDERef xmlns:a16="http://schemas.microsoft.com/office/drawing/2014/main" pred="{E67A8782-AE66-7A7B-1784-F616E6804B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72671"/>
              </p:ext>
            </p:extLst>
          </p:nvPr>
        </p:nvGraphicFramePr>
        <p:xfrm>
          <a:off x="5940501" y="1079500"/>
          <a:ext cx="3698799" cy="326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4" name="TextBox 83">
            <a:extLst>
              <a:ext uri="{FF2B5EF4-FFF2-40B4-BE49-F238E27FC236}">
                <a16:creationId xmlns:a16="http://schemas.microsoft.com/office/drawing/2014/main" id="{30A3DCD6-496D-084C-5E53-AF23F45B74DA}"/>
              </a:ext>
            </a:extLst>
          </p:cNvPr>
          <p:cNvSpPr txBox="1"/>
          <p:nvPr/>
        </p:nvSpPr>
        <p:spPr>
          <a:xfrm>
            <a:off x="6633487" y="1533038"/>
            <a:ext cx="37062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9F3F6CD-D395-AFC9-22E8-9447FB23A4C2}"/>
              </a:ext>
            </a:extLst>
          </p:cNvPr>
          <p:cNvSpPr txBox="1"/>
          <p:nvPr/>
        </p:nvSpPr>
        <p:spPr>
          <a:xfrm>
            <a:off x="7381691" y="1444632"/>
            <a:ext cx="37062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17DEF9E-72DE-BE5C-82B6-BDAAC0C3F9B1}"/>
              </a:ext>
            </a:extLst>
          </p:cNvPr>
          <p:cNvSpPr txBox="1"/>
          <p:nvPr/>
        </p:nvSpPr>
        <p:spPr>
          <a:xfrm>
            <a:off x="8162844" y="2422715"/>
            <a:ext cx="37062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21D26B0-6039-14FC-2556-4ACBDC684602}"/>
              </a:ext>
            </a:extLst>
          </p:cNvPr>
          <p:cNvSpPr txBox="1"/>
          <p:nvPr/>
        </p:nvSpPr>
        <p:spPr>
          <a:xfrm>
            <a:off x="8927270" y="2586029"/>
            <a:ext cx="37062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ea typeface="Calibri"/>
                <a:cs typeface="Calibri"/>
              </a:rPr>
              <a:t>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F1DAD-D8CB-3D47-7003-1D6F40D97D7B}"/>
              </a:ext>
            </a:extLst>
          </p:cNvPr>
          <p:cNvSpPr txBox="1"/>
          <p:nvPr/>
        </p:nvSpPr>
        <p:spPr>
          <a:xfrm>
            <a:off x="1029939" y="917383"/>
            <a:ext cx="554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C176F1-9BAC-177D-1000-E66363E80CE7}"/>
              </a:ext>
            </a:extLst>
          </p:cNvPr>
          <p:cNvSpPr txBox="1"/>
          <p:nvPr/>
        </p:nvSpPr>
        <p:spPr>
          <a:xfrm>
            <a:off x="5702300" y="917383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(b)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305A0-7E76-9A4E-B008-990C86D6CBED}"/>
              </a:ext>
            </a:extLst>
          </p:cNvPr>
          <p:cNvSpPr txBox="1"/>
          <p:nvPr/>
        </p:nvSpPr>
        <p:spPr>
          <a:xfrm>
            <a:off x="1307030" y="4933537"/>
            <a:ext cx="91220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S3. </a:t>
            </a:r>
            <a:r>
              <a:rPr lang="en-US" sz="1600" dirty="0"/>
              <a:t>Grain weight and grain length of the grains ripened in</a:t>
            </a:r>
            <a:r>
              <a:rPr lang="en-US" sz="1600" b="1" dirty="0"/>
              <a:t> </a:t>
            </a:r>
            <a:r>
              <a:rPr lang="en-US" sz="1600" dirty="0"/>
              <a:t>the greenhouse (GH) or under high nighttime temperature (HNT). (</a:t>
            </a:r>
            <a:r>
              <a:rPr lang="en-US" sz="1600" b="1" dirty="0"/>
              <a:t>a</a:t>
            </a:r>
            <a:r>
              <a:rPr lang="en-US" sz="1600" dirty="0"/>
              <a:t>) Weight of 100 grains, (</a:t>
            </a:r>
            <a:r>
              <a:rPr lang="en-US" sz="1600" b="1" dirty="0"/>
              <a:t>b</a:t>
            </a:r>
            <a:r>
              <a:rPr lang="en-US" sz="1600" dirty="0"/>
              <a:t>) grain length. Nip_vvp5: </a:t>
            </a:r>
            <a:r>
              <a:rPr lang="en-US" sz="1600" i="1" dirty="0"/>
              <a:t>vpp5</a:t>
            </a:r>
            <a:r>
              <a:rPr lang="en-US" sz="1600" dirty="0"/>
              <a:t> mutant in </a:t>
            </a:r>
            <a:r>
              <a:rPr lang="en-US" sz="1600" dirty="0" err="1"/>
              <a:t>Nipponbare</a:t>
            </a:r>
            <a:r>
              <a:rPr lang="en-US" sz="1600" dirty="0"/>
              <a:t> background, </a:t>
            </a:r>
            <a:r>
              <a:rPr lang="en-US" sz="1600" dirty="0" err="1"/>
              <a:t>Nip_WT</a:t>
            </a:r>
            <a:r>
              <a:rPr lang="en-US" sz="1600" dirty="0"/>
              <a:t>: wildtype </a:t>
            </a:r>
            <a:r>
              <a:rPr lang="en-US" sz="1600" dirty="0" err="1"/>
              <a:t>Nipponbare</a:t>
            </a:r>
            <a:r>
              <a:rPr lang="en-US" sz="1600" dirty="0"/>
              <a:t>. </a:t>
            </a:r>
            <a:r>
              <a:rPr lang="en-US" sz="1600" dirty="0">
                <a:cs typeface="Times New Roman"/>
              </a:rPr>
              <a:t>Error bars represent the standard deviation of data obtained from 15 plants in each genotype. Significance in Tukey’s multiple comparison at </a:t>
            </a:r>
            <a:r>
              <a:rPr lang="en-US" sz="1600" i="1" dirty="0">
                <a:cs typeface="Times New Roman"/>
              </a:rPr>
              <a:t>p</a:t>
            </a:r>
            <a:r>
              <a:rPr lang="en-US" sz="1600" dirty="0">
                <a:cs typeface="Times New Roman"/>
              </a:rPr>
              <a:t>&lt;0.05 is shown by capital letters.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721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E02CD642-3607-6F87-D529-F4C1645D2DFF}"/>
              </a:ext>
            </a:extLst>
          </p:cNvPr>
          <p:cNvGrpSpPr/>
          <p:nvPr/>
        </p:nvGrpSpPr>
        <p:grpSpPr>
          <a:xfrm>
            <a:off x="999344" y="575799"/>
            <a:ext cx="5366024" cy="2050745"/>
            <a:chOff x="2877378" y="702494"/>
            <a:chExt cx="5366024" cy="205074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C38C122-1B5B-B054-555F-9D38A12A8D6E}"/>
                </a:ext>
              </a:extLst>
            </p:cNvPr>
            <p:cNvCxnSpPr>
              <a:cxnSpLocks/>
            </p:cNvCxnSpPr>
            <p:nvPr/>
          </p:nvCxnSpPr>
          <p:spPr>
            <a:xfrm>
              <a:off x="3157538" y="2070312"/>
              <a:ext cx="48101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F0276837-1C25-8AA0-1C3F-66304FC50DF3}"/>
                </a:ext>
              </a:extLst>
            </p:cNvPr>
            <p:cNvSpPr/>
            <p:nvPr/>
          </p:nvSpPr>
          <p:spPr>
            <a:xfrm>
              <a:off x="6096000" y="1770279"/>
              <a:ext cx="2147402" cy="585788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4B38FF-72CB-B568-BCDC-0748F2D40125}"/>
                </a:ext>
              </a:extLst>
            </p:cNvPr>
            <p:cNvSpPr txBox="1"/>
            <p:nvPr/>
          </p:nvSpPr>
          <p:spPr>
            <a:xfrm>
              <a:off x="5806914" y="1565069"/>
              <a:ext cx="5781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ATG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22A59E5-6F8E-5190-5E0A-5B3530AAD9C3}"/>
                </a:ext>
              </a:extLst>
            </p:cNvPr>
            <p:cNvCxnSpPr>
              <a:stCxn id="9" idx="1"/>
              <a:endCxn id="12" idx="2"/>
            </p:cNvCxnSpPr>
            <p:nvPr/>
          </p:nvCxnSpPr>
          <p:spPr>
            <a:xfrm flipV="1">
              <a:off x="6096000" y="1842068"/>
              <a:ext cx="0" cy="22110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828F8D-DB7B-BCA8-DA86-1BF884296122}"/>
                </a:ext>
              </a:extLst>
            </p:cNvPr>
            <p:cNvCxnSpPr/>
            <p:nvPr/>
          </p:nvCxnSpPr>
          <p:spPr>
            <a:xfrm flipV="1">
              <a:off x="5119683" y="1794087"/>
              <a:ext cx="0" cy="292894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0314EE-328A-3153-20AF-A59EE05FF690}"/>
                </a:ext>
              </a:extLst>
            </p:cNvPr>
            <p:cNvCxnSpPr/>
            <p:nvPr/>
          </p:nvCxnSpPr>
          <p:spPr>
            <a:xfrm flipV="1">
              <a:off x="4943465" y="1789319"/>
              <a:ext cx="0" cy="292894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AC2BE0D-9723-3242-E519-E325126B66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68961" y="1102341"/>
              <a:ext cx="2977" cy="951298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AD6308F-2BE8-99D4-CBE7-C9167B956D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95720" y="1085891"/>
              <a:ext cx="3747" cy="96298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E4F88E-CB9A-92C7-9929-9C2AE69B7DAB}"/>
                </a:ext>
              </a:extLst>
            </p:cNvPr>
            <p:cNvSpPr txBox="1"/>
            <p:nvPr/>
          </p:nvSpPr>
          <p:spPr>
            <a:xfrm rot="5400000">
              <a:off x="4806547" y="2270886"/>
              <a:ext cx="687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-481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AE99B7-609A-5BC5-FAEC-EDE29FBFD8F6}"/>
                </a:ext>
              </a:extLst>
            </p:cNvPr>
            <p:cNvSpPr txBox="1"/>
            <p:nvPr/>
          </p:nvSpPr>
          <p:spPr>
            <a:xfrm rot="5400000">
              <a:off x="4599611" y="2270886"/>
              <a:ext cx="687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-503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93546F-5977-F04B-4C48-AC88743093D6}"/>
                </a:ext>
              </a:extLst>
            </p:cNvPr>
            <p:cNvSpPr txBox="1"/>
            <p:nvPr/>
          </p:nvSpPr>
          <p:spPr>
            <a:xfrm rot="5400000">
              <a:off x="3845588" y="2270886"/>
              <a:ext cx="687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-707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785F7F-D56B-EB89-FAE9-40E9E378E3BD}"/>
                </a:ext>
              </a:extLst>
            </p:cNvPr>
            <p:cNvSpPr txBox="1"/>
            <p:nvPr/>
          </p:nvSpPr>
          <p:spPr>
            <a:xfrm rot="5400000">
              <a:off x="3638652" y="2270886"/>
              <a:ext cx="687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-732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960AB77-CB2B-00BE-5873-06EB777C36B6}"/>
                </a:ext>
              </a:extLst>
            </p:cNvPr>
            <p:cNvSpPr txBox="1"/>
            <p:nvPr/>
          </p:nvSpPr>
          <p:spPr>
            <a:xfrm>
              <a:off x="3928206" y="1248477"/>
              <a:ext cx="244438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CTAGACGGTGCCGTTTG^TAG</a:t>
              </a:r>
              <a:r>
                <a:rPr lang="en-US" sz="1200" u="sng" dirty="0"/>
                <a:t>CGG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8AE5D1-A8C2-D057-E2E5-B5F8ECDB2BEA}"/>
                </a:ext>
              </a:extLst>
            </p:cNvPr>
            <p:cNvSpPr txBox="1"/>
            <p:nvPr/>
          </p:nvSpPr>
          <p:spPr>
            <a:xfrm>
              <a:off x="2877378" y="702494"/>
              <a:ext cx="24289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/>
                <a:t>CCA</a:t>
              </a:r>
              <a:r>
                <a:rPr lang="en-US" sz="1200" dirty="0"/>
                <a:t>AAG^ATCTACATGACCCAGAG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1D40B68-A892-9F96-EE53-A733AF96911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78957" y="1508148"/>
              <a:ext cx="864507" cy="304981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18476DF-054D-5AC8-89A6-BB7A968E73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0164" y="1508148"/>
              <a:ext cx="1013925" cy="292894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DD38CC-DBD3-7C87-B0E0-068286FC743B}"/>
                </a:ext>
              </a:extLst>
            </p:cNvPr>
            <p:cNvCxnSpPr/>
            <p:nvPr/>
          </p:nvCxnSpPr>
          <p:spPr>
            <a:xfrm flipV="1">
              <a:off x="4189441" y="979100"/>
              <a:ext cx="892523" cy="110219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01E9F91-747E-ADCA-1DAB-5E99D7CFCC76}"/>
                </a:ext>
              </a:extLst>
            </p:cNvPr>
            <p:cNvCxnSpPr/>
            <p:nvPr/>
          </p:nvCxnSpPr>
          <p:spPr>
            <a:xfrm flipH="1" flipV="1">
              <a:off x="3036276" y="968598"/>
              <a:ext cx="946229" cy="110219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30BEF4-03CF-C968-0807-7AEE46FBBE37}"/>
              </a:ext>
            </a:extLst>
          </p:cNvPr>
          <p:cNvGrpSpPr/>
          <p:nvPr/>
        </p:nvGrpSpPr>
        <p:grpSpPr>
          <a:xfrm>
            <a:off x="752477" y="2723186"/>
            <a:ext cx="10756873" cy="926719"/>
            <a:chOff x="626235" y="3201907"/>
            <a:chExt cx="10756873" cy="9267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FF8F90-1ED6-7769-8440-8FAD12C09EE5}"/>
                </a:ext>
              </a:extLst>
            </p:cNvPr>
            <p:cNvSpPr txBox="1"/>
            <p:nvPr/>
          </p:nvSpPr>
          <p:spPr>
            <a:xfrm>
              <a:off x="1564593" y="3503609"/>
              <a:ext cx="981851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CCAAAGAAGAG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………………………………………..</a:t>
              </a:r>
              <a:r>
                <a:rPr lang="en-US" sz="1400" dirty="0" err="1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tagcctttccaag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…………………………………………………………………………….</a:t>
              </a:r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CTTTTTCGCTACTTTTCTT</a:t>
              </a:r>
              <a:endParaRPr lang="en-US" sz="14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D8A1F93-AE2B-8898-A897-70A90866884D}"/>
                </a:ext>
              </a:extLst>
            </p:cNvPr>
            <p:cNvSpPr txBox="1"/>
            <p:nvPr/>
          </p:nvSpPr>
          <p:spPr>
            <a:xfrm>
              <a:off x="1582091" y="3243172"/>
              <a:ext cx="956655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CCAAAGAAGAGAAAAGTG</a:t>
              </a:r>
              <a:r>
                <a:rPr lang="en-US" sz="1400" u="sng" dirty="0"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CCA</a:t>
              </a:r>
              <a:r>
                <a:rPr lang="en-US" sz="1400" dirty="0"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AAGATCTACATGACCCAGAG</a:t>
              </a:r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………………..</a:t>
              </a:r>
              <a:r>
                <a:rPr lang="en-US" sz="1400" dirty="0">
                  <a:effectLst/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GATTCTAGACGGTGCCGTTTGTAG</a:t>
              </a:r>
              <a:r>
                <a:rPr lang="en-US" sz="1400" u="sng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CGG</a:t>
              </a:r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CTTTTTCGCTACTTTTCTT</a:t>
              </a:r>
              <a:r>
                <a:rPr lang="en-US" sz="1400" dirty="0">
                  <a:effectLst/>
                </a:rPr>
                <a:t> </a:t>
              </a:r>
              <a:endParaRPr lang="en-US" sz="14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A3E6A3-6A20-D2CD-9A12-100AA8F868FF}"/>
                </a:ext>
              </a:extLst>
            </p:cNvPr>
            <p:cNvSpPr txBox="1"/>
            <p:nvPr/>
          </p:nvSpPr>
          <p:spPr>
            <a:xfrm>
              <a:off x="5878733" y="3201907"/>
              <a:ext cx="6351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202 bp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478794-7881-2979-F3D7-EF2183CC4E29}"/>
                </a:ext>
              </a:extLst>
            </p:cNvPr>
            <p:cNvSpPr txBox="1"/>
            <p:nvPr/>
          </p:nvSpPr>
          <p:spPr>
            <a:xfrm>
              <a:off x="843434" y="3257742"/>
              <a:ext cx="753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Kit_WT</a:t>
              </a:r>
              <a:endParaRPr lang="en-US" sz="1400" b="1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F0B2B90-5711-C824-1D40-FB42053F0A14}"/>
                </a:ext>
              </a:extLst>
            </p:cNvPr>
            <p:cNvSpPr txBox="1"/>
            <p:nvPr/>
          </p:nvSpPr>
          <p:spPr>
            <a:xfrm>
              <a:off x="626235" y="3527400"/>
              <a:ext cx="10454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Kit_vpp5-6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CE56BAA-CDEC-F1EC-CE8F-8A2C12422FEE}"/>
                </a:ext>
              </a:extLst>
            </p:cNvPr>
            <p:cNvSpPr txBox="1"/>
            <p:nvPr/>
          </p:nvSpPr>
          <p:spPr>
            <a:xfrm>
              <a:off x="1564593" y="3797058"/>
              <a:ext cx="981851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CCAAAGAAGAGGAAAAGTG</a:t>
              </a:r>
              <a:r>
                <a:rPr lang="en-US" sz="1400" u="sng" dirty="0">
                  <a:latin typeface="Calibri" panose="020F0502020204030204" pitchFamily="34" charset="0"/>
                  <a:cs typeface="Times New Roman" panose="02020603050405020304" pitchFamily="18" charset="0"/>
                </a:rPr>
                <a:t>CCA</a:t>
              </a:r>
              <a:r>
                <a:rPr lang="en-US" sz="14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AAGA</a:t>
              </a:r>
              <a:r>
                <a:rPr lang="en-US" sz="1400" dirty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…………………………………(</a:t>
              </a:r>
              <a:r>
                <a:rPr lang="en-US" sz="14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aa)…………………………………………………………….</a:t>
              </a:r>
              <a:r>
                <a:rPr lang="en-US" sz="1400" u="sng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CCG</a:t>
              </a:r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CTTTTTCGCTACTTTTCTT</a:t>
              </a:r>
              <a:endParaRPr lang="en-US" sz="14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D83C049-E294-C35E-3B32-F11192F81360}"/>
                </a:ext>
              </a:extLst>
            </p:cNvPr>
            <p:cNvSpPr txBox="1"/>
            <p:nvPr/>
          </p:nvSpPr>
          <p:spPr>
            <a:xfrm>
              <a:off x="626235" y="3820849"/>
              <a:ext cx="10395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Kit_vpp5-7</a:t>
              </a:r>
            </a:p>
          </p:txBody>
        </p:sp>
      </p:grp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C0F86B2-0EC8-0E6E-0EF1-B1E017978A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9949452"/>
              </p:ext>
            </p:extLst>
          </p:nvPr>
        </p:nvGraphicFramePr>
        <p:xfrm>
          <a:off x="1184962" y="4043066"/>
          <a:ext cx="2252889" cy="234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B13801-8DB5-65C3-42D6-E8E8848302AC}"/>
              </a:ext>
            </a:extLst>
          </p:cNvPr>
          <p:cNvSpPr txBox="1"/>
          <p:nvPr/>
        </p:nvSpPr>
        <p:spPr>
          <a:xfrm>
            <a:off x="1764234" y="4154573"/>
            <a:ext cx="260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18AF6-B666-E6F1-28F1-A2466008B12C}"/>
              </a:ext>
            </a:extLst>
          </p:cNvPr>
          <p:cNvSpPr txBox="1"/>
          <p:nvPr/>
        </p:nvSpPr>
        <p:spPr>
          <a:xfrm>
            <a:off x="2892709" y="4665012"/>
            <a:ext cx="260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A0AE3-A284-C029-DE96-DBA54B3A2606}"/>
              </a:ext>
            </a:extLst>
          </p:cNvPr>
          <p:cNvSpPr txBox="1"/>
          <p:nvPr/>
        </p:nvSpPr>
        <p:spPr>
          <a:xfrm>
            <a:off x="2324106" y="5097469"/>
            <a:ext cx="261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73835-15CF-D85E-CF0E-9B736942BB46}"/>
              </a:ext>
            </a:extLst>
          </p:cNvPr>
          <p:cNvSpPr txBox="1"/>
          <p:nvPr/>
        </p:nvSpPr>
        <p:spPr>
          <a:xfrm>
            <a:off x="4293463" y="4511685"/>
            <a:ext cx="74890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S4: </a:t>
            </a:r>
            <a:r>
              <a:rPr lang="en-US" sz="1600" dirty="0"/>
              <a:t>CRISPR/Cas9 mutagenesis of </a:t>
            </a:r>
            <a:r>
              <a:rPr lang="en-US" sz="1600" i="1" dirty="0"/>
              <a:t>VPP5</a:t>
            </a:r>
            <a:r>
              <a:rPr lang="en-US" sz="1600" dirty="0"/>
              <a:t> in </a:t>
            </a:r>
            <a:r>
              <a:rPr lang="en-US" sz="1600" dirty="0" err="1"/>
              <a:t>Kitaake</a:t>
            </a:r>
            <a:r>
              <a:rPr lang="en-US" sz="1600" dirty="0"/>
              <a:t> rice. (</a:t>
            </a:r>
            <a:r>
              <a:rPr lang="en-US" sz="1600" b="1" dirty="0"/>
              <a:t>a</a:t>
            </a:r>
            <a:r>
              <a:rPr lang="en-US" sz="1600" dirty="0"/>
              <a:t>) schematic design of CRISPR targeting of </a:t>
            </a:r>
            <a:r>
              <a:rPr lang="en-US" sz="1600" i="1" dirty="0"/>
              <a:t>VPP5</a:t>
            </a:r>
            <a:r>
              <a:rPr lang="en-US" sz="1600" dirty="0"/>
              <a:t> promoter. Coding region is shown as arrow and start codon is indicated. The targeted sequences and their positions are shown with PAM site underlined and predicted double stranded break site indicated (^), (</a:t>
            </a:r>
            <a:r>
              <a:rPr lang="en-US" sz="1600" b="1" dirty="0"/>
              <a:t>b</a:t>
            </a:r>
            <a:r>
              <a:rPr lang="en-US" sz="1600" dirty="0"/>
              <a:t>) Sequence alignments showing insertion (red small case) and deletions (dashes) at the targeted site. The sequence in parenthesis indicates monoallelic occurrence, (</a:t>
            </a:r>
            <a:r>
              <a:rPr lang="en-US" sz="1600" b="1" dirty="0"/>
              <a:t>c</a:t>
            </a:r>
            <a:r>
              <a:rPr lang="en-US" sz="1600" dirty="0"/>
              <a:t>) Expression of </a:t>
            </a:r>
            <a:r>
              <a:rPr lang="en-US" sz="1600" i="1" dirty="0"/>
              <a:t>VPP5</a:t>
            </a:r>
            <a:r>
              <a:rPr lang="en-US" sz="1600" dirty="0"/>
              <a:t> relative to rice ubiquitin gene, n=3.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0F55B-F167-0654-2E8D-74547EC3D659}"/>
              </a:ext>
            </a:extLst>
          </p:cNvPr>
          <p:cNvSpPr txBox="1"/>
          <p:nvPr/>
        </p:nvSpPr>
        <p:spPr>
          <a:xfrm rot="16200000">
            <a:off x="262346" y="4750794"/>
            <a:ext cx="15519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Relative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D2B9C-5673-24BD-33D0-38196FE2CC57}"/>
              </a:ext>
            </a:extLst>
          </p:cNvPr>
          <p:cNvSpPr txBox="1"/>
          <p:nvPr/>
        </p:nvSpPr>
        <p:spPr>
          <a:xfrm>
            <a:off x="409489" y="431524"/>
            <a:ext cx="554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(a)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FB2F21-19B8-0E24-C255-40B810EDE27D}"/>
              </a:ext>
            </a:extLst>
          </p:cNvPr>
          <p:cNvSpPr txBox="1"/>
          <p:nvPr/>
        </p:nvSpPr>
        <p:spPr>
          <a:xfrm>
            <a:off x="409489" y="2466969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(b)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C093D-DFEC-953D-6399-898E93678284}"/>
              </a:ext>
            </a:extLst>
          </p:cNvPr>
          <p:cNvSpPr txBox="1"/>
          <p:nvPr/>
        </p:nvSpPr>
        <p:spPr>
          <a:xfrm>
            <a:off x="409489" y="4064355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125027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6B12E6-5D78-8C6A-B791-552A642C1B3E}"/>
              </a:ext>
            </a:extLst>
          </p:cNvPr>
          <p:cNvSpPr txBox="1"/>
          <p:nvPr/>
        </p:nvSpPr>
        <p:spPr>
          <a:xfrm>
            <a:off x="197642" y="5188475"/>
            <a:ext cx="118341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S5. </a:t>
            </a:r>
            <a:r>
              <a:rPr lang="en-US" sz="1600" dirty="0"/>
              <a:t>RNA-seq analysis. (</a:t>
            </a:r>
            <a:r>
              <a:rPr lang="en-US" sz="1600" b="1" dirty="0"/>
              <a:t>a</a:t>
            </a:r>
            <a:r>
              <a:rPr lang="en-US" sz="1600" dirty="0"/>
              <a:t>) Principal component analysis showing variation in the transcriptomes of Nip_vpp5  and </a:t>
            </a:r>
            <a:r>
              <a:rPr lang="en-US" sz="1600" dirty="0" err="1"/>
              <a:t>Nip_WT</a:t>
            </a:r>
            <a:r>
              <a:rPr lang="en-US" sz="1600" dirty="0"/>
              <a:t> and their replicates, (</a:t>
            </a:r>
            <a:r>
              <a:rPr lang="en-US" sz="1600" b="1" dirty="0"/>
              <a:t>b</a:t>
            </a:r>
            <a:r>
              <a:rPr lang="en-US" sz="1600" dirty="0"/>
              <a:t>) Volcano plot showing differentially expressed genes (DEGs) in Nip_vpp5 caryopses. Significantly upregulated and downregulated (</a:t>
            </a:r>
            <a:r>
              <a:rPr lang="en-US" sz="1600" dirty="0" err="1"/>
              <a:t>padj</a:t>
            </a:r>
            <a:r>
              <a:rPr lang="en-US" sz="1600" dirty="0"/>
              <a:t>.&lt;0.05, log2FC&gt;±1) genes are indicated by red and green dots. Non-significant genes (No) are shown in blue, (</a:t>
            </a:r>
            <a:r>
              <a:rPr lang="en-US" sz="1600" b="1" dirty="0"/>
              <a:t>c</a:t>
            </a:r>
            <a:r>
              <a:rPr lang="en-US" sz="1600" dirty="0"/>
              <a:t>) Fold change (log2) of V5 and selected starch pathway genes (</a:t>
            </a:r>
            <a:r>
              <a:rPr lang="en-US" sz="1600" dirty="0" err="1"/>
              <a:t>padj</a:t>
            </a:r>
            <a:r>
              <a:rPr lang="en-US" sz="1600" dirty="0"/>
              <a:t>.&lt;0.05) in Nip_vpp5 compared to </a:t>
            </a:r>
            <a:r>
              <a:rPr lang="en-US" sz="1600" dirty="0" err="1"/>
              <a:t>Nip_WT</a:t>
            </a:r>
            <a:r>
              <a:rPr lang="en-US" sz="1600" dirty="0"/>
              <a:t>, (</a:t>
            </a:r>
            <a:r>
              <a:rPr lang="en-US" sz="1600" b="1" dirty="0"/>
              <a:t>d</a:t>
            </a:r>
            <a:r>
              <a:rPr lang="en-US" sz="1600" dirty="0"/>
              <a:t>) Enrichment of gene ontology terms in Nip_vpp5. Top three pathways based on significance are shown. Number of DEGs with each pathway are indicated, (</a:t>
            </a:r>
            <a:r>
              <a:rPr lang="en-US" sz="1600" b="1" dirty="0"/>
              <a:t>e</a:t>
            </a:r>
            <a:r>
              <a:rPr lang="en-US" sz="1600" dirty="0"/>
              <a:t>) PCR primers used in real time qPCR analysis shown in Fig. 1j-k.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ECC16-6463-A004-C285-7F8BFCEE4D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7"/>
                    </a14:imgEffect>
                    <a14:imgEffect>
                      <a14:saturation sat="1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881" y="525095"/>
            <a:ext cx="2641586" cy="20783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98EEE29-8AA3-AA3C-6F18-CD1A9D5AB032}"/>
              </a:ext>
            </a:extLst>
          </p:cNvPr>
          <p:cNvGrpSpPr/>
          <p:nvPr/>
        </p:nvGrpSpPr>
        <p:grpSpPr>
          <a:xfrm>
            <a:off x="2008175" y="128200"/>
            <a:ext cx="869041" cy="429088"/>
            <a:chOff x="2145709" y="328800"/>
            <a:chExt cx="869041" cy="42908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87B44F8-AFF3-BEA2-5627-EEBC04E09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45709" y="328800"/>
              <a:ext cx="202515" cy="36794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0D529D-D8F6-A31B-1811-931638139CDE}"/>
                </a:ext>
              </a:extLst>
            </p:cNvPr>
            <p:cNvSpPr txBox="1"/>
            <p:nvPr/>
          </p:nvSpPr>
          <p:spPr>
            <a:xfrm>
              <a:off x="2316280" y="345494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/>
                <a:t>Nip_WT</a:t>
              </a:r>
              <a:endParaRPr lang="en-US" sz="10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CA412C-02F7-1981-1362-F1550F45EE24}"/>
                </a:ext>
              </a:extLst>
            </p:cNvPr>
            <p:cNvSpPr txBox="1"/>
            <p:nvPr/>
          </p:nvSpPr>
          <p:spPr>
            <a:xfrm>
              <a:off x="2307505" y="511667"/>
              <a:ext cx="7072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Nip_vpp5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4B02368-252E-BCB0-B6A1-7C7665BAB6DF}"/>
              </a:ext>
            </a:extLst>
          </p:cNvPr>
          <p:cNvSpPr txBox="1"/>
          <p:nvPr/>
        </p:nvSpPr>
        <p:spPr>
          <a:xfrm>
            <a:off x="366769" y="168577"/>
            <a:ext cx="388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31F1FA-9C09-7E75-D174-A40FCA4F0BB7}"/>
              </a:ext>
            </a:extLst>
          </p:cNvPr>
          <p:cNvSpPr txBox="1"/>
          <p:nvPr/>
        </p:nvSpPr>
        <p:spPr>
          <a:xfrm>
            <a:off x="5066721" y="3154339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0C5DA-987A-9863-43FF-FDE32F7004B1}"/>
              </a:ext>
            </a:extLst>
          </p:cNvPr>
          <p:cNvSpPr txBox="1"/>
          <p:nvPr/>
        </p:nvSpPr>
        <p:spPr>
          <a:xfrm>
            <a:off x="6613487" y="3748751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D70586-3419-DA35-D0E7-4B7004E72BE7}"/>
              </a:ext>
            </a:extLst>
          </p:cNvPr>
          <p:cNvSpPr txBox="1"/>
          <p:nvPr/>
        </p:nvSpPr>
        <p:spPr>
          <a:xfrm>
            <a:off x="5822017" y="3379608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9063E5-EFFA-233E-1E48-B5F6D14FBCCA}"/>
              </a:ext>
            </a:extLst>
          </p:cNvPr>
          <p:cNvSpPr txBox="1"/>
          <p:nvPr/>
        </p:nvSpPr>
        <p:spPr>
          <a:xfrm rot="16200000">
            <a:off x="3970091" y="3670540"/>
            <a:ext cx="8499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-log10(</a:t>
            </a:r>
            <a:r>
              <a:rPr lang="en-US" sz="1000" dirty="0" err="1"/>
              <a:t>padj</a:t>
            </a:r>
            <a:r>
              <a:rPr lang="en-US" sz="1000" dirty="0"/>
              <a:t>)</a:t>
            </a: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3D368093-75ED-8B02-CCFE-4156AF5196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907803"/>
              </p:ext>
            </p:extLst>
          </p:nvPr>
        </p:nvGraphicFramePr>
        <p:xfrm>
          <a:off x="4462626" y="2314375"/>
          <a:ext cx="2850986" cy="295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6A0717FB-78CC-6AD1-076B-872D352C5FAA}"/>
              </a:ext>
            </a:extLst>
          </p:cNvPr>
          <p:cNvSpPr txBox="1"/>
          <p:nvPr/>
        </p:nvSpPr>
        <p:spPr>
          <a:xfrm>
            <a:off x="3931278" y="2931108"/>
            <a:ext cx="397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(d)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240FD4-A49E-0583-F165-A72996A07365}"/>
              </a:ext>
            </a:extLst>
          </p:cNvPr>
          <p:cNvSpPr txBox="1"/>
          <p:nvPr/>
        </p:nvSpPr>
        <p:spPr>
          <a:xfrm>
            <a:off x="379469" y="2931108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(c)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E8213D-D97B-B06C-87D7-7D9B898D56A5}"/>
              </a:ext>
            </a:extLst>
          </p:cNvPr>
          <p:cNvGrpSpPr/>
          <p:nvPr/>
        </p:nvGrpSpPr>
        <p:grpSpPr>
          <a:xfrm>
            <a:off x="682991" y="3027339"/>
            <a:ext cx="3175576" cy="2021775"/>
            <a:chOff x="1934274" y="3755062"/>
            <a:chExt cx="3175576" cy="20217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A8BCA2C-53EC-2284-B49D-6F8A5AC7EFC5}"/>
                </a:ext>
              </a:extLst>
            </p:cNvPr>
            <p:cNvSpPr txBox="1"/>
            <p:nvPr/>
          </p:nvSpPr>
          <p:spPr>
            <a:xfrm rot="16200000">
              <a:off x="1453694" y="4562157"/>
              <a:ext cx="1207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Log2 </a:t>
              </a:r>
              <a:r>
                <a:rPr lang="en-US" sz="1000" dirty="0" err="1"/>
                <a:t>Fold_Change</a:t>
              </a:r>
              <a:endParaRPr lang="en-US" sz="1000" dirty="0"/>
            </a:p>
          </p:txBody>
        </p:sp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8188DF9C-FEB9-DBF0-C8C9-617BAA7535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86623878"/>
                </p:ext>
              </p:extLst>
            </p:nvPr>
          </p:nvGraphicFramePr>
          <p:xfrm>
            <a:off x="2134995" y="3755062"/>
            <a:ext cx="2974855" cy="20217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pic>
        <p:nvPicPr>
          <p:cNvPr id="6" name="Picture 5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7BE3DCC0-561C-495B-A4D2-8909BEA40D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9699" y="500706"/>
            <a:ext cx="2018449" cy="2167048"/>
          </a:xfrm>
          <a:prstGeom prst="rect">
            <a:avLst/>
          </a:prstGeom>
        </p:spPr>
      </p:pic>
      <p:pic>
        <p:nvPicPr>
          <p:cNvPr id="24" name="Picture 23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7AFED3C8-864C-AC61-D0A6-598592E8E3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354" y="508903"/>
            <a:ext cx="1378414" cy="99476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18E2639-B277-1728-04E3-29ED07F8A732}"/>
              </a:ext>
            </a:extLst>
          </p:cNvPr>
          <p:cNvSpPr txBox="1"/>
          <p:nvPr/>
        </p:nvSpPr>
        <p:spPr>
          <a:xfrm rot="16200000">
            <a:off x="4034266" y="1365215"/>
            <a:ext cx="729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-log10(</a:t>
            </a:r>
            <a:r>
              <a:rPr lang="en-US" sz="1000" dirty="0" err="1"/>
              <a:t>padj</a:t>
            </a:r>
            <a:r>
              <a:rPr lang="en-US" sz="1000" dirty="0"/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2826C9-9459-399D-B8C1-3A0BE3C3F7BB}"/>
              </a:ext>
            </a:extLst>
          </p:cNvPr>
          <p:cNvSpPr txBox="1"/>
          <p:nvPr/>
        </p:nvSpPr>
        <p:spPr>
          <a:xfrm>
            <a:off x="4451697" y="2310670"/>
            <a:ext cx="461986" cy="198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1.301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1795D7-B3D2-DDB2-22FE-6A05E62EDE18}"/>
              </a:ext>
            </a:extLst>
          </p:cNvPr>
          <p:cNvSpPr txBox="1"/>
          <p:nvPr/>
        </p:nvSpPr>
        <p:spPr>
          <a:xfrm>
            <a:off x="4463043" y="1717634"/>
            <a:ext cx="367408" cy="19805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FE2715-8C1F-54AD-D603-7637AA6EF743}"/>
              </a:ext>
            </a:extLst>
          </p:cNvPr>
          <p:cNvSpPr txBox="1"/>
          <p:nvPr/>
        </p:nvSpPr>
        <p:spPr>
          <a:xfrm>
            <a:off x="4463043" y="1091679"/>
            <a:ext cx="367408" cy="19805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200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67A383-FF2D-2114-FED3-2EB79F980DDB}"/>
              </a:ext>
            </a:extLst>
          </p:cNvPr>
          <p:cNvSpPr txBox="1"/>
          <p:nvPr/>
        </p:nvSpPr>
        <p:spPr>
          <a:xfrm>
            <a:off x="4463043" y="461447"/>
            <a:ext cx="367408" cy="19805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300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24195C-27A0-A594-5177-5C1E19B5D5AD}"/>
              </a:ext>
            </a:extLst>
          </p:cNvPr>
          <p:cNvSpPr txBox="1"/>
          <p:nvPr/>
        </p:nvSpPr>
        <p:spPr>
          <a:xfrm>
            <a:off x="6524044" y="2534818"/>
            <a:ext cx="251992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8160-5D9F-9427-8FFF-3E11EF96196F}"/>
              </a:ext>
            </a:extLst>
          </p:cNvPr>
          <p:cNvSpPr txBox="1"/>
          <p:nvPr/>
        </p:nvSpPr>
        <p:spPr>
          <a:xfrm>
            <a:off x="6095403" y="2534818"/>
            <a:ext cx="218330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2EADDE-E464-AF24-B7EA-C3DD8F0708C8}"/>
              </a:ext>
            </a:extLst>
          </p:cNvPr>
          <p:cNvSpPr txBox="1"/>
          <p:nvPr/>
        </p:nvSpPr>
        <p:spPr>
          <a:xfrm>
            <a:off x="5704411" y="2534818"/>
            <a:ext cx="218330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7D4575-335C-D001-5A09-BCD497A945A3}"/>
              </a:ext>
            </a:extLst>
          </p:cNvPr>
          <p:cNvSpPr txBox="1"/>
          <p:nvPr/>
        </p:nvSpPr>
        <p:spPr>
          <a:xfrm>
            <a:off x="5486317" y="2534818"/>
            <a:ext cx="218330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7E43A7-659F-886D-56B8-F2F95A95EC45}"/>
              </a:ext>
            </a:extLst>
          </p:cNvPr>
          <p:cNvSpPr txBox="1"/>
          <p:nvPr/>
        </p:nvSpPr>
        <p:spPr>
          <a:xfrm>
            <a:off x="5305780" y="2534818"/>
            <a:ext cx="240772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-1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A5E8F8-F2A4-A781-99C5-618EAA221D17}"/>
              </a:ext>
            </a:extLst>
          </p:cNvPr>
          <p:cNvSpPr txBox="1"/>
          <p:nvPr/>
        </p:nvSpPr>
        <p:spPr>
          <a:xfrm>
            <a:off x="4769932" y="2534818"/>
            <a:ext cx="240772" cy="1452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00" dirty="0"/>
              <a:t>-8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38C91-1238-20A6-D32A-35790C9FCA95}"/>
              </a:ext>
            </a:extLst>
          </p:cNvPr>
          <p:cNvSpPr txBox="1"/>
          <p:nvPr/>
        </p:nvSpPr>
        <p:spPr>
          <a:xfrm>
            <a:off x="5213643" y="2534818"/>
            <a:ext cx="240772" cy="145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/>
              <a:t>-2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F04C88-956F-81BF-4501-301930267E10}"/>
              </a:ext>
            </a:extLst>
          </p:cNvPr>
          <p:cNvSpPr/>
          <p:nvPr/>
        </p:nvSpPr>
        <p:spPr>
          <a:xfrm>
            <a:off x="5887294" y="2561028"/>
            <a:ext cx="198226" cy="119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D37405-79EE-0E16-EAA8-05AE8A27850F}"/>
              </a:ext>
            </a:extLst>
          </p:cNvPr>
          <p:cNvSpPr txBox="1"/>
          <p:nvPr/>
        </p:nvSpPr>
        <p:spPr>
          <a:xfrm>
            <a:off x="5189197" y="2686678"/>
            <a:ext cx="1061509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Log2 (</a:t>
            </a:r>
            <a:r>
              <a:rPr lang="en-US" sz="800" dirty="0" err="1"/>
              <a:t>Fold_Change</a:t>
            </a:r>
            <a:r>
              <a:rPr lang="en-US" sz="800" dirty="0"/>
              <a:t>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28DB4F-9958-CE72-C17B-27354E5AE8D9}"/>
              </a:ext>
            </a:extLst>
          </p:cNvPr>
          <p:cNvSpPr txBox="1"/>
          <p:nvPr/>
        </p:nvSpPr>
        <p:spPr>
          <a:xfrm>
            <a:off x="3931278" y="168577"/>
            <a:ext cx="403189" cy="285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(b)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C80C5-B807-5B8C-93C8-D683B5A4D184}"/>
              </a:ext>
            </a:extLst>
          </p:cNvPr>
          <p:cNvSpPr txBox="1"/>
          <p:nvPr/>
        </p:nvSpPr>
        <p:spPr>
          <a:xfrm>
            <a:off x="6490279" y="2542105"/>
            <a:ext cx="293670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272856-42AF-48B3-D453-AE9831DD6D6B}"/>
              </a:ext>
            </a:extLst>
          </p:cNvPr>
          <p:cNvSpPr txBox="1"/>
          <p:nvPr/>
        </p:nvSpPr>
        <p:spPr>
          <a:xfrm>
            <a:off x="6077960" y="2542105"/>
            <a:ext cx="239168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EDF026-6E71-A97C-7C18-A5CF6CC4D330}"/>
              </a:ext>
            </a:extLst>
          </p:cNvPr>
          <p:cNvSpPr txBox="1"/>
          <p:nvPr/>
        </p:nvSpPr>
        <p:spPr>
          <a:xfrm>
            <a:off x="5703761" y="2542105"/>
            <a:ext cx="239168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AEBA44-834D-7609-0D23-91F08E654184}"/>
              </a:ext>
            </a:extLst>
          </p:cNvPr>
          <p:cNvSpPr txBox="1"/>
          <p:nvPr/>
        </p:nvSpPr>
        <p:spPr>
          <a:xfrm>
            <a:off x="5464918" y="2542105"/>
            <a:ext cx="239168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AA6AAD-2A40-0D4C-3594-BD572407DA3A}"/>
              </a:ext>
            </a:extLst>
          </p:cNvPr>
          <p:cNvSpPr txBox="1"/>
          <p:nvPr/>
        </p:nvSpPr>
        <p:spPr>
          <a:xfrm>
            <a:off x="4759544" y="2542105"/>
            <a:ext cx="274434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-8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AFD991-1F8B-EAAD-A0F6-2FFA825A92DC}"/>
              </a:ext>
            </a:extLst>
          </p:cNvPr>
          <p:cNvSpPr txBox="1"/>
          <p:nvPr/>
        </p:nvSpPr>
        <p:spPr>
          <a:xfrm>
            <a:off x="5300324" y="2542105"/>
            <a:ext cx="274434" cy="1997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-1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8BC4E1-AF31-784D-EF96-3A50A86D481B}"/>
              </a:ext>
            </a:extLst>
          </p:cNvPr>
          <p:cNvSpPr txBox="1"/>
          <p:nvPr/>
        </p:nvSpPr>
        <p:spPr>
          <a:xfrm>
            <a:off x="7346756" y="863273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(e)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850E4B5-67B7-7FB5-D0AC-5EB5D27EF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174775"/>
              </p:ext>
            </p:extLst>
          </p:nvPr>
        </p:nvGraphicFramePr>
        <p:xfrm>
          <a:off x="7476011" y="1190708"/>
          <a:ext cx="4326130" cy="3020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803">
                  <a:extLst>
                    <a:ext uri="{9D8B030D-6E8A-4147-A177-3AD203B41FA5}">
                      <a16:colId xmlns:a16="http://schemas.microsoft.com/office/drawing/2014/main" val="903357641"/>
                    </a:ext>
                  </a:extLst>
                </a:gridCol>
                <a:gridCol w="978163">
                  <a:extLst>
                    <a:ext uri="{9D8B030D-6E8A-4147-A177-3AD203B41FA5}">
                      <a16:colId xmlns:a16="http://schemas.microsoft.com/office/drawing/2014/main" val="1977465374"/>
                    </a:ext>
                  </a:extLst>
                </a:gridCol>
                <a:gridCol w="2339164">
                  <a:extLst>
                    <a:ext uri="{9D8B030D-6E8A-4147-A177-3AD203B41FA5}">
                      <a16:colId xmlns:a16="http://schemas.microsoft.com/office/drawing/2014/main" val="1816063578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Gene Name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Gene ID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Primer sequence (5’ – 3’)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34199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 dirty="0">
                          <a:solidFill>
                            <a:schemeClr val="tx1"/>
                          </a:solidFill>
                          <a:effectLst/>
                        </a:rPr>
                        <a:t>VPP5</a:t>
                      </a:r>
                      <a:endParaRPr lang="en-US" sz="95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>
                          <a:solidFill>
                            <a:schemeClr val="tx1"/>
                          </a:solidFill>
                          <a:effectLst/>
                        </a:rPr>
                        <a:t>Os05g0156900</a:t>
                      </a:r>
                      <a:endParaRPr lang="en-US" sz="95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CACCTGTTCATCTGCGTCTC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CGTAAGCATTGCTCGTGAAGTA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949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 dirty="0">
                          <a:solidFill>
                            <a:schemeClr val="tx1"/>
                          </a:solidFill>
                          <a:effectLst/>
                        </a:rPr>
                        <a:t>HSP26</a:t>
                      </a:r>
                      <a:endParaRPr lang="en-US" sz="95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>
                          <a:solidFill>
                            <a:schemeClr val="tx1"/>
                          </a:solidFill>
                          <a:effectLst/>
                        </a:rPr>
                        <a:t>Os03g0245800</a:t>
                      </a:r>
                      <a:endParaRPr lang="en-US" sz="95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GATGGACCGGATTTTCGACG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  CGCATCCTCACCTCCTTGTC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016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 dirty="0">
                          <a:solidFill>
                            <a:schemeClr val="tx1"/>
                          </a:solidFill>
                          <a:effectLst/>
                        </a:rPr>
                        <a:t>HSP18</a:t>
                      </a:r>
                      <a:endParaRPr lang="en-US" sz="95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Os03g0267000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GAGCAGATCAAGGCGTCCAT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GACTTGACGTCGGGCTTCTT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37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>
                          <a:solidFill>
                            <a:schemeClr val="tx1"/>
                          </a:solidFill>
                          <a:effectLst/>
                        </a:rPr>
                        <a:t>HSP90.1</a:t>
                      </a:r>
                      <a:endParaRPr lang="en-US" sz="950" b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Os04g0107900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ACCCCATCTACCTCTGGTCC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TCCTTGCCTTTGGAGTCGTC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751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>
                          <a:solidFill>
                            <a:schemeClr val="tx1"/>
                          </a:solidFill>
                          <a:effectLst/>
                        </a:rPr>
                        <a:t>11S Globulin</a:t>
                      </a:r>
                      <a:endParaRPr lang="en-US" sz="950" b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Os08g0127900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TTGATGAAGCTCCGCGAGAA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AGCTTCTGGCTGTTGAGGAC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494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>
                          <a:solidFill>
                            <a:schemeClr val="tx1"/>
                          </a:solidFill>
                          <a:effectLst/>
                        </a:rPr>
                        <a:t>13 KDA PROLAMIN B.16</a:t>
                      </a:r>
                      <a:endParaRPr lang="en-US" sz="950" b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Os05g0329200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GCAAGCCCCTTCTTGCAATC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GCGCTATGGCCTGAACAATG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173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>
                          <a:solidFill>
                            <a:schemeClr val="tx1"/>
                          </a:solidFill>
                          <a:effectLst/>
                        </a:rPr>
                        <a:t>13 KDA PROLAMIN B.5</a:t>
                      </a:r>
                      <a:endParaRPr lang="en-US" sz="950" b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>
                          <a:solidFill>
                            <a:schemeClr val="tx1"/>
                          </a:solidFill>
                          <a:effectLst/>
                        </a:rPr>
                        <a:t>Os05g0328333</a:t>
                      </a:r>
                      <a:endParaRPr lang="en-US" sz="95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TGACTTCGTAAGGCAGCGAT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GAGCTGTTGCCAGACTTGGT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6673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>
                          <a:solidFill>
                            <a:schemeClr val="tx1"/>
                          </a:solidFill>
                          <a:effectLst/>
                        </a:rPr>
                        <a:t>13 KDA PROLAMIN B.18</a:t>
                      </a:r>
                      <a:endParaRPr lang="en-US" sz="950" b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>
                          <a:solidFill>
                            <a:schemeClr val="tx1"/>
                          </a:solidFill>
                          <a:effectLst/>
                        </a:rPr>
                        <a:t>Os05g0330600</a:t>
                      </a:r>
                      <a:endParaRPr lang="en-US" sz="95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GCAGTCGCCTGTCCTACTAC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GCTGTTGCCAGACTTGGTTG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70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b="0" dirty="0">
                          <a:solidFill>
                            <a:schemeClr val="tx1"/>
                          </a:solidFill>
                          <a:effectLst/>
                        </a:rPr>
                        <a:t>UBIQ2</a:t>
                      </a:r>
                      <a:endParaRPr lang="en-US" sz="95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50">
                          <a:solidFill>
                            <a:schemeClr val="tx1"/>
                          </a:solidFill>
                          <a:effectLst/>
                        </a:rPr>
                        <a:t>Os02g0161900</a:t>
                      </a:r>
                      <a:endParaRPr lang="en-US" sz="95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Forward: TGGTCAGTAATCAGCCAGTTTG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  <a:effectLst/>
                        </a:rPr>
                        <a:t>Reverse: CAAATACTTGACGAACAGAGGC</a:t>
                      </a:r>
                      <a:endParaRPr lang="en-US" sz="95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095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012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951</Words>
  <Application>Microsoft Macintosh PowerPoint</Application>
  <PresentationFormat>Widescreen</PresentationFormat>
  <Paragraphs>179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Vibha Srivastava</dc:creator>
  <cp:lastModifiedBy>Vibha Srivastava</cp:lastModifiedBy>
  <cp:revision>32</cp:revision>
  <dcterms:created xsi:type="dcterms:W3CDTF">2025-03-03T23:46:12Z</dcterms:created>
  <dcterms:modified xsi:type="dcterms:W3CDTF">2025-03-14T18:41:53Z</dcterms:modified>
</cp:coreProperties>
</file>