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walmart\Desktop\SUSFORAGE\T0\Nematodedensity%20(T0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walmart\Desktop\SUSFORAGE\T0\Nematodedensity%20(T0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walmart\Desktop\SUSFORAGE\T0\Nematodedensity%20(T0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Trophic groups - T0</a:t>
            </a:r>
          </a:p>
        </c:rich>
      </c:tx>
      <c:layout>
        <c:manualLayout>
          <c:xMode val="edge"/>
          <c:yMode val="edge"/>
          <c:x val="0.2510623359580052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0.35479684138195172"/>
          <c:y val="0.17171296296296298"/>
          <c:w val="0.24006835754867251"/>
          <c:h val="0.543803222513852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'Statistik (yeay)'!$P$32</c:f>
              <c:strCache>
                <c:ptCount val="1"/>
                <c:pt idx="0">
                  <c:v>plantfeeder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Slovenia</c:v>
                </c:pt>
              </c:strCache>
            </c:strRef>
          </c:cat>
          <c:val>
            <c:numRef>
              <c:f>'Statistik (yeay)'!$Q$32:$S$32</c:f>
              <c:numCache>
                <c:formatCode>General</c:formatCode>
                <c:ptCount val="1"/>
                <c:pt idx="0">
                  <c:v>2.5483894869152155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6A-41AA-9529-DA4160DB7EC2}"/>
            </c:ext>
          </c:extLst>
        </c:ser>
        <c:ser>
          <c:idx val="1"/>
          <c:order val="1"/>
          <c:tx>
            <c:strRef>
              <c:f>'Statistik (yeay)'!$P$33</c:f>
              <c:strCache>
                <c:ptCount val="1"/>
                <c:pt idx="0">
                  <c:v>fungal feeder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Slovenia</c:v>
                </c:pt>
              </c:strCache>
            </c:strRef>
          </c:cat>
          <c:val>
            <c:numRef>
              <c:f>'Statistik (yeay)'!$Q$33:$S$33</c:f>
              <c:numCache>
                <c:formatCode>General</c:formatCode>
                <c:ptCount val="1"/>
                <c:pt idx="0">
                  <c:v>4.8618823491475354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6A-41AA-9529-DA4160DB7EC2}"/>
            </c:ext>
          </c:extLst>
        </c:ser>
        <c:ser>
          <c:idx val="2"/>
          <c:order val="2"/>
          <c:tx>
            <c:strRef>
              <c:f>'Statistik (yeay)'!$P$34</c:f>
              <c:strCache>
                <c:ptCount val="1"/>
                <c:pt idx="0">
                  <c:v>bacterial feeder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Slovenia</c:v>
                </c:pt>
              </c:strCache>
            </c:strRef>
          </c:cat>
          <c:val>
            <c:numRef>
              <c:f>'Statistik (yeay)'!$Q$34:$S$34</c:f>
              <c:numCache>
                <c:formatCode>General</c:formatCode>
                <c:ptCount val="1"/>
                <c:pt idx="0">
                  <c:v>13.577015889963212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6A-41AA-9529-DA4160DB7EC2}"/>
            </c:ext>
          </c:extLst>
        </c:ser>
        <c:ser>
          <c:idx val="3"/>
          <c:order val="3"/>
          <c:tx>
            <c:strRef>
              <c:f>'Statistik (yeay)'!$P$35</c:f>
              <c:strCache>
                <c:ptCount val="1"/>
                <c:pt idx="0">
                  <c:v>omnivores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Slovenia</c:v>
                </c:pt>
              </c:strCache>
            </c:strRef>
          </c:cat>
          <c:val>
            <c:numRef>
              <c:f>'Statistik (yeay)'!$Q$35:$S$35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6A-41AA-9529-DA4160DB7EC2}"/>
            </c:ext>
          </c:extLst>
        </c:ser>
        <c:ser>
          <c:idx val="4"/>
          <c:order val="4"/>
          <c:tx>
            <c:strRef>
              <c:f>'Statistik (yeay)'!$P$36</c:f>
              <c:strCache>
                <c:ptCount val="1"/>
                <c:pt idx="0">
                  <c:v>predators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Slovenia</c:v>
                </c:pt>
              </c:strCache>
            </c:strRef>
          </c:cat>
          <c:val>
            <c:numRef>
              <c:f>'Statistik (yeay)'!$Q$36:$S$36</c:f>
              <c:numCache>
                <c:formatCode>General</c:formatCode>
                <c:ptCount val="1"/>
                <c:pt idx="0">
                  <c:v>4.9044244005726864E-2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6A-41AA-9529-DA4160DB7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4528704"/>
        <c:axId val="520966848"/>
      </c:barChart>
      <c:catAx>
        <c:axId val="5145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20966848"/>
        <c:crosses val="autoZero"/>
        <c:auto val="1"/>
        <c:lblAlgn val="ctr"/>
        <c:lblOffset val="100"/>
        <c:noMultiLvlLbl val="0"/>
      </c:catAx>
      <c:valAx>
        <c:axId val="52096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452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'Statistik (yeay)'!$P$32</c:f>
              <c:strCache>
                <c:ptCount val="1"/>
                <c:pt idx="0">
                  <c:v>plantfeeder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France</c:v>
                </c:pt>
              </c:strCache>
            </c:strRef>
          </c:cat>
          <c:val>
            <c:numRef>
              <c:f>'Statistik (yeay)'!$Q$32:$S$32</c:f>
              <c:numCache>
                <c:formatCode>General</c:formatCode>
                <c:ptCount val="1"/>
                <c:pt idx="0">
                  <c:v>24.78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EE-4D43-B4AA-1BE4A3BC27DA}"/>
            </c:ext>
          </c:extLst>
        </c:ser>
        <c:ser>
          <c:idx val="1"/>
          <c:order val="1"/>
          <c:tx>
            <c:strRef>
              <c:f>'Statistik (yeay)'!$P$33</c:f>
              <c:strCache>
                <c:ptCount val="1"/>
                <c:pt idx="0">
                  <c:v>fungal feeder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France</c:v>
                </c:pt>
              </c:strCache>
            </c:strRef>
          </c:cat>
          <c:val>
            <c:numRef>
              <c:f>'Statistik (yeay)'!$Q$33:$S$33</c:f>
              <c:numCache>
                <c:formatCode>General</c:formatCode>
                <c:ptCount val="1"/>
                <c:pt idx="0">
                  <c:v>70.72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EE-4D43-B4AA-1BE4A3BC27DA}"/>
            </c:ext>
          </c:extLst>
        </c:ser>
        <c:ser>
          <c:idx val="2"/>
          <c:order val="2"/>
          <c:tx>
            <c:strRef>
              <c:f>'Statistik (yeay)'!$P$34</c:f>
              <c:strCache>
                <c:ptCount val="1"/>
                <c:pt idx="0">
                  <c:v>bacterial feeder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France</c:v>
                </c:pt>
              </c:strCache>
            </c:strRef>
          </c:cat>
          <c:val>
            <c:numRef>
              <c:f>'Statistik (yeay)'!$Q$34:$S$34</c:f>
              <c:numCache>
                <c:formatCode>General</c:formatCode>
                <c:ptCount val="1"/>
                <c:pt idx="0">
                  <c:v>30.759999999999998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EE-4D43-B4AA-1BE4A3BC27DA}"/>
            </c:ext>
          </c:extLst>
        </c:ser>
        <c:ser>
          <c:idx val="3"/>
          <c:order val="3"/>
          <c:tx>
            <c:strRef>
              <c:f>'Statistik (yeay)'!$P$35</c:f>
              <c:strCache>
                <c:ptCount val="1"/>
                <c:pt idx="0">
                  <c:v>omnivores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France</c:v>
                </c:pt>
              </c:strCache>
            </c:strRef>
          </c:cat>
          <c:val>
            <c:numRef>
              <c:f>'Statistik (yeay)'!$Q$35:$S$35</c:f>
              <c:numCache>
                <c:formatCode>General</c:formatCode>
                <c:ptCount val="1"/>
                <c:pt idx="0">
                  <c:v>4.96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EE-4D43-B4AA-1BE4A3BC27DA}"/>
            </c:ext>
          </c:extLst>
        </c:ser>
        <c:ser>
          <c:idx val="4"/>
          <c:order val="4"/>
          <c:tx>
            <c:strRef>
              <c:f>'Statistik (yeay)'!$P$36</c:f>
              <c:strCache>
                <c:ptCount val="1"/>
                <c:pt idx="0">
                  <c:v>predators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France</c:v>
                </c:pt>
              </c:strCache>
            </c:strRef>
          </c:cat>
          <c:val>
            <c:numRef>
              <c:f>'Statistik (yeay)'!$Q$36:$S$36</c:f>
              <c:numCache>
                <c:formatCode>General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EE-4D43-B4AA-1BE4A3BC2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4528704"/>
        <c:axId val="520966848"/>
      </c:barChart>
      <c:catAx>
        <c:axId val="5145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20966848"/>
        <c:crosses val="autoZero"/>
        <c:auto val="1"/>
        <c:lblAlgn val="ctr"/>
        <c:lblOffset val="100"/>
        <c:noMultiLvlLbl val="0"/>
      </c:catAx>
      <c:valAx>
        <c:axId val="520966848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4528704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09427625894593"/>
          <c:y val="0.26935185185185184"/>
          <c:w val="0.7104005477576173"/>
          <c:h val="0.641767279090113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'Statistik (yeay)'!$P$32</c:f>
              <c:strCache>
                <c:ptCount val="1"/>
                <c:pt idx="0">
                  <c:v>plantfeeder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Spain</c:v>
                </c:pt>
              </c:strCache>
            </c:strRef>
          </c:cat>
          <c:val>
            <c:numRef>
              <c:f>'Statistik (yeay)'!$Q$32:$S$32</c:f>
              <c:numCache>
                <c:formatCode>General</c:formatCode>
                <c:ptCount val="1"/>
                <c:pt idx="0">
                  <c:v>4.7824070144899711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4-44DF-A089-102B2106F628}"/>
            </c:ext>
          </c:extLst>
        </c:ser>
        <c:ser>
          <c:idx val="1"/>
          <c:order val="1"/>
          <c:tx>
            <c:strRef>
              <c:f>'Statistik (yeay)'!$P$33</c:f>
              <c:strCache>
                <c:ptCount val="1"/>
                <c:pt idx="0">
                  <c:v>fungal feeder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Spain</c:v>
                </c:pt>
              </c:strCache>
            </c:strRef>
          </c:cat>
          <c:val>
            <c:numRef>
              <c:f>'Statistik (yeay)'!$Q$33:$S$33</c:f>
              <c:numCache>
                <c:formatCode>General</c:formatCode>
                <c:ptCount val="1"/>
                <c:pt idx="0">
                  <c:v>5.7215661917338334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E4-44DF-A089-102B2106F628}"/>
            </c:ext>
          </c:extLst>
        </c:ser>
        <c:ser>
          <c:idx val="2"/>
          <c:order val="2"/>
          <c:tx>
            <c:strRef>
              <c:f>'Statistik (yeay)'!$P$34</c:f>
              <c:strCache>
                <c:ptCount val="1"/>
                <c:pt idx="0">
                  <c:v>bacterial feeder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Spain</c:v>
                </c:pt>
              </c:strCache>
            </c:strRef>
          </c:cat>
          <c:val>
            <c:numRef>
              <c:f>'Statistik (yeay)'!$Q$34:$S$34</c:f>
              <c:numCache>
                <c:formatCode>General</c:formatCode>
                <c:ptCount val="1"/>
                <c:pt idx="0">
                  <c:v>2.1581298701488634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E4-44DF-A089-102B2106F628}"/>
            </c:ext>
          </c:extLst>
        </c:ser>
        <c:ser>
          <c:idx val="3"/>
          <c:order val="3"/>
          <c:tx>
            <c:strRef>
              <c:f>'Statistik (yeay)'!$P$35</c:f>
              <c:strCache>
                <c:ptCount val="1"/>
                <c:pt idx="0">
                  <c:v>omnivores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Spain</c:v>
                </c:pt>
              </c:strCache>
            </c:strRef>
          </c:cat>
          <c:val>
            <c:numRef>
              <c:f>'Statistik (yeay)'!$Q$35:$S$35</c:f>
              <c:numCache>
                <c:formatCode>General</c:formatCode>
                <c:ptCount val="1"/>
                <c:pt idx="0">
                  <c:v>6.8972935432552285E-2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E4-44DF-A089-102B2106F628}"/>
            </c:ext>
          </c:extLst>
        </c:ser>
        <c:ser>
          <c:idx val="4"/>
          <c:order val="4"/>
          <c:tx>
            <c:strRef>
              <c:f>'Statistik (yeay)'!$P$36</c:f>
              <c:strCache>
                <c:ptCount val="1"/>
                <c:pt idx="0">
                  <c:v>predators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'Statistik (yeay)'!$Q$31:$S$31</c:f>
              <c:strCache>
                <c:ptCount val="1"/>
                <c:pt idx="0">
                  <c:v>Spain</c:v>
                </c:pt>
              </c:strCache>
            </c:strRef>
          </c:cat>
          <c:val>
            <c:numRef>
              <c:f>'Statistik (yeay)'!$Q$36:$S$36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E4-44DF-A089-102B2106F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4528704"/>
        <c:axId val="520966848"/>
      </c:barChart>
      <c:catAx>
        <c:axId val="5145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20966848"/>
        <c:crosses val="autoZero"/>
        <c:auto val="1"/>
        <c:lblAlgn val="ctr"/>
        <c:lblOffset val="100"/>
        <c:noMultiLvlLbl val="0"/>
      </c:catAx>
      <c:valAx>
        <c:axId val="520966848"/>
        <c:scaling>
          <c:orientation val="minMax"/>
          <c:max val="1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4528704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8437A-8D96-41F2-A94A-D18BD578A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9E2B722-4D86-4865-A629-3AEF5882A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96144B-F82C-4E62-AAAB-222BD5143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5B1173-3F5F-4151-B317-12AF7E4C7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98841-3877-4333-B30B-ED9060AA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189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BFE71E-E139-4879-ACAB-C3977F6A4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1A81C9-239F-427A-915A-BEEEAE277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08F26E3-4DEC-4CCB-AD02-7BD67BA01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6E19F6-F9BF-487B-9A48-BB22A825F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5AF159-3611-4B00-880B-05F454AF2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61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E4D18D-023E-4F00-9A89-79F0AF3D0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BAB457-777E-4F80-A952-20C370587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BB0064-A6A4-4215-A1BD-83B5192F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42D13A-3E29-40D1-AF85-C49BF4A1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FCB8E-09B7-40C7-AF4F-AEF90439B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09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176C28-E6A2-454D-AA07-D97E4288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1D3BE8-6369-4C20-8B69-C77E664511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A920817-DB3A-4914-9C70-341EFF3E6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A4ECCE-2C78-4437-9A81-1ED1AF84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61F2DD9-C7BD-4572-9257-01DE0A8FF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7AD02A-321C-4548-976D-AFDCBD0DC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144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1C42F-3203-4415-BC4A-912DA4D35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AAF36B-0912-45B9-A089-B86BB173F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BE4566-F3F2-4047-A024-7BCA7E263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994739F-C7C5-4FBE-90AF-EFA7249F63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2A7D9AC-9268-46D8-AE6E-841AB3CEE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883B4D4-5A80-4A55-AF79-5DB5625C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76ABC7D-23C5-41F6-8842-CFDF8C19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A39493F-F73D-4CF9-A4AA-23CA060F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52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6F7F05-66EE-45A3-9EC6-F21969D97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2D6F140-45B6-4948-81A4-AD684F40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2364D-5DB7-4513-BCEB-4E975724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036C48-4530-4373-89B2-268F3E247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8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40A53DC-6D7C-4C2E-B56F-DD69851CD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D0A5BE2-4C70-46CC-A59C-1B66E51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C3FA09-3F20-4BC2-8F42-29F03A1E8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359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C9036-7652-4D7E-9F0D-F4DA15759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36C8F3-58F1-40FC-9470-E77AA9ECF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381106-2A19-4624-8C07-1E8FD99C7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C158E1-6CE6-4E5E-AF61-232377191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17183A-9C3A-441C-A872-098CC785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6048195-0926-486A-90F6-CBBB90811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93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16FA6-C0AA-4823-A387-C91AFE1B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0FFE451-50D6-44D3-96B8-7CE8AC134F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36CDEE-FCA4-4B96-BD38-2BFB8B6C7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1F522FA-DD50-4B41-AD73-A98F2895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7764297-2FBD-4B2A-BB81-05A4BBF43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480AD0-9F28-496A-9F76-560E81C57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681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53708-7EAE-46C8-B8E5-73A8A00D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343CA72-67BF-4359-A5E6-B3DB65076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0161A3-72C4-4F4D-A450-820ABE68B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280D84-2428-460C-B7C8-7803A5A60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6A7AFD-411D-4AF2-8494-2B06FD7F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49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222F40F-50BE-4CA5-8835-05ADEBF28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897B26A-E878-4C23-B00E-78DA60C69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620382-40BF-4844-B3B2-AE427D36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91A731-498B-47BF-8AAF-B8A31A4C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6B121F-0A8F-431D-BECD-1EDB74F4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022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5B00ECD-0E39-4AF1-AAF9-B3C06065E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A64B3B-6D14-4EC8-B93B-FDCCDCDB5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BD9810-86B2-46EE-8A46-0243BF061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EF174-ECF8-4ABF-8EC4-C8195A3F1E81}" type="datetimeFigureOut">
              <a:rPr lang="de-DE" smtClean="0"/>
              <a:t>16.01.2025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94B6D8-054D-4645-84E6-8C680A95C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CF620A-3EDF-417B-A73C-27014F18B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ADCB-F630-4783-85F0-F095585B72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29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B03B9B6F-3EE7-4553-BF06-32DA85A6A195}"/>
              </a:ext>
            </a:extLst>
          </p:cNvPr>
          <p:cNvGraphicFramePr>
            <a:graphicFrameLocks/>
          </p:cNvGraphicFramePr>
          <p:nvPr/>
        </p:nvGraphicFramePr>
        <p:xfrm>
          <a:off x="3876675" y="2057400"/>
          <a:ext cx="44386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1832376E-4835-48F1-95E1-82132927CF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244312"/>
              </p:ext>
            </p:extLst>
          </p:nvPr>
        </p:nvGraphicFramePr>
        <p:xfrm>
          <a:off x="3692458" y="2373550"/>
          <a:ext cx="1562100" cy="1950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7B06EA1D-36DE-4046-B075-68C037E5B7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145445"/>
              </p:ext>
            </p:extLst>
          </p:nvPr>
        </p:nvGraphicFramePr>
        <p:xfrm>
          <a:off x="6632440" y="1935804"/>
          <a:ext cx="1533525" cy="2326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560396B7-CCA2-444B-8992-3647168DDC1E}"/>
              </a:ext>
            </a:extLst>
          </p:cNvPr>
          <p:cNvSpPr txBox="1"/>
          <p:nvPr/>
        </p:nvSpPr>
        <p:spPr>
          <a:xfrm>
            <a:off x="2732813" y="176241"/>
            <a:ext cx="1082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Fig. 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57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 Ewald</dc:creator>
  <cp:lastModifiedBy>Martin Ewald</cp:lastModifiedBy>
  <cp:revision>2</cp:revision>
  <dcterms:created xsi:type="dcterms:W3CDTF">2025-01-15T12:50:10Z</dcterms:created>
  <dcterms:modified xsi:type="dcterms:W3CDTF">2025-01-16T15:32:03Z</dcterms:modified>
</cp:coreProperties>
</file>