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6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24" autoAdjust="0"/>
    <p:restoredTop sz="94660"/>
  </p:normalViewPr>
  <p:slideViewPr>
    <p:cSldViewPr>
      <p:cViewPr>
        <p:scale>
          <a:sx n="76" d="100"/>
          <a:sy n="76" d="100"/>
        </p:scale>
        <p:origin x="-1278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407F-144A-4C2D-BB9A-853A167940FF}" type="datetimeFigureOut">
              <a:rPr lang="en-US" smtClean="0"/>
              <a:t>17-08-2020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C2D92-6BBB-4FB3-ABDF-39CDD11B0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848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407F-144A-4C2D-BB9A-853A167940FF}" type="datetimeFigureOut">
              <a:rPr lang="en-US" smtClean="0"/>
              <a:t>17-08-2020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C2D92-6BBB-4FB3-ABDF-39CDD11B0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509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407F-144A-4C2D-BB9A-853A167940FF}" type="datetimeFigureOut">
              <a:rPr lang="en-US" smtClean="0"/>
              <a:t>17-08-2020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C2D92-6BBB-4FB3-ABDF-39CDD11B0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63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407F-144A-4C2D-BB9A-853A167940FF}" type="datetimeFigureOut">
              <a:rPr lang="en-US" smtClean="0"/>
              <a:t>17-08-2020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C2D92-6BBB-4FB3-ABDF-39CDD11B0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90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407F-144A-4C2D-BB9A-853A167940FF}" type="datetimeFigureOut">
              <a:rPr lang="en-US" smtClean="0"/>
              <a:t>17-08-2020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C2D92-6BBB-4FB3-ABDF-39CDD11B0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696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407F-144A-4C2D-BB9A-853A167940FF}" type="datetimeFigureOut">
              <a:rPr lang="en-US" smtClean="0"/>
              <a:t>17-08-2020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C2D92-6BBB-4FB3-ABDF-39CDD11B0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29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407F-144A-4C2D-BB9A-853A167940FF}" type="datetimeFigureOut">
              <a:rPr lang="en-US" smtClean="0"/>
              <a:t>17-08-2020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C2D92-6BBB-4FB3-ABDF-39CDD11B0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254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407F-144A-4C2D-BB9A-853A167940FF}" type="datetimeFigureOut">
              <a:rPr lang="en-US" smtClean="0"/>
              <a:t>17-08-2020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C2D92-6BBB-4FB3-ABDF-39CDD11B0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631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407F-144A-4C2D-BB9A-853A167940FF}" type="datetimeFigureOut">
              <a:rPr lang="en-US" smtClean="0"/>
              <a:t>17-08-2020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C2D92-6BBB-4FB3-ABDF-39CDD11B0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29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407F-144A-4C2D-BB9A-853A167940FF}" type="datetimeFigureOut">
              <a:rPr lang="en-US" smtClean="0"/>
              <a:t>17-08-2020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C2D92-6BBB-4FB3-ABDF-39CDD11B0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733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5407F-144A-4C2D-BB9A-853A167940FF}" type="datetimeFigureOut">
              <a:rPr lang="en-US" smtClean="0"/>
              <a:t>17-08-2020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C2D92-6BBB-4FB3-ABDF-39CDD11B0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144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5407F-144A-4C2D-BB9A-853A167940FF}" type="datetimeFigureOut">
              <a:rPr lang="en-US" smtClean="0"/>
              <a:t>17-08-2020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C2D92-6BBB-4FB3-ABDF-39CDD11B0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67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6.wdp"/><Relationship Id="rId4" Type="http://schemas.openxmlformats.org/officeDocument/2006/relationships/image" Target="../media/image6.png"/><Relationship Id="rId9" Type="http://schemas.microsoft.com/office/2007/relationships/hdphoto" Target="../media/hdphoto8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12.png"/><Relationship Id="rId4" Type="http://schemas.microsoft.com/office/2007/relationships/hdphoto" Target="../media/hdphoto1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0" y="26774"/>
            <a:ext cx="4358919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19874" y="1376773"/>
            <a:ext cx="102624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i="1" dirty="0" smtClean="0"/>
              <a:t>qYLD3-1*</a:t>
            </a:r>
          </a:p>
          <a:p>
            <a:r>
              <a:rPr lang="en-US" sz="1700" i="1" dirty="0" smtClean="0"/>
              <a:t>qPL3-1*</a:t>
            </a:r>
            <a:endParaRPr lang="en-US" sz="1700" i="1" dirty="0"/>
          </a:p>
        </p:txBody>
      </p:sp>
      <p:pic>
        <p:nvPicPr>
          <p:cNvPr id="6" name="Picture 5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197" y="230605"/>
            <a:ext cx="3720240" cy="265833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4657576" y="47441"/>
            <a:ext cx="31708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(I) Additive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effect </a:t>
            </a:r>
            <a:r>
              <a:rPr lang="en-US" sz="1400" b="1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400" b="1" i="1" smtClean="0">
                <a:latin typeface="Times New Roman" pitchFamily="18" charset="0"/>
                <a:cs typeface="Times New Roman" pitchFamily="18" charset="0"/>
              </a:rPr>
              <a:t>qYLD3-1, qPL3-1 </a:t>
            </a:r>
            <a:endParaRPr lang="en-US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460367" y="2714600"/>
            <a:ext cx="4445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0" y="2792946"/>
            <a:ext cx="4601761" cy="213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085" y="3261353"/>
            <a:ext cx="2976000" cy="261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/>
          <p:cNvSpPr/>
          <p:nvPr/>
        </p:nvSpPr>
        <p:spPr>
          <a:xfrm>
            <a:off x="5276304" y="3009841"/>
            <a:ext cx="24927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(II) Additive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effect of </a:t>
            </a:r>
            <a:r>
              <a:rPr lang="en-US" sz="1400" b="1" i="1" dirty="0" smtClean="0">
                <a:latin typeface="Times New Roman" pitchFamily="18" charset="0"/>
                <a:cs typeface="Times New Roman" pitchFamily="18" charset="0"/>
              </a:rPr>
              <a:t>qBM4-1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53879" y="3976595"/>
            <a:ext cx="998991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i="1" dirty="0" smtClean="0"/>
              <a:t>qBM4-1*</a:t>
            </a:r>
            <a:endParaRPr lang="en-US" sz="17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46547" y="4939033"/>
            <a:ext cx="52297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Supplementary Figure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Additive effect of significant major effect QTLs (indicated with *) identified for </a:t>
            </a:r>
            <a:r>
              <a:rPr lang="en-IN" i="1" dirty="0" smtClean="0">
                <a:latin typeface="Times New Roman" pitchFamily="18" charset="0"/>
                <a:cs typeface="Times New Roman" pitchFamily="18" charset="0"/>
              </a:rPr>
              <a:t>qYLD3-1, qPL3-1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IN" i="1" dirty="0" smtClean="0">
                <a:latin typeface="Times New Roman" pitchFamily="18" charset="0"/>
                <a:cs typeface="Times New Roman" pitchFamily="18" charset="0"/>
              </a:rPr>
              <a:t>qBM4-1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indicated by additive effect peak (denoted by black arrow). The inheritance of YLD &amp; PL QTLs is from KMR-3R parent &amp; BM from IR58025A.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839319" y="5751258"/>
            <a:ext cx="5969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4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2" y="64745"/>
            <a:ext cx="4753619" cy="210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56871" y="1318711"/>
            <a:ext cx="102624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i="1" dirty="0" smtClean="0"/>
              <a:t>qYLD6-1*</a:t>
            </a:r>
          </a:p>
        </p:txBody>
      </p:sp>
      <p:pic>
        <p:nvPicPr>
          <p:cNvPr id="7" name="Picture 6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932" y="72490"/>
            <a:ext cx="3024000" cy="2673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5483114" y="56935"/>
            <a:ext cx="35572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(I) Additive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effect of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qYLD6 -1, qPL6-1</a:t>
            </a:r>
            <a:endParaRPr lang="en-US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8228619" y="2540322"/>
            <a:ext cx="5969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55" y="2961355"/>
            <a:ext cx="3807365" cy="243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007189" y="4671139"/>
            <a:ext cx="100059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i="1" dirty="0" smtClean="0"/>
              <a:t>qPW9-1*</a:t>
            </a:r>
            <a:endParaRPr lang="en-US" sz="1700" i="1" dirty="0"/>
          </a:p>
        </p:txBody>
      </p:sp>
      <p:pic>
        <p:nvPicPr>
          <p:cNvPr id="19" name="Picture 18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529" y="2982857"/>
            <a:ext cx="2784000" cy="283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/>
          <p:cNvSpPr/>
          <p:nvPr/>
        </p:nvSpPr>
        <p:spPr>
          <a:xfrm rot="5400000">
            <a:off x="7343636" y="4007077"/>
            <a:ext cx="28182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(II) Additive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effect of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qPW9 -1</a:t>
            </a:r>
            <a:endParaRPr lang="en-US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5062028" y="5643246"/>
            <a:ext cx="76329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4469" y="5655452"/>
            <a:ext cx="8975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Supplementary Figure 1b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Additive effect of significant major effect QTLs (indicated with *) identified for </a:t>
            </a:r>
            <a:r>
              <a:rPr lang="en-IN" i="1" dirty="0" smtClean="0">
                <a:latin typeface="Times New Roman" pitchFamily="18" charset="0"/>
                <a:cs typeface="Times New Roman" pitchFamily="18" charset="0"/>
              </a:rPr>
              <a:t>qYLD6-1, qPL6-1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IN" i="1" dirty="0" smtClean="0">
                <a:latin typeface="Times New Roman" pitchFamily="18" charset="0"/>
                <a:cs typeface="Times New Roman" pitchFamily="18" charset="0"/>
              </a:rPr>
              <a:t>qPW9-1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indicated by additive effect peak (denoted by black arrow). The inheritance of YLD, PL QTLs is from IR58025A and that of PW QTL is from KMR-3R.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22218" y="1480041"/>
            <a:ext cx="89800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i="1" dirty="0" smtClean="0"/>
              <a:t>qPL6-1*</a:t>
            </a:r>
          </a:p>
        </p:txBody>
      </p:sp>
    </p:spTree>
    <p:extLst>
      <p:ext uri="{BB962C8B-B14F-4D97-AF65-F5344CB8AC3E}">
        <p14:creationId xmlns:p14="http://schemas.microsoft.com/office/powerpoint/2010/main" val="145472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7" y="188640"/>
            <a:ext cx="8982644" cy="349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9512" y="3680640"/>
            <a:ext cx="29048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Major effect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DFF epistatic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interaction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143722" y="3680641"/>
            <a:ext cx="28423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Major effect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PW epistatic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interaction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56929" y="3680639"/>
            <a:ext cx="28870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Major effect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FLL epistatic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interaction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5" y="4084713"/>
            <a:ext cx="90982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Supplementary Figure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In 125 KRH-2 derived DHLss-126 SSR marker data set, significant major effect epistatic interactions were observed for the traits DFF, panicle weight 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)(PW), flag leaf length (cm) (FLL).  DFF epistatic interaction was observed between chr 11 (20 cM)-chr 12 (45 cM), for PW trait complex epistatic interaction was observed. For flag leaf length (cm) (FLL) trait, epistatic interaction was observed between chr 12(70 cM)-chr 4 (65 cM).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670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541" y="332656"/>
            <a:ext cx="4381500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46" y="3299925"/>
            <a:ext cx="1584000" cy="167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57735"/>
            <a:ext cx="1627208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107504" y="5341631"/>
            <a:ext cx="9036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Supplementary Figure 3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best performing DH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line no 1 (</a:t>
            </a:r>
            <a:r>
              <a:rPr lang="en-US" dirty="0" smtClean="0">
                <a:latin typeface="Times" pitchFamily="18" charset="0"/>
              </a:rPr>
              <a:t>RP6301-189-17-2</a:t>
            </a:r>
            <a:r>
              <a:rPr lang="en-US" dirty="0" smtClean="0"/>
              <a:t>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has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highest yield, longer panicles, more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number of productive tillers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medium bold (MB) grain type. The second best performing DH line no 2 (</a:t>
            </a:r>
            <a:r>
              <a:rPr lang="en-US" dirty="0" smtClean="0">
                <a:latin typeface="Times" pitchFamily="18" charset="0"/>
              </a:rPr>
              <a:t>RP6301-188-15-47) with longer-dense panicles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highly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desirable medium slender (MS) grain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type. Both these lines may have novel major effect QTLs,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qPL3-1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qPW9-1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identified in this study.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353540" y="4977735"/>
            <a:ext cx="43815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78995" y="4977735"/>
            <a:ext cx="37932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DHL-1                       DHL-2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26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341</Words>
  <Application>Microsoft Office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Swapnil</dc:creator>
  <cp:lastModifiedBy>Swapnil</cp:lastModifiedBy>
  <cp:revision>35</cp:revision>
  <dcterms:created xsi:type="dcterms:W3CDTF">2020-03-02T10:15:20Z</dcterms:created>
  <dcterms:modified xsi:type="dcterms:W3CDTF">2020-08-17T07:37:53Z</dcterms:modified>
</cp:coreProperties>
</file>