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5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8"/>
    <p:restoredTop sz="94653"/>
  </p:normalViewPr>
  <p:slideViewPr>
    <p:cSldViewPr snapToGrid="0" showGuides="1">
      <p:cViewPr varScale="1">
        <p:scale>
          <a:sx n="118" d="100"/>
          <a:sy n="118" d="100"/>
        </p:scale>
        <p:origin x="832" y="200"/>
      </p:cViewPr>
      <p:guideLst>
        <p:guide orient="horz" pos="164"/>
        <p:guide pos="5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7BF5-76CD-2F41-BD36-724D4696FCCE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545E9-A360-8E4A-83FE-3E4F4F26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45E9-A360-8E4A-83FE-3E4F4F26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6DD5-9A61-8F3C-3C38-233C73784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A3B63-8411-1003-4AC3-2FE03D7D8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FBB82-2CE5-2BCC-197B-A3913664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811F-D76A-42AF-770F-31FB7847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5C99F-B1B7-01F0-BFB5-AF5C731C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55E9-5B24-1816-EE5A-3F34C9F5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B32D8-E252-A68B-7E45-C14A4E483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4FD3-3721-873A-82E8-E2E644AF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324F-DEF1-C1CC-BF97-017522BE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7B40-5BD3-48AC-1D2B-A62710BB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D9EB4-3BF1-F087-CE50-F47B4B05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8BDB0-B20E-11CF-88DD-6AEE3DB99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55FF7-4CC1-947B-D392-5818BB59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518CF-9DFC-C60C-5B1A-B39AC275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E9F2-C707-95E9-A916-F3665888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992F-8341-28B5-03B7-7C384F3A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6FF1-4018-1CE6-6EF6-08E3CBDF8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2FFE5-EC4C-6351-6EF2-B69FD95B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6E822-C523-31B9-9565-EE025B18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B2F4-1624-66F7-E4B1-097F2761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4340-DA40-752A-88FA-416FC16B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301FF-B099-86DB-DB09-C19CF844C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1ED3-CB3A-09AC-C0CF-DAB4D938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C9A2-FA3C-1D44-C802-A5AB0DB0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6FCE9-A96F-61F1-A12D-16119A66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1811-EA51-2679-48CA-D0739B93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663-148D-CF22-ED9A-630AE8B18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CBADD-86DF-3465-8ED6-1049E12C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AFB3A-0A12-893A-6ACB-11A8E406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A117E-9F30-FE2D-8D06-4E9FBEEB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D0DE4-7B88-0272-82CC-A99E195C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5158-16E8-46E2-F26C-A538B1DD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6D3A-006E-9DD1-869A-A44C9B61F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40AE4-6670-3FAB-57E2-9387B39F5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52771-5239-F583-04CD-18FF1BD21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16416-53B5-34FF-C47E-0F31C027A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D857B-6E3D-A18E-FD73-03DEBD54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150BA-4A24-4BD7-2648-492D019C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D1B8F-1F4B-7CF7-A034-A6FB417A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BECC-6562-8246-2FA4-55D2C4F6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F2012-5313-1145-7A80-3609ACAA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7909E-6024-E1B3-3F3F-4054218D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1AFE-32DE-6955-FA35-138F5204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DA62A-51F6-1038-3194-4866438A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8A7BA-FD1E-72A9-30E7-65040A50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8E48-376D-8D06-F00A-7884B864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705A-A659-5032-04FB-889C45D1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EAC1-3503-B47C-024E-1EA53BFBB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2EF36-3421-A26A-43DD-0F7EF85F7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A61C9-A4A4-0175-61FD-A341C88B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56F48-AE84-D3B3-1C2A-9347F164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0967A-223B-2C21-C1E8-68E8586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851A-6E58-3B71-4E9D-05D42FE9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67848-0261-8869-358A-56FBA1E3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AD3D8-1447-F020-8A81-92BE26994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A672-C72F-8AE9-11DF-646AB01F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E1CE-29F5-A785-9364-49D34A9B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F1A83-881A-ECF7-1FB0-13AC7816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65E88-1C3B-3CCA-0115-6AF782FE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C2CD-4935-30F8-9E60-149B245E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6292-F9A5-E9C7-0A10-605C8D349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FB2D0D-5DB1-0B44-98E2-DAFA7A6672B3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AAE2-D83B-2D64-556B-2369013FF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6A62-3C61-CE8D-E468-1A9F0E763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0020C-E044-4141-839D-2BF12DCD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9B739-445E-1CC3-8AFB-9BF546DDE1BA}"/>
              </a:ext>
            </a:extLst>
          </p:cNvPr>
          <p:cNvGrpSpPr/>
          <p:nvPr/>
        </p:nvGrpSpPr>
        <p:grpSpPr>
          <a:xfrm>
            <a:off x="505555" y="44833"/>
            <a:ext cx="11067893" cy="6669233"/>
            <a:chOff x="505555" y="44833"/>
            <a:chExt cx="11067893" cy="666923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E68680-2975-BCC6-D06C-7278847B89E3}"/>
                </a:ext>
              </a:extLst>
            </p:cNvPr>
            <p:cNvSpPr txBox="1"/>
            <p:nvPr/>
          </p:nvSpPr>
          <p:spPr>
            <a:xfrm>
              <a:off x="4654678" y="6375512"/>
              <a:ext cx="21226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Fig. 8D (uncropped)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3D085C1-3093-8E68-674B-A50BBA59C11E}"/>
                </a:ext>
              </a:extLst>
            </p:cNvPr>
            <p:cNvSpPr txBox="1"/>
            <p:nvPr/>
          </p:nvSpPr>
          <p:spPr>
            <a:xfrm>
              <a:off x="505555" y="4005362"/>
              <a:ext cx="510476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1. WT</a:t>
              </a:r>
            </a:p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Nucleolar</a:t>
              </a:r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RBP-HA cl27 *</a:t>
              </a:r>
            </a:p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3. GDSL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esterase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/lipase-HA cl34 (Passage 4)</a:t>
              </a:r>
            </a:p>
            <a:p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4. GDSL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esterase</a:t>
              </a:r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/lipase-HA cl12 *</a:t>
              </a:r>
            </a:p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5. GDSL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esterase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/lipase-HA cl6</a:t>
              </a:r>
            </a:p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Nucleolar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RBP-HA cl39</a:t>
              </a:r>
            </a:p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7. GDSL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esterase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/lipase-HA cl34 (Passage 5)</a:t>
              </a:r>
            </a:p>
            <a:p>
              <a:endParaRPr lang="fr-C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* Following transfections to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selected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lncRNAs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by CRISPR-Cas9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editing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, parasites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were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cloned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. Clones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shown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in Fig. 8D are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those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worked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the best for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Nucleolar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RBP (clone 27) and GDSL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esterase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/lipase (clone 12).  </a:t>
              </a:r>
            </a:p>
            <a:p>
              <a:endParaRPr lang="fr-C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16AF299-B623-1E79-1EF5-71DF79A4C7A8}"/>
                </a:ext>
              </a:extLst>
            </p:cNvPr>
            <p:cNvGrpSpPr/>
            <p:nvPr/>
          </p:nvGrpSpPr>
          <p:grpSpPr>
            <a:xfrm>
              <a:off x="545895" y="44833"/>
              <a:ext cx="5295702" cy="3895491"/>
              <a:chOff x="545895" y="44833"/>
              <a:chExt cx="5295702" cy="3895491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6C88D90-8055-FCDD-DE73-675AC3D682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594207" y="2645645"/>
                <a:ext cx="24739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19DD02D-4AED-1A8A-AEFA-FE1C2C238F40}"/>
                  </a:ext>
                </a:extLst>
              </p:cNvPr>
              <p:cNvSpPr txBox="1"/>
              <p:nvPr/>
            </p:nvSpPr>
            <p:spPr>
              <a:xfrm>
                <a:off x="2589552" y="44833"/>
                <a:ext cx="15279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exposed blot</a:t>
                </a:r>
              </a:p>
            </p:txBody>
          </p:sp>
          <p:pic>
            <p:nvPicPr>
              <p:cNvPr id="38" name="Image 8" descr="Une image contenant Rectangle, croquis, art&#10;&#10;Description générée automatiquement">
                <a:extLst>
                  <a:ext uri="{FF2B5EF4-FFF2-40B4-BE49-F238E27FC236}">
                    <a16:creationId xmlns:a16="http://schemas.microsoft.com/office/drawing/2014/main" id="{9B7E3420-E060-BADA-3996-005238BD59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t="10673" r="62777" b="76845"/>
              <a:stretch/>
            </p:blipFill>
            <p:spPr>
              <a:xfrm>
                <a:off x="1046480" y="1400838"/>
                <a:ext cx="4487962" cy="2276490"/>
              </a:xfrm>
              <a:prstGeom prst="rect">
                <a:avLst/>
              </a:prstGeom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967C339-B246-A985-6593-7DBD96AB8435}"/>
                  </a:ext>
                </a:extLst>
              </p:cNvPr>
              <p:cNvGrpSpPr/>
              <p:nvPr/>
            </p:nvGrpSpPr>
            <p:grpSpPr>
              <a:xfrm>
                <a:off x="684424" y="443865"/>
                <a:ext cx="4678850" cy="996494"/>
                <a:chOff x="5732417" y="447945"/>
                <a:chExt cx="4678850" cy="996494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A6E6AC3-8F15-D353-F057-D579E2B4C3A9}"/>
                    </a:ext>
                  </a:extLst>
                </p:cNvPr>
                <p:cNvSpPr txBox="1"/>
                <p:nvPr/>
              </p:nvSpPr>
              <p:spPr>
                <a:xfrm>
                  <a:off x="5732417" y="1030870"/>
                  <a:ext cx="73040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CA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kDa</a:t>
                  </a:r>
                  <a:endParaRPr lang="en-US" sz="1100" dirty="0"/>
                </a:p>
              </p:txBody>
            </p:sp>
            <p:sp>
              <p:nvSpPr>
                <p:cNvPr id="46" name="ZoneTexte 25">
                  <a:extLst>
                    <a:ext uri="{FF2B5EF4-FFF2-40B4-BE49-F238E27FC236}">
                      <a16:creationId xmlns:a16="http://schemas.microsoft.com/office/drawing/2014/main" id="{9F41B87A-8D40-588A-7A4D-C4E92D7000B6}"/>
                    </a:ext>
                  </a:extLst>
                </p:cNvPr>
                <p:cNvSpPr txBox="1"/>
                <p:nvPr/>
              </p:nvSpPr>
              <p:spPr>
                <a:xfrm rot="19137877">
                  <a:off x="7197968" y="612350"/>
                  <a:ext cx="124425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A" sz="1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Nucleolar</a:t>
                  </a:r>
                  <a:r>
                    <a:rPr lang="fr-CA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RBP-HA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47D5566-C8BE-D12E-CE00-04124E49AF21}"/>
                    </a:ext>
                  </a:extLst>
                </p:cNvPr>
                <p:cNvSpPr txBox="1"/>
                <p:nvPr/>
              </p:nvSpPr>
              <p:spPr>
                <a:xfrm>
                  <a:off x="6103660" y="883039"/>
                  <a:ext cx="5790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MW 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marker</a:t>
                  </a:r>
                </a:p>
              </p:txBody>
            </p:sp>
            <p:sp>
              <p:nvSpPr>
                <p:cNvPr id="56" name="ZoneTexte 24">
                  <a:extLst>
                    <a:ext uri="{FF2B5EF4-FFF2-40B4-BE49-F238E27FC236}">
                      <a16:creationId xmlns:a16="http://schemas.microsoft.com/office/drawing/2014/main" id="{61635DF4-EF90-DB3B-2B84-FEF6CDC84188}"/>
                    </a:ext>
                  </a:extLst>
                </p:cNvPr>
                <p:cNvSpPr txBox="1"/>
                <p:nvPr/>
              </p:nvSpPr>
              <p:spPr>
                <a:xfrm>
                  <a:off x="6778193" y="923624"/>
                  <a:ext cx="3850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A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WT</a:t>
                  </a:r>
                </a:p>
              </p:txBody>
            </p:sp>
            <p:sp>
              <p:nvSpPr>
                <p:cNvPr id="57" name="ZoneTexte 28">
                  <a:extLst>
                    <a:ext uri="{FF2B5EF4-FFF2-40B4-BE49-F238E27FC236}">
                      <a16:creationId xmlns:a16="http://schemas.microsoft.com/office/drawing/2014/main" id="{B303C3F4-BC8B-863E-1C32-BB9934577B85}"/>
                    </a:ext>
                  </a:extLst>
                </p:cNvPr>
                <p:cNvSpPr txBox="1"/>
                <p:nvPr/>
              </p:nvSpPr>
              <p:spPr>
                <a:xfrm rot="19137877">
                  <a:off x="8267862" y="447945"/>
                  <a:ext cx="13181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GDSL </a:t>
                  </a:r>
                  <a:r>
                    <a:rPr lang="fr-CA" sz="1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esterase</a:t>
                  </a:r>
                  <a:r>
                    <a:rPr lang="fr-CA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/lipase-HA </a:t>
                  </a:r>
                </a:p>
              </p:txBody>
            </p:sp>
            <p:cxnSp>
              <p:nvCxnSpPr>
                <p:cNvPr id="58" name="Connecteur droit 5">
                  <a:extLst>
                    <a:ext uri="{FF2B5EF4-FFF2-40B4-BE49-F238E27FC236}">
                      <a16:creationId xmlns:a16="http://schemas.microsoft.com/office/drawing/2014/main" id="{60A12C7D-A00B-0437-101B-D22D4624C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9033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">
                  <a:extLst>
                    <a:ext uri="{FF2B5EF4-FFF2-40B4-BE49-F238E27FC236}">
                      <a16:creationId xmlns:a16="http://schemas.microsoft.com/office/drawing/2014/main" id="{DB6F81FD-E6C9-D531-E213-ABFE8C1A5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0626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23">
                  <a:extLst>
                    <a:ext uri="{FF2B5EF4-FFF2-40B4-BE49-F238E27FC236}">
                      <a16:creationId xmlns:a16="http://schemas.microsoft.com/office/drawing/2014/main" id="{72ECF77D-71DA-BCE2-226C-F9E057D3A6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55621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23">
                  <a:extLst>
                    <a:ext uri="{FF2B5EF4-FFF2-40B4-BE49-F238E27FC236}">
                      <a16:creationId xmlns:a16="http://schemas.microsoft.com/office/drawing/2014/main" id="{D780C18C-80AD-A6B0-970F-83487B3CBE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15388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5">
                  <a:extLst>
                    <a:ext uri="{FF2B5EF4-FFF2-40B4-BE49-F238E27FC236}">
                      <a16:creationId xmlns:a16="http://schemas.microsoft.com/office/drawing/2014/main" id="{ECEFE080-5AF2-0747-224B-5A130A4C46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1978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23">
                  <a:extLst>
                    <a:ext uri="{FF2B5EF4-FFF2-40B4-BE49-F238E27FC236}">
                      <a16:creationId xmlns:a16="http://schemas.microsoft.com/office/drawing/2014/main" id="{112ACC82-2076-49D2-0F44-BD7EFB6691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4670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23">
                  <a:extLst>
                    <a:ext uri="{FF2B5EF4-FFF2-40B4-BE49-F238E27FC236}">
                      <a16:creationId xmlns:a16="http://schemas.microsoft.com/office/drawing/2014/main" id="{7B6B11C9-5D75-A699-8EE5-6F6597B48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78132" y="1203659"/>
                  <a:ext cx="2926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29FA57A-8FC4-832D-C0A4-FB8B04DA6B5C}"/>
                    </a:ext>
                  </a:extLst>
                </p:cNvPr>
                <p:cNvSpPr txBox="1"/>
                <p:nvPr/>
              </p:nvSpPr>
              <p:spPr>
                <a:xfrm>
                  <a:off x="6786557" y="1190523"/>
                  <a:ext cx="36247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              </a:t>
                  </a:r>
                  <a:r>
                    <a:rPr lang="en-US" sz="105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3             </a:t>
                  </a:r>
                  <a:r>
                    <a:rPr lang="en-US" sz="105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 </a:t>
                  </a:r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5            6             7</a:t>
                  </a:r>
                </a:p>
              </p:txBody>
            </p:sp>
          </p:grpSp>
          <p:cxnSp>
            <p:nvCxnSpPr>
              <p:cNvPr id="83" name="Connecteur droit 2">
                <a:extLst>
                  <a:ext uri="{FF2B5EF4-FFF2-40B4-BE49-F238E27FC236}">
                    <a16:creationId xmlns:a16="http://schemas.microsoft.com/office/drawing/2014/main" id="{EAD2B94F-6008-81C8-4DA7-C5918E4309E2}"/>
                  </a:ext>
                </a:extLst>
              </p:cNvPr>
              <p:cNvCxnSpPr/>
              <p:nvPr/>
            </p:nvCxnSpPr>
            <p:spPr>
              <a:xfrm>
                <a:off x="859433" y="2648162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15">
                <a:extLst>
                  <a:ext uri="{FF2B5EF4-FFF2-40B4-BE49-F238E27FC236}">
                    <a16:creationId xmlns:a16="http://schemas.microsoft.com/office/drawing/2014/main" id="{803684B5-F547-168A-141D-E7D6C96FF9AC}"/>
                  </a:ext>
                </a:extLst>
              </p:cNvPr>
              <p:cNvCxnSpPr/>
              <p:nvPr/>
            </p:nvCxnSpPr>
            <p:spPr>
              <a:xfrm>
                <a:off x="859433" y="3171890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16">
                <a:extLst>
                  <a:ext uri="{FF2B5EF4-FFF2-40B4-BE49-F238E27FC236}">
                    <a16:creationId xmlns:a16="http://schemas.microsoft.com/office/drawing/2014/main" id="{909D0977-B38A-0B26-53C7-A6CEDB512CB1}"/>
                  </a:ext>
                </a:extLst>
              </p:cNvPr>
              <p:cNvCxnSpPr/>
              <p:nvPr/>
            </p:nvCxnSpPr>
            <p:spPr>
              <a:xfrm>
                <a:off x="859433" y="3351722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ZoneTexte 18">
                <a:extLst>
                  <a:ext uri="{FF2B5EF4-FFF2-40B4-BE49-F238E27FC236}">
                    <a16:creationId xmlns:a16="http://schemas.microsoft.com/office/drawing/2014/main" id="{CBAFF8DD-826A-AC68-B27E-053D8EFB5F4C}"/>
                  </a:ext>
                </a:extLst>
              </p:cNvPr>
              <p:cNvSpPr txBox="1"/>
              <p:nvPr/>
            </p:nvSpPr>
            <p:spPr>
              <a:xfrm>
                <a:off x="545895" y="2516076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87" name="ZoneTexte 19">
                <a:extLst>
                  <a:ext uri="{FF2B5EF4-FFF2-40B4-BE49-F238E27FC236}">
                    <a16:creationId xmlns:a16="http://schemas.microsoft.com/office/drawing/2014/main" id="{12B82474-82A0-0BC1-694F-345687E78102}"/>
                  </a:ext>
                </a:extLst>
              </p:cNvPr>
              <p:cNvSpPr txBox="1"/>
              <p:nvPr/>
            </p:nvSpPr>
            <p:spPr>
              <a:xfrm>
                <a:off x="545895" y="3031184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</a:p>
            </p:txBody>
          </p:sp>
          <p:sp>
            <p:nvSpPr>
              <p:cNvPr id="88" name="ZoneTexte 20">
                <a:extLst>
                  <a:ext uri="{FF2B5EF4-FFF2-40B4-BE49-F238E27FC236}">
                    <a16:creationId xmlns:a16="http://schemas.microsoft.com/office/drawing/2014/main" id="{EEE0E942-4473-7810-615F-CEC1096A52FE}"/>
                  </a:ext>
                </a:extLst>
              </p:cNvPr>
              <p:cNvSpPr txBox="1"/>
              <p:nvPr/>
            </p:nvSpPr>
            <p:spPr>
              <a:xfrm>
                <a:off x="545895" y="3202390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90" name="ZoneTexte 26">
                <a:extLst>
                  <a:ext uri="{FF2B5EF4-FFF2-40B4-BE49-F238E27FC236}">
                    <a16:creationId xmlns:a16="http://schemas.microsoft.com/office/drawing/2014/main" id="{9F146BC9-BCCA-9FCC-BA19-1CDF0818E33C}"/>
                  </a:ext>
                </a:extLst>
              </p:cNvPr>
              <p:cNvSpPr txBox="1"/>
              <p:nvPr/>
            </p:nvSpPr>
            <p:spPr>
              <a:xfrm>
                <a:off x="2948500" y="3678714"/>
                <a:ext cx="6719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Anti-HA</a:t>
                </a:r>
                <a:endParaRPr lang="fr-C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56472FE-EE74-53DD-FBE1-1235B6E7C0B2}"/>
                </a:ext>
              </a:extLst>
            </p:cNvPr>
            <p:cNvGrpSpPr/>
            <p:nvPr/>
          </p:nvGrpSpPr>
          <p:grpSpPr>
            <a:xfrm>
              <a:off x="6078331" y="55932"/>
              <a:ext cx="5495117" cy="6363625"/>
              <a:chOff x="6078331" y="55932"/>
              <a:chExt cx="5495117" cy="6363625"/>
            </a:xfrm>
          </p:grpSpPr>
          <p:pic>
            <p:nvPicPr>
              <p:cNvPr id="5" name="Image 3" descr="Une image contenant Rectangle, croquis, art&#10;&#10;Description générée automatiquement">
                <a:extLst>
                  <a:ext uri="{FF2B5EF4-FFF2-40B4-BE49-F238E27FC236}">
                    <a16:creationId xmlns:a16="http://schemas.microsoft.com/office/drawing/2014/main" id="{30F71443-B469-AF8C-CD4B-BEE48C0E1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1" t="69274" r="58941" b="17891"/>
              <a:stretch/>
            </p:blipFill>
            <p:spPr>
              <a:xfrm>
                <a:off x="6595867" y="1416298"/>
                <a:ext cx="4487962" cy="2237107"/>
              </a:xfrm>
              <a:prstGeom prst="rect">
                <a:avLst/>
              </a:prstGeom>
            </p:spPr>
          </p:pic>
          <p:pic>
            <p:nvPicPr>
              <p:cNvPr id="7" name="Image 10" descr="Une image contenant croquis, dessin, Rectangle, art&#10;&#10;Description générée automatiquement">
                <a:extLst>
                  <a:ext uri="{FF2B5EF4-FFF2-40B4-BE49-F238E27FC236}">
                    <a16:creationId xmlns:a16="http://schemas.microsoft.com/office/drawing/2014/main" id="{9C8E4042-C662-D5A7-474D-F8C906D930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9" t="11664" r="15218" b="76137"/>
              <a:stretch/>
            </p:blipFill>
            <p:spPr>
              <a:xfrm flipH="1">
                <a:off x="6888099" y="4182450"/>
                <a:ext cx="4195729" cy="2237107"/>
              </a:xfrm>
              <a:prstGeom prst="rect">
                <a:avLst/>
              </a:prstGeom>
            </p:spPr>
          </p:pic>
          <p:sp>
            <p:nvSpPr>
              <p:cNvPr id="9" name="ZoneTexte 13">
                <a:extLst>
                  <a:ext uri="{FF2B5EF4-FFF2-40B4-BE49-F238E27FC236}">
                    <a16:creationId xmlns:a16="http://schemas.microsoft.com/office/drawing/2014/main" id="{D40A3F76-658A-DC77-0F06-CF9BE404890E}"/>
                  </a:ext>
                </a:extLst>
              </p:cNvPr>
              <p:cNvSpPr txBox="1"/>
              <p:nvPr/>
            </p:nvSpPr>
            <p:spPr>
              <a:xfrm>
                <a:off x="11064975" y="5031531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-tub</a:t>
                </a:r>
              </a:p>
            </p:txBody>
          </p:sp>
          <p:cxnSp>
            <p:nvCxnSpPr>
              <p:cNvPr id="10" name="Connecteur droit 2">
                <a:extLst>
                  <a:ext uri="{FF2B5EF4-FFF2-40B4-BE49-F238E27FC236}">
                    <a16:creationId xmlns:a16="http://schemas.microsoft.com/office/drawing/2014/main" id="{17E0A82B-27E7-C377-C119-F68BC76830D4}"/>
                  </a:ext>
                </a:extLst>
              </p:cNvPr>
              <p:cNvCxnSpPr/>
              <p:nvPr/>
            </p:nvCxnSpPr>
            <p:spPr>
              <a:xfrm>
                <a:off x="6485664" y="2637167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5">
                <a:extLst>
                  <a:ext uri="{FF2B5EF4-FFF2-40B4-BE49-F238E27FC236}">
                    <a16:creationId xmlns:a16="http://schemas.microsoft.com/office/drawing/2014/main" id="{37BA7EDC-AA3B-AAB0-5768-75D6569B3CFD}"/>
                  </a:ext>
                </a:extLst>
              </p:cNvPr>
              <p:cNvCxnSpPr/>
              <p:nvPr/>
            </p:nvCxnSpPr>
            <p:spPr>
              <a:xfrm>
                <a:off x="6485664" y="3094906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6">
                <a:extLst>
                  <a:ext uri="{FF2B5EF4-FFF2-40B4-BE49-F238E27FC236}">
                    <a16:creationId xmlns:a16="http://schemas.microsoft.com/office/drawing/2014/main" id="{85295C96-81FB-84BF-2C86-454578947DF0}"/>
                  </a:ext>
                </a:extLst>
              </p:cNvPr>
              <p:cNvCxnSpPr/>
              <p:nvPr/>
            </p:nvCxnSpPr>
            <p:spPr>
              <a:xfrm>
                <a:off x="6485664" y="3274738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8">
                <a:extLst>
                  <a:ext uri="{FF2B5EF4-FFF2-40B4-BE49-F238E27FC236}">
                    <a16:creationId xmlns:a16="http://schemas.microsoft.com/office/drawing/2014/main" id="{90FFD1F6-F9AE-DE47-4A29-7D4DF386F0B1}"/>
                  </a:ext>
                </a:extLst>
              </p:cNvPr>
              <p:cNvSpPr txBox="1"/>
              <p:nvPr/>
            </p:nvSpPr>
            <p:spPr>
              <a:xfrm>
                <a:off x="6172126" y="2505081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14" name="ZoneTexte 19">
                <a:extLst>
                  <a:ext uri="{FF2B5EF4-FFF2-40B4-BE49-F238E27FC236}">
                    <a16:creationId xmlns:a16="http://schemas.microsoft.com/office/drawing/2014/main" id="{0E0B4734-FCAA-C7C7-EBE0-1850DFF3871B}"/>
                  </a:ext>
                </a:extLst>
              </p:cNvPr>
              <p:cNvSpPr txBox="1"/>
              <p:nvPr/>
            </p:nvSpPr>
            <p:spPr>
              <a:xfrm>
                <a:off x="6172126" y="2954200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</a:p>
            </p:txBody>
          </p:sp>
          <p:sp>
            <p:nvSpPr>
              <p:cNvPr id="15" name="ZoneTexte 20">
                <a:extLst>
                  <a:ext uri="{FF2B5EF4-FFF2-40B4-BE49-F238E27FC236}">
                    <a16:creationId xmlns:a16="http://schemas.microsoft.com/office/drawing/2014/main" id="{D1F1F3BF-19E5-E411-0874-177480AB65C1}"/>
                  </a:ext>
                </a:extLst>
              </p:cNvPr>
              <p:cNvSpPr txBox="1"/>
              <p:nvPr/>
            </p:nvSpPr>
            <p:spPr>
              <a:xfrm>
                <a:off x="6172126" y="3125406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21" name="ZoneTexte 26">
                <a:extLst>
                  <a:ext uri="{FF2B5EF4-FFF2-40B4-BE49-F238E27FC236}">
                    <a16:creationId xmlns:a16="http://schemas.microsoft.com/office/drawing/2014/main" id="{42D95434-5AC5-3379-E5E5-736A2B20C0EC}"/>
                  </a:ext>
                </a:extLst>
              </p:cNvPr>
              <p:cNvSpPr txBox="1"/>
              <p:nvPr/>
            </p:nvSpPr>
            <p:spPr>
              <a:xfrm>
                <a:off x="8467834" y="3660735"/>
                <a:ext cx="6719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Anti-HA</a:t>
                </a:r>
                <a:endParaRPr lang="fr-C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Connecteur droit 45">
                <a:extLst>
                  <a:ext uri="{FF2B5EF4-FFF2-40B4-BE49-F238E27FC236}">
                    <a16:creationId xmlns:a16="http://schemas.microsoft.com/office/drawing/2014/main" id="{FAB9DD36-B613-390F-CA71-4F6F4689B8BB}"/>
                  </a:ext>
                </a:extLst>
              </p:cNvPr>
              <p:cNvCxnSpPr/>
              <p:nvPr/>
            </p:nvCxnSpPr>
            <p:spPr>
              <a:xfrm>
                <a:off x="6391869" y="5278474"/>
                <a:ext cx="158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47">
                <a:extLst>
                  <a:ext uri="{FF2B5EF4-FFF2-40B4-BE49-F238E27FC236}">
                    <a16:creationId xmlns:a16="http://schemas.microsoft.com/office/drawing/2014/main" id="{4CB4C3CF-76D7-A3CA-0895-40ADBCAD5D1D}"/>
                  </a:ext>
                </a:extLst>
              </p:cNvPr>
              <p:cNvSpPr txBox="1"/>
              <p:nvPr/>
            </p:nvSpPr>
            <p:spPr>
              <a:xfrm>
                <a:off x="6078331" y="5124513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A29E7E6-3E1C-B5C0-CC65-E68F09E5FF9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1135562" y="3196320"/>
                <a:ext cx="24739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5">
                <a:extLst>
                  <a:ext uri="{FF2B5EF4-FFF2-40B4-BE49-F238E27FC236}">
                    <a16:creationId xmlns:a16="http://schemas.microsoft.com/office/drawing/2014/main" id="{731305DB-AF64-4281-ABE9-81C43E37E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4992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5">
                <a:extLst>
                  <a:ext uri="{FF2B5EF4-FFF2-40B4-BE49-F238E27FC236}">
                    <a16:creationId xmlns:a16="http://schemas.microsoft.com/office/drawing/2014/main" id="{9C5A15C4-AA4B-7482-05EF-048B5340B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046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23">
                <a:extLst>
                  <a:ext uri="{FF2B5EF4-FFF2-40B4-BE49-F238E27FC236}">
                    <a16:creationId xmlns:a16="http://schemas.microsoft.com/office/drawing/2014/main" id="{3881E359-0C10-B6CF-AD0B-ACAF0587F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4763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23">
                <a:extLst>
                  <a:ext uri="{FF2B5EF4-FFF2-40B4-BE49-F238E27FC236}">
                    <a16:creationId xmlns:a16="http://schemas.microsoft.com/office/drawing/2014/main" id="{17B2F24A-E84D-4123-12AD-37CE2C62F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2239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5">
                <a:extLst>
                  <a:ext uri="{FF2B5EF4-FFF2-40B4-BE49-F238E27FC236}">
                    <a16:creationId xmlns:a16="http://schemas.microsoft.com/office/drawing/2014/main" id="{7FE40307-F45B-6FCB-C20B-D3093FF83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3667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23">
                <a:extLst>
                  <a:ext uri="{FF2B5EF4-FFF2-40B4-BE49-F238E27FC236}">
                    <a16:creationId xmlns:a16="http://schemas.microsoft.com/office/drawing/2014/main" id="{38BD0A0B-1397-E413-F982-0F958B1E3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800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23">
                <a:extLst>
                  <a:ext uri="{FF2B5EF4-FFF2-40B4-BE49-F238E27FC236}">
                    <a16:creationId xmlns:a16="http://schemas.microsoft.com/office/drawing/2014/main" id="{3D41CD40-2ECC-0747-5104-9A12ED6C4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5553" y="399869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2FE421-FE68-A751-9FA6-A3A4F08329CC}"/>
                  </a:ext>
                </a:extLst>
              </p:cNvPr>
              <p:cNvSpPr txBox="1"/>
              <p:nvPr/>
            </p:nvSpPr>
            <p:spPr>
              <a:xfrm>
                <a:off x="6166050" y="1030870"/>
                <a:ext cx="73040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kDa</a:t>
                </a:r>
                <a:endParaRPr lang="en-US" sz="1100" dirty="0"/>
              </a:p>
            </p:txBody>
          </p:sp>
          <p:sp>
            <p:nvSpPr>
              <p:cNvPr id="39" name="ZoneTexte 25">
                <a:extLst>
                  <a:ext uri="{FF2B5EF4-FFF2-40B4-BE49-F238E27FC236}">
                    <a16:creationId xmlns:a16="http://schemas.microsoft.com/office/drawing/2014/main" id="{44A39937-1EA0-2C39-B785-34F34EAD1B07}"/>
                  </a:ext>
                </a:extLst>
              </p:cNvPr>
              <p:cNvSpPr txBox="1"/>
              <p:nvPr/>
            </p:nvSpPr>
            <p:spPr>
              <a:xfrm rot="19137877">
                <a:off x="7631601" y="612350"/>
                <a:ext cx="12442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Nucleolar</a:t>
                </a:r>
                <a:r>
                  <a:rPr lang="fr-CA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RBP-HA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D415125-2B0A-0011-12B0-69883A77D571}"/>
                  </a:ext>
                </a:extLst>
              </p:cNvPr>
              <p:cNvSpPr txBox="1"/>
              <p:nvPr/>
            </p:nvSpPr>
            <p:spPr>
              <a:xfrm>
                <a:off x="6650417" y="883039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MW 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marker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E6D8F7-48D1-88CD-104E-29523DE0CD67}"/>
                  </a:ext>
                </a:extLst>
              </p:cNvPr>
              <p:cNvSpPr txBox="1"/>
              <p:nvPr/>
            </p:nvSpPr>
            <p:spPr>
              <a:xfrm>
                <a:off x="7918619" y="55932"/>
                <a:ext cx="15456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More exposed blot</a:t>
                </a:r>
              </a:p>
            </p:txBody>
          </p:sp>
          <p:sp>
            <p:nvSpPr>
              <p:cNvPr id="70" name="ZoneTexte 24">
                <a:extLst>
                  <a:ext uri="{FF2B5EF4-FFF2-40B4-BE49-F238E27FC236}">
                    <a16:creationId xmlns:a16="http://schemas.microsoft.com/office/drawing/2014/main" id="{ED444A54-A4D6-2A73-22AB-AAD60DCCA100}"/>
                  </a:ext>
                </a:extLst>
              </p:cNvPr>
              <p:cNvSpPr txBox="1"/>
              <p:nvPr/>
            </p:nvSpPr>
            <p:spPr>
              <a:xfrm>
                <a:off x="7277815" y="923624"/>
                <a:ext cx="3850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</a:p>
            </p:txBody>
          </p:sp>
          <p:sp>
            <p:nvSpPr>
              <p:cNvPr id="44" name="ZoneTexte 28">
                <a:extLst>
                  <a:ext uri="{FF2B5EF4-FFF2-40B4-BE49-F238E27FC236}">
                    <a16:creationId xmlns:a16="http://schemas.microsoft.com/office/drawing/2014/main" id="{7191F71F-3558-6051-8532-BDDC00738489}"/>
                  </a:ext>
                </a:extLst>
              </p:cNvPr>
              <p:cNvSpPr txBox="1"/>
              <p:nvPr/>
            </p:nvSpPr>
            <p:spPr>
              <a:xfrm rot="19137877">
                <a:off x="8701495" y="447945"/>
                <a:ext cx="1318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GDSL </a:t>
                </a:r>
                <a:r>
                  <a:rPr lang="fr-CA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esterase</a:t>
                </a:r>
                <a:r>
                  <a:rPr lang="fr-CA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/lipase-HA </a:t>
                </a:r>
              </a:p>
            </p:txBody>
          </p:sp>
          <p:cxnSp>
            <p:nvCxnSpPr>
              <p:cNvPr id="48" name="Connecteur droit 5">
                <a:extLst>
                  <a:ext uri="{FF2B5EF4-FFF2-40B4-BE49-F238E27FC236}">
                    <a16:creationId xmlns:a16="http://schemas.microsoft.com/office/drawing/2014/main" id="{626C09E3-C0BB-531A-8121-37DD18B32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655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5">
                <a:extLst>
                  <a:ext uri="{FF2B5EF4-FFF2-40B4-BE49-F238E27FC236}">
                    <a16:creationId xmlns:a16="http://schemas.microsoft.com/office/drawing/2014/main" id="{9E99BE34-4A37-89EF-1869-33A5C86105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8270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3">
                <a:extLst>
                  <a:ext uri="{FF2B5EF4-FFF2-40B4-BE49-F238E27FC236}">
                    <a16:creationId xmlns:a16="http://schemas.microsoft.com/office/drawing/2014/main" id="{6806D374-445D-DCFD-1EF7-372EF6552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9254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23">
                <a:extLst>
                  <a:ext uri="{FF2B5EF4-FFF2-40B4-BE49-F238E27FC236}">
                    <a16:creationId xmlns:a16="http://schemas.microsoft.com/office/drawing/2014/main" id="{FB2AE928-0435-0468-024F-A3F1DAF18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9021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">
                <a:extLst>
                  <a:ext uri="{FF2B5EF4-FFF2-40B4-BE49-F238E27FC236}">
                    <a16:creationId xmlns:a16="http://schemas.microsoft.com/office/drawing/2014/main" id="{C7D0EF7B-7674-EF7F-0B63-49CD23B02A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5611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23">
                <a:extLst>
                  <a:ext uri="{FF2B5EF4-FFF2-40B4-BE49-F238E27FC236}">
                    <a16:creationId xmlns:a16="http://schemas.microsoft.com/office/drawing/2014/main" id="{902B1055-458A-3182-0766-EE3DD01F3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8303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23">
                <a:extLst>
                  <a:ext uri="{FF2B5EF4-FFF2-40B4-BE49-F238E27FC236}">
                    <a16:creationId xmlns:a16="http://schemas.microsoft.com/office/drawing/2014/main" id="{D1712AA0-336C-7D0E-AC43-616E4269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8327" y="1203659"/>
                <a:ext cx="292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88F59F-04BF-4465-4CA8-1D8F724FDA41}"/>
                  </a:ext>
                </a:extLst>
              </p:cNvPr>
              <p:cNvSpPr txBox="1"/>
              <p:nvPr/>
            </p:nvSpPr>
            <p:spPr>
              <a:xfrm>
                <a:off x="7327458" y="1201665"/>
                <a:ext cx="351410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          </a:t>
                </a:r>
                <a:r>
                  <a:rPr lang="en-US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3              </a:t>
                </a:r>
                <a:r>
                  <a:rPr lang="en-US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5            6             7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C7AAEEA3-CD30-4528-1B6E-7F7D9700762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1146558" y="2604001"/>
                <a:ext cx="24739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FF0711C-3155-CAB0-CD3B-4337217E0A2E}"/>
                  </a:ext>
                </a:extLst>
              </p:cNvPr>
              <p:cNvSpPr txBox="1"/>
              <p:nvPr/>
            </p:nvSpPr>
            <p:spPr>
              <a:xfrm>
                <a:off x="7470336" y="3961115"/>
                <a:ext cx="347723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1          2            3            4              5            6             7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28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159</Words>
  <Application>Microsoft Macintosh PowerPoint</Application>
  <PresentationFormat>Widescreen</PresentationFormat>
  <Paragraphs>38</Paragraphs>
  <Slides>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Papadopoulou</dc:creator>
  <cp:lastModifiedBy>Barbara Papadopoulou</cp:lastModifiedBy>
  <cp:revision>11</cp:revision>
  <dcterms:created xsi:type="dcterms:W3CDTF">2025-03-14T13:27:45Z</dcterms:created>
  <dcterms:modified xsi:type="dcterms:W3CDTF">2025-03-14T17:01:25Z</dcterms:modified>
</cp:coreProperties>
</file>