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6" r:id="rId2"/>
    <p:sldId id="267" r:id="rId3"/>
    <p:sldId id="268" r:id="rId4"/>
    <p:sldId id="269" r:id="rId5"/>
    <p:sldId id="257" r:id="rId6"/>
    <p:sldId id="278" r:id="rId7"/>
    <p:sldId id="279" r:id="rId8"/>
    <p:sldId id="280" r:id="rId9"/>
    <p:sldId id="263" r:id="rId10"/>
    <p:sldId id="271" r:id="rId11"/>
    <p:sldId id="275" r:id="rId12"/>
    <p:sldId id="266" r:id="rId13"/>
  </p:sldIdLst>
  <p:sldSz cx="12192000" cy="6858000"/>
  <p:notesSz cx="12192000" cy="6858000"/>
  <p:defaultTextStyle>
    <a:defPPr>
      <a:defRPr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7"/>
    <p:restoredTop sz="94765"/>
  </p:normalViewPr>
  <p:slideViewPr>
    <p:cSldViewPr>
      <p:cViewPr varScale="1">
        <p:scale>
          <a:sx n="103" d="100"/>
          <a:sy n="103" d="100"/>
        </p:scale>
        <p:origin x="9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3631064-84BA-B34E-A015-7A5AC9BC22D7}" type="datetimeFigureOut">
              <a:rPr lang="de-DE"/>
              <a:t>18.03.25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D2AE1ED-BD94-A548-A1BB-55F2F86914A5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195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800">
                <a:latin typeface="Times New Roman"/>
                <a:ea typeface="Times New Roman"/>
              </a:rPr>
              <a:t> </a:t>
            </a:r>
            <a:endParaRPr sz="1800">
              <a:latin typeface="Times New Roman"/>
              <a:ea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832F24F2-2794-374C-8C2E-3AF4B63C32B8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734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GB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2344C2-3718-CC44-980C-98154EDC6E59}" type="datetimeFigureOut">
              <a:rPr lang="de-DE"/>
              <a:t>18.03.25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6B9BB1-27EC-F948-87D4-C7407C3F7BB4}" type="slidenum">
              <a:rPr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jp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jpg"/><Relationship Id="rId3" Type="http://schemas.openxmlformats.org/officeDocument/2006/relationships/image" Target="../media/image18.png"/><Relationship Id="rId21" Type="http://schemas.openxmlformats.org/officeDocument/2006/relationships/image" Target="../media/image36.jp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jp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jp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11" Type="http://schemas.openxmlformats.org/officeDocument/2006/relationships/image" Target="../media/image46.png"/><Relationship Id="rId5" Type="http://schemas.openxmlformats.org/officeDocument/2006/relationships/image" Target="../media/image40.jpg"/><Relationship Id="rId10" Type="http://schemas.openxmlformats.org/officeDocument/2006/relationships/image" Target="../media/image45.png"/><Relationship Id="rId4" Type="http://schemas.openxmlformats.org/officeDocument/2006/relationships/image" Target="../media/image39.jp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hdphoto" Target="../media/hdphoto1.wdp"/><Relationship Id="rId7" Type="http://schemas.openxmlformats.org/officeDocument/2006/relationships/image" Target="../media/image52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tif"/><Relationship Id="rId4" Type="http://schemas.openxmlformats.org/officeDocument/2006/relationships/image" Target="../media/image54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tif"/><Relationship Id="rId5" Type="http://schemas.openxmlformats.org/officeDocument/2006/relationships/image" Target="../media/image57.tif"/><Relationship Id="rId4" Type="http://schemas.openxmlformats.org/officeDocument/2006/relationships/image" Target="../media/image56.t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 bwMode="auto">
          <a:xfrm>
            <a:off x="661068" y="2176350"/>
            <a:ext cx="10869865" cy="2238049"/>
            <a:chOff x="661370" y="875595"/>
            <a:chExt cx="10869865" cy="2238049"/>
          </a:xfrm>
        </p:grpSpPr>
        <p:sp>
          <p:nvSpPr>
            <p:cNvPr id="5" name="Rectangle 1"/>
            <p:cNvSpPr/>
            <p:nvPr/>
          </p:nvSpPr>
          <p:spPr bwMode="auto">
            <a:xfrm>
              <a:off x="661370" y="875595"/>
              <a:ext cx="10869865" cy="223804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defRPr/>
              </a:pPr>
              <a:r>
                <a:rPr lang="en-US" sz="1200" b="1" dirty="0">
                  <a:latin typeface="Times New Roman"/>
                  <a:ea typeface="Calibri"/>
                  <a:cs typeface="Times New Roman"/>
                </a:rPr>
                <a:t>&gt;ORF_GFP_718_bp</a:t>
              </a:r>
              <a:endParaRPr sz="1200" dirty="0">
                <a:latin typeface="Times New Roman"/>
                <a:cs typeface="Times New Roman"/>
              </a:endParaRPr>
            </a:p>
            <a:p>
              <a:pPr algn="just">
                <a:lnSpc>
                  <a:spcPct val="107000"/>
                </a:lnSpc>
                <a:spcAft>
                  <a:spcPts val="800"/>
                </a:spcAft>
                <a:defRPr/>
              </a:pPr>
              <a:r>
                <a:rPr lang="en-US" sz="1200" dirty="0">
                  <a:highlight>
                    <a:srgbClr val="00FFFF"/>
                  </a:highlight>
                  <a:latin typeface="Courier New"/>
                  <a:ea typeface="Calibri"/>
                  <a:cs typeface="Courier New"/>
                </a:rPr>
                <a:t>…</a:t>
              </a:r>
              <a:r>
                <a:rPr lang="en-US" sz="1200" dirty="0">
                  <a:solidFill>
                    <a:schemeClr val="tx1"/>
                  </a:solidFill>
                  <a:highlight>
                    <a:srgbClr val="00FFFF"/>
                  </a:highlight>
                  <a:latin typeface="Courier New"/>
                  <a:ea typeface="Calibri"/>
                  <a:cs typeface="Courier New"/>
                </a:rPr>
                <a:t>TTTGGAGAGG</a:t>
              </a:r>
              <a:r>
                <a:rPr lang="en-US" sz="1200" dirty="0">
                  <a:solidFill>
                    <a:schemeClr val="tx1"/>
                  </a:solidFill>
                  <a:highlight>
                    <a:srgbClr val="FFFF00"/>
                  </a:highlight>
                  <a:latin typeface="Courier New"/>
                  <a:ea typeface="Calibri"/>
                  <a:cs typeface="Courier New"/>
                </a:rPr>
                <a:t>ACAGGGTACC</a:t>
              </a:r>
              <a:r>
                <a:rPr lang="en-US" sz="1200" b="0" dirty="0">
                  <a:solidFill>
                    <a:schemeClr val="tx1"/>
                  </a:solidFill>
                  <a:highlight>
                    <a:srgbClr val="FFFF00"/>
                  </a:highlight>
                  <a:latin typeface="Courier New"/>
                  <a:ea typeface="Calibri"/>
                  <a:cs typeface="Courier New"/>
                </a:rPr>
                <a:t>CATCATACTAGTAGATCTGCGATCTAAGTAAGCTTGG</a:t>
              </a:r>
              <a:r>
                <a:rPr lang="en-US" sz="1200" dirty="0">
                  <a:solidFill>
                    <a:schemeClr val="tx1"/>
                  </a:solidFill>
                  <a:highlight>
                    <a:srgbClr val="FFFF00"/>
                  </a:highlight>
                  <a:latin typeface="Courier New"/>
                  <a:ea typeface="Calibri"/>
                  <a:cs typeface="Courier New"/>
                </a:rPr>
                <a:t>CATTCCGGTACTGTTGGTAAAGCCACC</a:t>
              </a:r>
              <a:r>
                <a:rPr lang="en-US" sz="1200" b="1" dirty="0">
                  <a:latin typeface="Courier New"/>
                  <a:ea typeface="Calibri"/>
                  <a:cs typeface="Courier New"/>
                </a:rPr>
                <a:t>ATG</a:t>
              </a:r>
              <a:r>
                <a:rPr lang="en-US" sz="1200" dirty="0">
                  <a:latin typeface="Courier New"/>
                  <a:ea typeface="Calibri"/>
                  <a:cs typeface="Courier New"/>
                </a:rPr>
                <a:t>GTGAGCAAGGGCGAGGAGCTGTTCACCGGGGTGGTGCCCATCCTGGTCGAGCTGGACGGCGACGTAAACGGCCACAAGTTCAGCGTGTCCGGCGAGGGCGAGGGCGATGCCACCTACGGCAAGCTGACCCTGAAGTTCATCTGCACCACCGGCAAGCTGCCCGTGCCCTGGCCCACCCTCGTGACCACCTTGACCTACGGCGTGCAGTGCTTCGC</a:t>
              </a:r>
              <a:r>
                <a:rPr lang="en-US" sz="1200" b="1" dirty="0">
                  <a:solidFill>
                    <a:srgbClr val="FF0000"/>
                  </a:solidFill>
                  <a:latin typeface="Courier New"/>
                  <a:ea typeface="Calibri"/>
                  <a:cs typeface="Courier New"/>
                </a:rPr>
                <a:t>CCGCTACCCCGACCACATGAAGCAGCACGA</a:t>
              </a:r>
              <a:r>
                <a:rPr lang="en-US" sz="1200" dirty="0">
                  <a:latin typeface="Courier New"/>
                  <a:ea typeface="Calibri"/>
                  <a:cs typeface="Courier New"/>
                </a:rPr>
                <a:t>CTTCTTCAAGTCCGCCATGCCCGAAGGCTACGTCCAGGAGCGCACCATCTTCTTCAAGGACGACGGCAACTACAAGACCCGCGCCGAGGTGAAGTTCGAGGGCGACACCCTGGTGAACCGCATCGAGCTGAAGGGCATCGACTTCAAGGAGGACGGCAACATCCTGGGGCACAAGCTGGAGTACAACTACAACAGCCACAAGGTCTATATCACCGCCGACAAGCAGAAGAACGGCATCAAGGTGAACTTCAAGACCCGCCACAACATCGAGGACGGCAGCGTGCAGCTCGCCGACCACTACCAGCAGAACACCCCCATCGGCGACGGCCCCGTGCTGCTGCCCGACAACCACTACCTGAGCACCCAGTCCGCCCTGAGCAAAGACCCCAACGAGAAGCGCGATCACATGGTCCTGCTGGAGTTCGTGACCGCCGCCGGGATCACTCTCGGCATGGACGAGCTGTACAAG</a:t>
              </a:r>
              <a:r>
                <a:rPr lang="en-US" sz="1200" b="1" dirty="0">
                  <a:latin typeface="Courier New"/>
                  <a:ea typeface="Calibri"/>
                  <a:cs typeface="Courier New"/>
                </a:rPr>
                <a:t>TAA</a:t>
              </a:r>
              <a:r>
                <a:rPr lang="en-US" sz="1200" dirty="0">
                  <a:highlight>
                    <a:srgbClr val="00FF00"/>
                  </a:highlight>
                  <a:latin typeface="Courier New"/>
                  <a:ea typeface="Calibri"/>
                  <a:cs typeface="Courier New"/>
                </a:rPr>
                <a:t>CTCGACTAGAGTCGGGGCGGCCGGGGATCCTCTAGAGTCGACCTGCAGGCATGCCGCTGAAATCA</a:t>
              </a:r>
              <a:r>
                <a:rPr lang="en-US" sz="1200" dirty="0">
                  <a:highlight>
                    <a:srgbClr val="D3D3D3"/>
                  </a:highlight>
                  <a:latin typeface="Courier New"/>
                  <a:ea typeface="Calibri"/>
                  <a:cs typeface="Courier New"/>
                </a:rPr>
                <a:t>CCAGTCTCTC…</a:t>
              </a:r>
              <a:endParaRPr lang="en-US" sz="1200" dirty="0">
                <a:latin typeface="Courier New"/>
                <a:cs typeface="Courier New"/>
              </a:endParaRPr>
            </a:p>
            <a:p>
              <a:pPr algn="just">
                <a:lnSpc>
                  <a:spcPct val="107000"/>
                </a:lnSpc>
                <a:spcAft>
                  <a:spcPts val="800"/>
                </a:spcAft>
                <a:defRPr/>
              </a:pPr>
              <a:endParaRPr lang="en-US" sz="1000" dirty="0">
                <a:highlight>
                  <a:srgbClr val="D3D3D3"/>
                </a:highlight>
                <a:latin typeface="Courier New"/>
                <a:ea typeface="Calibri"/>
                <a:cs typeface="Courier New"/>
              </a:endParaRPr>
            </a:p>
          </p:txBody>
        </p:sp>
        <p:cxnSp>
          <p:nvCxnSpPr>
            <p:cNvPr id="6" name="Gerader Verbinder 8"/>
            <p:cNvCxnSpPr>
              <a:cxnSpLocks/>
            </p:cNvCxnSpPr>
            <p:nvPr/>
          </p:nvCxnSpPr>
          <p:spPr bwMode="auto">
            <a:xfrm>
              <a:off x="8576588" y="1393726"/>
              <a:ext cx="274320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16"/>
            <p:cNvCxnSpPr>
              <a:cxnSpLocks/>
            </p:cNvCxnSpPr>
            <p:nvPr/>
          </p:nvCxnSpPr>
          <p:spPr bwMode="auto">
            <a:xfrm>
              <a:off x="10512300" y="2574429"/>
              <a:ext cx="27432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3523097" name="Textfeld 484161315"/>
          <p:cNvSpPr txBox="1"/>
          <p:nvPr/>
        </p:nvSpPr>
        <p:spPr bwMode="auto">
          <a:xfrm>
            <a:off x="479376" y="260647"/>
            <a:ext cx="925894" cy="3282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S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1A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414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1314927" name=" 801314926"/>
          <p:cNvSpPr/>
          <p:nvPr/>
        </p:nvSpPr>
        <p:spPr bwMode="auto">
          <a:xfrm>
            <a:off x="457062" y="4512832"/>
            <a:ext cx="71975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1" name="Textfeld 10"/>
          <p:cNvSpPr txBox="1"/>
          <p:nvPr/>
        </p:nvSpPr>
        <p:spPr bwMode="auto">
          <a:xfrm>
            <a:off x="479376" y="260648"/>
            <a:ext cx="914546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</a:t>
            </a:r>
            <a:r>
              <a:rPr lang="en-GB" sz="1600" dirty="0">
                <a:latin typeface="Times New Roman"/>
                <a:ea typeface="Arial"/>
                <a:cs typeface="Times New Roman"/>
              </a:rPr>
              <a:t>S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1B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  <p:pic>
        <p:nvPicPr>
          <p:cNvPr id="8" name="Grafik 3"/>
          <p:cNvPicPr/>
          <p:nvPr/>
        </p:nvPicPr>
        <p:blipFill>
          <a:blip r:embed="rId2"/>
          <a:srcRect b="10400"/>
          <a:stretch/>
        </p:blipFill>
        <p:spPr bwMode="auto">
          <a:xfrm>
            <a:off x="3214687" y="1828800"/>
            <a:ext cx="5762625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hteck 13"/>
          <p:cNvSpPr/>
          <p:nvPr/>
        </p:nvSpPr>
        <p:spPr bwMode="auto">
          <a:xfrm>
            <a:off x="3647728" y="3966414"/>
            <a:ext cx="1190625" cy="10928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feld 10"/>
          <p:cNvSpPr txBox="1"/>
          <p:nvPr/>
        </p:nvSpPr>
        <p:spPr bwMode="auto">
          <a:xfrm>
            <a:off x="479376" y="260648"/>
            <a:ext cx="914546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</a:t>
            </a:r>
            <a:r>
              <a:rPr lang="en-GB" sz="1600" dirty="0">
                <a:latin typeface="Times New Roman"/>
                <a:ea typeface="Arial"/>
                <a:cs typeface="Times New Roman"/>
              </a:rPr>
              <a:t>S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1C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  <p:pic>
        <p:nvPicPr>
          <p:cNvPr id="3" name="Grafik 8"/>
          <p:cNvPicPr/>
          <p:nvPr/>
        </p:nvPicPr>
        <p:blipFill>
          <a:blip r:embed="rId2"/>
          <a:stretch/>
        </p:blipFill>
        <p:spPr bwMode="auto">
          <a:xfrm>
            <a:off x="3863752" y="1772816"/>
            <a:ext cx="4320480" cy="276198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hteck 20"/>
          <p:cNvSpPr/>
          <p:nvPr/>
        </p:nvSpPr>
        <p:spPr bwMode="auto">
          <a:xfrm>
            <a:off x="5519936" y="1864816"/>
            <a:ext cx="357241" cy="2577983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0413714" name=" 2130413713"/>
          <p:cNvSpPr/>
          <p:nvPr/>
        </p:nvSpPr>
        <p:spPr bwMode="auto">
          <a:xfrm>
            <a:off x="2329116" y="-1854227"/>
            <a:ext cx="141652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53084771" name=" 253084770"/>
          <p:cNvSpPr/>
          <p:nvPr/>
        </p:nvSpPr>
        <p:spPr bwMode="auto">
          <a:xfrm>
            <a:off x="-5739235" y="-1224092"/>
            <a:ext cx="45791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562901513" name=" 1562901512"/>
          <p:cNvSpPr/>
          <p:nvPr/>
        </p:nvSpPr>
        <p:spPr bwMode="auto">
          <a:xfrm>
            <a:off x="-6418877" y="-8559731"/>
            <a:ext cx="45791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grpSp>
        <p:nvGrpSpPr>
          <p:cNvPr id="2" name="Gruppieren 1"/>
          <p:cNvGrpSpPr/>
          <p:nvPr/>
        </p:nvGrpSpPr>
        <p:grpSpPr bwMode="auto">
          <a:xfrm>
            <a:off x="1253091" y="598695"/>
            <a:ext cx="9200134" cy="5194605"/>
            <a:chOff x="1267082" y="346765"/>
            <a:chExt cx="9200134" cy="5194605"/>
          </a:xfrm>
        </p:grpSpPr>
        <p:sp>
          <p:nvSpPr>
            <p:cNvPr id="1140207445" name="TextBox 6"/>
            <p:cNvSpPr txBox="1"/>
            <p:nvPr/>
          </p:nvSpPr>
          <p:spPr bwMode="auto">
            <a:xfrm>
              <a:off x="8639507" y="5272539"/>
              <a:ext cx="10038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sz="1100" dirty="0">
                  <a:latin typeface="+mj-ea"/>
                  <a:ea typeface="+mj-ea"/>
                  <a:cs typeface="Times New Roman"/>
                </a:rPr>
                <a:t>circRNA</a:t>
              </a:r>
              <a:r>
                <a:rPr sz="1100" baseline="-25000" dirty="0">
                  <a:latin typeface="+mj-ea"/>
                  <a:ea typeface="+mj-ea"/>
                  <a:cs typeface="Times New Roman"/>
                </a:rPr>
                <a:t>CTR2</a:t>
              </a:r>
              <a:endParaRPr sz="1100" dirty="0">
                <a:latin typeface="+mj-ea"/>
                <a:ea typeface="+mj-ea"/>
                <a:cs typeface="Times New Roman"/>
              </a:endParaRPr>
            </a:p>
          </p:txBody>
        </p:sp>
        <p:pic>
          <p:nvPicPr>
            <p:cNvPr id="2007223153" name="Picture 2007223152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6902079" y="346765"/>
              <a:ext cx="3565137" cy="4660683"/>
            </a:xfrm>
            <a:prstGeom prst="rect">
              <a:avLst/>
            </a:prstGeom>
          </p:spPr>
        </p:pic>
        <p:pic>
          <p:nvPicPr>
            <p:cNvPr id="1074972818" name="Picture 1074972817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712949" y="1520886"/>
              <a:ext cx="2639664" cy="3450819"/>
            </a:xfrm>
            <a:prstGeom prst="rect">
              <a:avLst/>
            </a:prstGeom>
          </p:spPr>
        </p:pic>
        <p:sp>
          <p:nvSpPr>
            <p:cNvPr id="52205601" name="TextBox 52205600"/>
            <p:cNvSpPr txBox="1"/>
            <p:nvPr/>
          </p:nvSpPr>
          <p:spPr bwMode="auto">
            <a:xfrm>
              <a:off x="4939144" y="5286941"/>
              <a:ext cx="1215147" cy="254429"/>
            </a:xfrm>
            <a:prstGeom prst="rect">
              <a:avLst/>
            </a:prstGeom>
            <a:noFill/>
          </p:spPr>
          <p:txBody>
            <a:bodyPr vertOverflow="overflow" horzOverflow="clip" vert="horz" wrap="square" lIns="91440" tIns="45720" rIns="91440" bIns="45720" numCol="1" spcCol="0" rtlCol="0" fromWordArt="0" anchor="t" anchorCtr="0" forceAA="0" compatLnSpc="0">
              <a:spAutoFit/>
            </a:bodyPr>
            <a:lstStyle/>
            <a:p>
              <a:pPr algn="ctr">
                <a:defRPr/>
              </a:pPr>
              <a:r>
                <a:rPr sz="1100" dirty="0">
                  <a:latin typeface="+mj-ea"/>
                  <a:ea typeface="+mj-ea"/>
                  <a:cs typeface="Times New Roman"/>
                </a:rPr>
                <a:t>circRNA</a:t>
              </a:r>
              <a:r>
                <a:rPr sz="1100" baseline="-25000" dirty="0">
                  <a:latin typeface="+mj-ea"/>
                  <a:ea typeface="+mj-ea"/>
                  <a:cs typeface="Times New Roman"/>
                </a:rPr>
                <a:t>CTR1</a:t>
              </a:r>
              <a:endParaRPr sz="1100" dirty="0">
                <a:latin typeface="+mj-ea"/>
                <a:ea typeface="+mj-ea"/>
                <a:cs typeface="Times New Roman"/>
              </a:endParaRPr>
            </a:p>
          </p:txBody>
        </p:sp>
        <p:pic>
          <p:nvPicPr>
            <p:cNvPr id="1076919023" name="Picture 107691902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267082" y="527082"/>
              <a:ext cx="3637145" cy="4754820"/>
            </a:xfrm>
            <a:prstGeom prst="rect">
              <a:avLst/>
            </a:prstGeom>
          </p:spPr>
        </p:pic>
        <p:sp>
          <p:nvSpPr>
            <p:cNvPr id="2013447836" name="TextBox 6"/>
            <p:cNvSpPr txBox="1"/>
            <p:nvPr/>
          </p:nvSpPr>
          <p:spPr bwMode="auto">
            <a:xfrm>
              <a:off x="2365329" y="5272539"/>
              <a:ext cx="121514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sz="1100" dirty="0">
                  <a:latin typeface="+mj-ea"/>
                  <a:ea typeface="+mj-ea"/>
                  <a:cs typeface="Times New Roman"/>
                </a:rPr>
                <a:t>circRNA</a:t>
              </a:r>
              <a:r>
                <a:rPr sz="1100" baseline="-25000" dirty="0">
                  <a:latin typeface="+mj-ea"/>
                  <a:ea typeface="+mj-ea"/>
                  <a:cs typeface="Times New Roman"/>
                </a:rPr>
                <a:t>GFP</a:t>
              </a:r>
              <a:endParaRPr sz="1100" dirty="0">
                <a:latin typeface="+mj-ea"/>
                <a:ea typeface="+mj-ea"/>
                <a:cs typeface="Times New Roman"/>
              </a:endParaRPr>
            </a:p>
          </p:txBody>
        </p:sp>
      </p:grpSp>
      <p:sp>
        <p:nvSpPr>
          <p:cNvPr id="13" name="Textfeld 12"/>
          <p:cNvSpPr txBox="1"/>
          <p:nvPr/>
        </p:nvSpPr>
        <p:spPr bwMode="auto">
          <a:xfrm>
            <a:off x="479376" y="260648"/>
            <a:ext cx="925894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</a:t>
            </a:r>
            <a:r>
              <a:rPr lang="en-GB" sz="1600" dirty="0">
                <a:latin typeface="Times New Roman"/>
                <a:ea typeface="Arial"/>
                <a:cs typeface="Times New Roman"/>
              </a:rPr>
              <a:t>S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1D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l="11331" t="5744" r="12418"/>
          <a:stretch/>
        </p:blipFill>
        <p:spPr bwMode="auto">
          <a:xfrm>
            <a:off x="6816080" y="1658055"/>
            <a:ext cx="4583239" cy="4003193"/>
          </a:xfrm>
          <a:prstGeom prst="rect">
            <a:avLst/>
          </a:prstGeom>
        </p:spPr>
      </p:pic>
      <p:sp>
        <p:nvSpPr>
          <p:cNvPr id="484161316" name="Textfeld 484161315"/>
          <p:cNvSpPr txBox="1"/>
          <p:nvPr/>
        </p:nvSpPr>
        <p:spPr bwMode="auto">
          <a:xfrm>
            <a:off x="479376" y="260648"/>
            <a:ext cx="1165319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S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2A, B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  <p:sp>
        <p:nvSpPr>
          <p:cNvPr id="2" name="Textfeld 1"/>
          <p:cNvSpPr txBox="1"/>
          <p:nvPr/>
        </p:nvSpPr>
        <p:spPr bwMode="auto">
          <a:xfrm>
            <a:off x="1156085" y="119675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feld 2"/>
          <p:cNvSpPr txBox="1"/>
          <p:nvPr/>
        </p:nvSpPr>
        <p:spPr bwMode="auto">
          <a:xfrm>
            <a:off x="6642986" y="119675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4584173" name=" 1154584172"/>
          <p:cNvSpPr/>
          <p:nvPr/>
        </p:nvSpPr>
        <p:spPr bwMode="auto">
          <a:xfrm>
            <a:off x="13791902" y="5453693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E0C674-1889-7D2F-D7D7-DF325CAAE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80" y="1813636"/>
            <a:ext cx="4459231" cy="36920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BE8B967C-73DF-A898-4E46-4374D31604E9}"/>
              </a:ext>
            </a:extLst>
          </p:cNvPr>
          <p:cNvGrpSpPr/>
          <p:nvPr/>
        </p:nvGrpSpPr>
        <p:grpSpPr bwMode="auto">
          <a:xfrm>
            <a:off x="7761423" y="2083531"/>
            <a:ext cx="3323160" cy="3091820"/>
            <a:chOff x="7886110" y="1932561"/>
            <a:chExt cx="3323160" cy="3091820"/>
          </a:xfrm>
        </p:grpSpPr>
        <p:pic>
          <p:nvPicPr>
            <p:cNvPr id="5" name="Ink 8">
              <a:extLst>
                <a:ext uri="{FF2B5EF4-FFF2-40B4-BE49-F238E27FC236}">
                  <a16:creationId xmlns:a16="http://schemas.microsoft.com/office/drawing/2014/main" id="{F9BF6403-4D1A-8F87-AEF2-50F2417401DE}"/>
                </a:ext>
              </a:extLst>
            </p:cNvPr>
            <p:cNvPicPr/>
            <p:nvPr/>
          </p:nvPicPr>
          <p:blipFill>
            <a:blip r:embed="rId2"/>
            <a:stretch/>
          </p:blipFill>
          <p:spPr bwMode="auto">
            <a:xfrm>
              <a:off x="9507452" y="2287392"/>
              <a:ext cx="270000" cy="126000"/>
            </a:xfrm>
            <a:prstGeom prst="rect">
              <a:avLst/>
            </a:prstGeom>
          </p:spPr>
        </p:pic>
        <p:pic>
          <p:nvPicPr>
            <p:cNvPr id="6" name="Ink 9">
              <a:extLst>
                <a:ext uri="{FF2B5EF4-FFF2-40B4-BE49-F238E27FC236}">
                  <a16:creationId xmlns:a16="http://schemas.microsoft.com/office/drawing/2014/main" id="{0B311BDB-1F15-73D0-8CC8-D18693C7562D}"/>
                </a:ext>
              </a:extLst>
            </p:cNvPr>
            <p:cNvPicPr/>
            <p:nvPr/>
          </p:nvPicPr>
          <p:blipFill>
            <a:blip r:embed="rId3"/>
            <a:stretch/>
          </p:blipFill>
          <p:spPr bwMode="auto">
            <a:xfrm>
              <a:off x="9440132" y="2212512"/>
              <a:ext cx="174240" cy="178920"/>
            </a:xfrm>
            <a:prstGeom prst="rect">
              <a:avLst/>
            </a:prstGeom>
          </p:spPr>
        </p:pic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CEDDC316-9F00-43AC-16AB-FCED48DEC22F}"/>
                </a:ext>
              </a:extLst>
            </p:cNvPr>
            <p:cNvGrpSpPr/>
            <p:nvPr/>
          </p:nvGrpSpPr>
          <p:grpSpPr bwMode="auto">
            <a:xfrm>
              <a:off x="7886110" y="4479652"/>
              <a:ext cx="1218561" cy="523397"/>
              <a:chOff x="723285" y="4597089"/>
              <a:chExt cx="1218561" cy="523397"/>
            </a:xfrm>
          </p:grpSpPr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6CBBE8BE-2499-C244-E684-044DA055730A}"/>
                  </a:ext>
                </a:extLst>
              </p:cNvPr>
              <p:cNvSpPr/>
              <p:nvPr/>
            </p:nvSpPr>
            <p:spPr bwMode="auto">
              <a:xfrm>
                <a:off x="1194526" y="4843487"/>
                <a:ext cx="747320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>
                    <a:latin typeface="Times New Roman"/>
                    <a:cs typeface="Times New Roman"/>
                  </a:rPr>
                  <a:t>circRNA</a:t>
                </a:r>
                <a:endParaRPr sz="1200">
                  <a:latin typeface="Times New Roman"/>
                  <a:cs typeface="Times New Roman"/>
                </a:endParaRPr>
              </a:p>
            </p:txBody>
          </p:sp>
          <p:sp>
            <p:nvSpPr>
              <p:cNvPr id="23" name="Rechteck 4">
                <a:extLst>
                  <a:ext uri="{FF2B5EF4-FFF2-40B4-BE49-F238E27FC236}">
                    <a16:creationId xmlns:a16="http://schemas.microsoft.com/office/drawing/2014/main" id="{BDE1D8BD-BA58-0010-1321-D7200ACA80F3}"/>
                  </a:ext>
                </a:extLst>
              </p:cNvPr>
              <p:cNvSpPr/>
              <p:nvPr/>
            </p:nvSpPr>
            <p:spPr bwMode="auto">
              <a:xfrm>
                <a:off x="723285" y="4597089"/>
                <a:ext cx="1217001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>
                    <a:latin typeface="Times New Roman"/>
                    <a:cs typeface="Times New Roman"/>
                  </a:rPr>
                  <a:t>pGY1-35S::GFP</a:t>
                </a:r>
                <a:endParaRPr sz="1200">
                  <a:latin typeface="Times New Roman"/>
                  <a:cs typeface="Times New Roman"/>
                </a:endParaRPr>
              </a:p>
            </p:txBody>
          </p:sp>
        </p:grpSp>
        <p:sp>
          <p:nvSpPr>
            <p:cNvPr id="8" name="Rechteck 4">
              <a:extLst>
                <a:ext uri="{FF2B5EF4-FFF2-40B4-BE49-F238E27FC236}">
                  <a16:creationId xmlns:a16="http://schemas.microsoft.com/office/drawing/2014/main" id="{22255DE2-1A4A-4C75-2E14-BEA56F810738}"/>
                </a:ext>
              </a:extLst>
            </p:cNvPr>
            <p:cNvSpPr/>
            <p:nvPr/>
          </p:nvSpPr>
          <p:spPr bwMode="auto">
            <a:xfrm>
              <a:off x="9429006" y="4480376"/>
              <a:ext cx="27283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Arial"/>
                  <a:cs typeface="Times New Roman"/>
                </a:rPr>
                <a:t>+</a:t>
              </a:r>
              <a:endParaRPr sz="1200">
                <a:latin typeface="Arial"/>
                <a:cs typeface="Times New Roman"/>
              </a:endParaRPr>
            </a:p>
          </p:txBody>
        </p:sp>
        <p:sp>
          <p:nvSpPr>
            <p:cNvPr id="9" name="Rechteck 4">
              <a:extLst>
                <a:ext uri="{FF2B5EF4-FFF2-40B4-BE49-F238E27FC236}">
                  <a16:creationId xmlns:a16="http://schemas.microsoft.com/office/drawing/2014/main" id="{7062BAC0-6FDD-57D2-CA05-424927431436}"/>
                </a:ext>
              </a:extLst>
            </p:cNvPr>
            <p:cNvSpPr/>
            <p:nvPr/>
          </p:nvSpPr>
          <p:spPr bwMode="auto">
            <a:xfrm>
              <a:off x="10117709" y="4490072"/>
              <a:ext cx="27283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Arial"/>
                  <a:cs typeface="Times New Roman"/>
                </a:rPr>
                <a:t>+</a:t>
              </a:r>
              <a:endParaRPr sz="1200">
                <a:latin typeface="Arial"/>
                <a:cs typeface="Times New Roman"/>
              </a:endParaRPr>
            </a:p>
          </p:txBody>
        </p:sp>
        <p:sp>
          <p:nvSpPr>
            <p:cNvPr id="10" name="Rechteck 4">
              <a:extLst>
                <a:ext uri="{FF2B5EF4-FFF2-40B4-BE49-F238E27FC236}">
                  <a16:creationId xmlns:a16="http://schemas.microsoft.com/office/drawing/2014/main" id="{E078D14E-654C-9B99-C101-B513A4DECC3F}"/>
                </a:ext>
              </a:extLst>
            </p:cNvPr>
            <p:cNvSpPr/>
            <p:nvPr/>
          </p:nvSpPr>
          <p:spPr bwMode="auto">
            <a:xfrm>
              <a:off x="10823277" y="4490071"/>
              <a:ext cx="272832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Arial"/>
                  <a:cs typeface="Times New Roman"/>
                </a:rPr>
                <a:t>+</a:t>
              </a:r>
              <a:endParaRPr sz="1200">
                <a:latin typeface="Arial"/>
                <a:cs typeface="Times New Roman"/>
              </a:endParaRPr>
            </a:p>
          </p:txBody>
        </p:sp>
        <p:sp>
          <p:nvSpPr>
            <p:cNvPr id="11" name="Rechteck 4">
              <a:extLst>
                <a:ext uri="{FF2B5EF4-FFF2-40B4-BE49-F238E27FC236}">
                  <a16:creationId xmlns:a16="http://schemas.microsoft.com/office/drawing/2014/main" id="{F06F49B2-A2A4-6ED6-9C5A-55FE3826E65C}"/>
                </a:ext>
              </a:extLst>
            </p:cNvPr>
            <p:cNvSpPr/>
            <p:nvPr/>
          </p:nvSpPr>
          <p:spPr bwMode="auto">
            <a:xfrm>
              <a:off x="9446329" y="4726051"/>
              <a:ext cx="235963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b="1">
                  <a:latin typeface="Times New Roman"/>
                  <a:ea typeface="Arial"/>
                  <a:cs typeface="Times New Roman"/>
                </a:rPr>
                <a:t>-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2" name="Rechteck 4">
              <a:extLst>
                <a:ext uri="{FF2B5EF4-FFF2-40B4-BE49-F238E27FC236}">
                  <a16:creationId xmlns:a16="http://schemas.microsoft.com/office/drawing/2014/main" id="{9B46A3FF-3261-CAE3-E356-16AE08B102EA}"/>
                </a:ext>
              </a:extLst>
            </p:cNvPr>
            <p:cNvSpPr/>
            <p:nvPr/>
          </p:nvSpPr>
          <p:spPr bwMode="auto">
            <a:xfrm>
              <a:off x="9953805" y="4747382"/>
              <a:ext cx="65235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cs typeface="Times New Roman"/>
                </a:rPr>
                <a:t>CTR1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3" name="Rechteck 4">
              <a:extLst>
                <a:ext uri="{FF2B5EF4-FFF2-40B4-BE49-F238E27FC236}">
                  <a16:creationId xmlns:a16="http://schemas.microsoft.com/office/drawing/2014/main" id="{ED4686F0-9E7B-1CF8-2402-19102B208733}"/>
                </a:ext>
              </a:extLst>
            </p:cNvPr>
            <p:cNvSpPr/>
            <p:nvPr/>
          </p:nvSpPr>
          <p:spPr bwMode="auto">
            <a:xfrm>
              <a:off x="10744079" y="4737774"/>
              <a:ext cx="465191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cs typeface="Times New Roman"/>
                </a:rPr>
                <a:t>GFP</a:t>
              </a:r>
              <a:endParaRPr sz="1200">
                <a:latin typeface="Times New Roman"/>
                <a:cs typeface="Times New Roman"/>
              </a:endParaRPr>
            </a:p>
          </p:txBody>
        </p:sp>
        <p:cxnSp>
          <p:nvCxnSpPr>
            <p:cNvPr id="14" name="Gerader Verbinder 51">
              <a:extLst>
                <a:ext uri="{FF2B5EF4-FFF2-40B4-BE49-F238E27FC236}">
                  <a16:creationId xmlns:a16="http://schemas.microsoft.com/office/drawing/2014/main" id="{5764A6A6-8C5D-E01F-82EB-DAE60E6144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82299" y="4529930"/>
              <a:ext cx="0" cy="4295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CCE75F0B-858F-C022-D4B4-896A9F120919}"/>
                </a:ext>
              </a:extLst>
            </p:cNvPr>
            <p:cNvSpPr txBox="1"/>
            <p:nvPr/>
          </p:nvSpPr>
          <p:spPr bwMode="auto">
            <a:xfrm>
              <a:off x="8678546" y="1932561"/>
              <a:ext cx="3770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de-DE" sz="1200">
                  <a:latin typeface="Times New Roman"/>
                  <a:cs typeface="Times New Roman"/>
                </a:rPr>
                <a:t>0.5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180B9FE9-3FCE-A815-1EFE-4CCE06FA17F6}"/>
                </a:ext>
              </a:extLst>
            </p:cNvPr>
            <p:cNvSpPr txBox="1"/>
            <p:nvPr/>
          </p:nvSpPr>
          <p:spPr bwMode="auto">
            <a:xfrm>
              <a:off x="8678546" y="2395394"/>
              <a:ext cx="3770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de-DE" sz="1200">
                  <a:latin typeface="Times New Roman"/>
                  <a:cs typeface="Times New Roman"/>
                </a:rPr>
                <a:t>0.4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502EDDA1-09C8-190A-15B8-37167FCAF0F4}"/>
                </a:ext>
              </a:extLst>
            </p:cNvPr>
            <p:cNvSpPr txBox="1"/>
            <p:nvPr/>
          </p:nvSpPr>
          <p:spPr bwMode="auto">
            <a:xfrm>
              <a:off x="8683825" y="2851507"/>
              <a:ext cx="3770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de-DE" sz="1200">
                  <a:latin typeface="Times New Roman"/>
                  <a:cs typeface="Times New Roman"/>
                </a:rPr>
                <a:t>0.3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6FF1F420-254D-6F6F-6132-A655BD2840C9}"/>
                </a:ext>
              </a:extLst>
            </p:cNvPr>
            <p:cNvSpPr txBox="1"/>
            <p:nvPr/>
          </p:nvSpPr>
          <p:spPr bwMode="auto">
            <a:xfrm>
              <a:off x="8683825" y="3314340"/>
              <a:ext cx="3770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de-DE" sz="1200">
                  <a:latin typeface="Times New Roman"/>
                  <a:cs typeface="Times New Roman"/>
                </a:rPr>
                <a:t>0.2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EB0FFC07-87DC-9A13-27D6-1220E9C7BC44}"/>
                </a:ext>
              </a:extLst>
            </p:cNvPr>
            <p:cNvSpPr txBox="1"/>
            <p:nvPr/>
          </p:nvSpPr>
          <p:spPr bwMode="auto">
            <a:xfrm>
              <a:off x="8741533" y="423325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de-DE" sz="1200">
                  <a:latin typeface="Times New Roman"/>
                  <a:cs typeface="Times New Roman"/>
                </a:rPr>
                <a:t>0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062CA04D-BFA4-5CC0-E4DB-8E7A5D63BCD0}"/>
                </a:ext>
              </a:extLst>
            </p:cNvPr>
            <p:cNvSpPr txBox="1"/>
            <p:nvPr/>
          </p:nvSpPr>
          <p:spPr bwMode="auto">
            <a:xfrm rot="16199998">
              <a:off x="7572361" y="3077702"/>
              <a:ext cx="18469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>
                  <a:latin typeface="Times New Roman"/>
                  <a:cs typeface="Times New Roman"/>
                </a:rPr>
                <a:t>Green </a:t>
              </a:r>
              <a:r>
                <a:rPr lang="en-US" sz="1200" i="1">
                  <a:latin typeface="Times New Roman"/>
                  <a:cs typeface="Times New Roman"/>
                </a:rPr>
                <a:t>vs.</a:t>
              </a:r>
              <a:r>
                <a:rPr lang="en-US" sz="1200">
                  <a:latin typeface="Times New Roman"/>
                  <a:cs typeface="Times New Roman"/>
                </a:rPr>
                <a:t> red pixels in WT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F0175DAA-5FA8-6AD7-C9FD-2FE5C9E3BC73}"/>
                </a:ext>
              </a:extLst>
            </p:cNvPr>
            <p:cNvSpPr txBox="1"/>
            <p:nvPr/>
          </p:nvSpPr>
          <p:spPr bwMode="auto">
            <a:xfrm>
              <a:off x="8683825" y="3783845"/>
              <a:ext cx="3770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de-DE" sz="1200">
                  <a:latin typeface="Times New Roman"/>
                  <a:cs typeface="Times New Roman"/>
                </a:rPr>
                <a:t>0.1</a:t>
              </a:r>
              <a:endParaRPr sz="1200">
                <a:latin typeface="Times New Roman"/>
                <a:cs typeface="Times New Roman"/>
              </a:endParaRPr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0C3BC30F-2473-FAA1-8C9B-E90D609216B3}"/>
              </a:ext>
            </a:extLst>
          </p:cNvPr>
          <p:cNvSpPr txBox="1"/>
          <p:nvPr/>
        </p:nvSpPr>
        <p:spPr bwMode="auto">
          <a:xfrm>
            <a:off x="479376" y="260648"/>
            <a:ext cx="777713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de-DE" sz="1600">
                <a:highlight>
                  <a:srgbClr val="00FF00"/>
                </a:highlight>
                <a:latin typeface="Times New Roman"/>
                <a:ea typeface="Arial"/>
                <a:cs typeface="Times New Roman"/>
              </a:rPr>
              <a:t>Fig. S3</a:t>
            </a:r>
            <a:endParaRPr sz="1600">
              <a:highlight>
                <a:srgbClr val="00FF00"/>
              </a:highlight>
              <a:latin typeface="Times New Roman"/>
              <a:ea typeface="Arial"/>
              <a:cs typeface="Times New Roman"/>
            </a:endParaRP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19C0D0A2-C0D9-3C5E-67D0-EA8ABEEE0732}"/>
              </a:ext>
            </a:extLst>
          </p:cNvPr>
          <p:cNvGrpSpPr/>
          <p:nvPr/>
        </p:nvGrpSpPr>
        <p:grpSpPr bwMode="auto">
          <a:xfrm>
            <a:off x="1656147" y="1458385"/>
            <a:ext cx="4563845" cy="4158996"/>
            <a:chOff x="1506423" y="1506580"/>
            <a:chExt cx="4563845" cy="4158996"/>
          </a:xfrm>
        </p:grpSpPr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F9E4957A-3F33-69E6-97CD-BD67576C8084}"/>
                </a:ext>
              </a:extLst>
            </p:cNvPr>
            <p:cNvSpPr/>
            <p:nvPr/>
          </p:nvSpPr>
          <p:spPr bwMode="auto">
            <a:xfrm rot="16199998">
              <a:off x="1128755" y="2325633"/>
              <a:ext cx="1217000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pic>
          <p:nvPicPr>
            <p:cNvPr id="27" name="Picture 7" descr="Background pattern&#10;&#10;Description automatically generated">
              <a:extLst>
                <a:ext uri="{FF2B5EF4-FFF2-40B4-BE49-F238E27FC236}">
                  <a16:creationId xmlns:a16="http://schemas.microsoft.com/office/drawing/2014/main" id="{4CC53262-F81B-01E5-B2BC-A0F8F1C0A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2014925" y="4406359"/>
              <a:ext cx="2011249" cy="1259217"/>
            </a:xfrm>
            <a:prstGeom prst="rect">
              <a:avLst/>
            </a:prstGeom>
          </p:spPr>
        </p:pic>
        <p:pic>
          <p:nvPicPr>
            <p:cNvPr id="28" name="Picture 8" descr="Background pattern&#10;&#10;Description automatically generated">
              <a:extLst>
                <a:ext uri="{FF2B5EF4-FFF2-40B4-BE49-F238E27FC236}">
                  <a16:creationId xmlns:a16="http://schemas.microsoft.com/office/drawing/2014/main" id="{8A8E38C8-C5F7-4A44-C515-23EB79C56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4059018" y="4406358"/>
              <a:ext cx="2011250" cy="1259218"/>
            </a:xfrm>
            <a:prstGeom prst="rect">
              <a:avLst/>
            </a:prstGeom>
          </p:spPr>
        </p:pic>
        <p:sp>
          <p:nvSpPr>
            <p:cNvPr id="29" name="Rechteck 19">
              <a:extLst>
                <a:ext uri="{FF2B5EF4-FFF2-40B4-BE49-F238E27FC236}">
                  <a16:creationId xmlns:a16="http://schemas.microsoft.com/office/drawing/2014/main" id="{C3BA8F92-1781-234D-6865-946D0C332BEF}"/>
                </a:ext>
              </a:extLst>
            </p:cNvPr>
            <p:cNvSpPr/>
            <p:nvPr/>
          </p:nvSpPr>
          <p:spPr bwMode="auto">
            <a:xfrm>
              <a:off x="2242930" y="1506580"/>
              <a:ext cx="1555233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470,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525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0" name="Rechteck 5">
              <a:extLst>
                <a:ext uri="{FF2B5EF4-FFF2-40B4-BE49-F238E27FC236}">
                  <a16:creationId xmlns:a16="http://schemas.microsoft.com/office/drawing/2014/main" id="{3827F90D-0343-A2ED-A383-AE75E140560D}"/>
                </a:ext>
              </a:extLst>
            </p:cNvPr>
            <p:cNvSpPr/>
            <p:nvPr/>
          </p:nvSpPr>
          <p:spPr bwMode="auto">
            <a:xfrm>
              <a:off x="4287026" y="1506580"/>
              <a:ext cx="1555233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480,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510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1" name="Rechteck 4">
              <a:extLst>
                <a:ext uri="{FF2B5EF4-FFF2-40B4-BE49-F238E27FC236}">
                  <a16:creationId xmlns:a16="http://schemas.microsoft.com/office/drawing/2014/main" id="{FD307CC1-A4FD-E3F1-4A85-1F6A760A474E}"/>
                </a:ext>
              </a:extLst>
            </p:cNvPr>
            <p:cNvSpPr/>
            <p:nvPr/>
          </p:nvSpPr>
          <p:spPr bwMode="auto">
            <a:xfrm rot="16199998">
              <a:off x="1128755" y="4755835"/>
              <a:ext cx="1217001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2" name="Rechteck 4">
              <a:extLst>
                <a:ext uri="{FF2B5EF4-FFF2-40B4-BE49-F238E27FC236}">
                  <a16:creationId xmlns:a16="http://schemas.microsoft.com/office/drawing/2014/main" id="{97A299C5-B520-64A8-6B5F-02C2E613A95E}"/>
                </a:ext>
              </a:extLst>
            </p:cNvPr>
            <p:cNvSpPr/>
            <p:nvPr/>
          </p:nvSpPr>
          <p:spPr bwMode="auto">
            <a:xfrm rot="16199998">
              <a:off x="1128755" y="3516245"/>
              <a:ext cx="1217001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CTR1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</p:grpSp>
      <p:pic>
        <p:nvPicPr>
          <p:cNvPr id="33" name="Picture 20">
            <a:extLst>
              <a:ext uri="{FF2B5EF4-FFF2-40B4-BE49-F238E27FC236}">
                <a16:creationId xmlns:a16="http://schemas.microsoft.com/office/drawing/2014/main" id="{FAD84739-4030-920C-9025-177C2A597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163504" y="3070599"/>
            <a:ext cx="2006646" cy="1256335"/>
          </a:xfrm>
          <a:prstGeom prst="rect">
            <a:avLst/>
          </a:prstGeom>
        </p:spPr>
      </p:pic>
      <p:pic>
        <p:nvPicPr>
          <p:cNvPr id="34" name="Picture 22" descr="A red and green lights&#10;&#10;Description automatically generated">
            <a:extLst>
              <a:ext uri="{FF2B5EF4-FFF2-40B4-BE49-F238E27FC236}">
                <a16:creationId xmlns:a16="http://schemas.microsoft.com/office/drawing/2014/main" id="{44BB461C-8595-2502-6D1C-9C6BE1372F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201009" y="3069187"/>
            <a:ext cx="2011249" cy="1259217"/>
          </a:xfrm>
          <a:prstGeom prst="rect">
            <a:avLst/>
          </a:prstGeom>
        </p:spPr>
      </p:pic>
      <p:pic>
        <p:nvPicPr>
          <p:cNvPr id="35" name="Picture 24">
            <a:extLst>
              <a:ext uri="{FF2B5EF4-FFF2-40B4-BE49-F238E27FC236}">
                <a16:creationId xmlns:a16="http://schemas.microsoft.com/office/drawing/2014/main" id="{0B0EE977-3125-7180-929D-86A7B5220B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204390" y="1772485"/>
            <a:ext cx="2015604" cy="1261943"/>
          </a:xfrm>
          <a:prstGeom prst="rect">
            <a:avLst/>
          </a:prstGeom>
        </p:spPr>
      </p:pic>
      <p:pic>
        <p:nvPicPr>
          <p:cNvPr id="36" name="Picture 26" descr="A green lights in the dark&#10;&#10;Description automatically generated with medium confidence">
            <a:extLst>
              <a:ext uri="{FF2B5EF4-FFF2-40B4-BE49-F238E27FC236}">
                <a16:creationId xmlns:a16="http://schemas.microsoft.com/office/drawing/2014/main" id="{0C9E1844-809E-4673-2437-32BD7D7EEF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158902" y="1772061"/>
            <a:ext cx="2011249" cy="1259217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794D77B8-0920-1209-F75C-F8F77F7E8B80}"/>
              </a:ext>
            </a:extLst>
          </p:cNvPr>
          <p:cNvSpPr txBox="1"/>
          <p:nvPr/>
        </p:nvSpPr>
        <p:spPr bwMode="auto">
          <a:xfrm>
            <a:off x="1199456" y="101760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latin typeface="Times New Roman"/>
                <a:cs typeface="Times New Roman"/>
              </a:rPr>
              <a:t>A</a:t>
            </a:r>
            <a:endParaRPr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85A296F1-9243-31CC-A87F-AC214D65A937}"/>
              </a:ext>
            </a:extLst>
          </p:cNvPr>
          <p:cNvSpPr txBox="1"/>
          <p:nvPr/>
        </p:nvSpPr>
        <p:spPr bwMode="auto">
          <a:xfrm>
            <a:off x="7320136" y="101760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latin typeface="Times New Roman"/>
                <a:cs typeface="Times New Roman"/>
              </a:rPr>
              <a:t>B</a:t>
            </a:r>
            <a:endParaRPr/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id="{35691637-253E-A39B-4E39-7DD60890ABA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2798" r="2421" b="26390"/>
          <a:stretch/>
        </p:blipFill>
        <p:spPr bwMode="auto">
          <a:xfrm>
            <a:off x="8882224" y="1904291"/>
            <a:ext cx="2448272" cy="2736751"/>
          </a:xfrm>
          <a:prstGeom prst="rect">
            <a:avLst/>
          </a:prstGeom>
        </p:spPr>
      </p:pic>
      <p:sp>
        <p:nvSpPr>
          <p:cNvPr id="40" name="TextBox 4">
            <a:extLst>
              <a:ext uri="{FF2B5EF4-FFF2-40B4-BE49-F238E27FC236}">
                <a16:creationId xmlns:a16="http://schemas.microsoft.com/office/drawing/2014/main" id="{3E0B8F42-291C-9261-9489-5581C706A7C9}"/>
              </a:ext>
            </a:extLst>
          </p:cNvPr>
          <p:cNvSpPr txBox="1"/>
          <p:nvPr/>
        </p:nvSpPr>
        <p:spPr bwMode="auto">
          <a:xfrm>
            <a:off x="10663943" y="2981535"/>
            <a:ext cx="3288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sz="2000" b="0" i="0">
                <a:solidFill>
                  <a:srgbClr val="2D3748"/>
                </a:solidFill>
                <a:latin typeface="Times New Roman"/>
                <a:cs typeface="Times New Roman"/>
              </a:rPr>
              <a:t>*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1" name="Minus 40">
            <a:extLst>
              <a:ext uri="{FF2B5EF4-FFF2-40B4-BE49-F238E27FC236}">
                <a16:creationId xmlns:a16="http://schemas.microsoft.com/office/drawing/2014/main" id="{BF7785C1-5390-5123-0C4F-5E1B2CDD3EAE}"/>
              </a:ext>
            </a:extLst>
          </p:cNvPr>
          <p:cNvSpPr/>
          <p:nvPr/>
        </p:nvSpPr>
        <p:spPr bwMode="auto">
          <a:xfrm>
            <a:off x="5954010" y="5519657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93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7AF291A-3646-4318-F7C0-24559B8AC02C}"/>
              </a:ext>
            </a:extLst>
          </p:cNvPr>
          <p:cNvGrpSpPr/>
          <p:nvPr/>
        </p:nvGrpSpPr>
        <p:grpSpPr bwMode="auto">
          <a:xfrm>
            <a:off x="549169" y="575458"/>
            <a:ext cx="4684614" cy="6012096"/>
            <a:chOff x="3168889" y="369232"/>
            <a:chExt cx="4684614" cy="6012096"/>
          </a:xfrm>
        </p:grpSpPr>
        <p:pic>
          <p:nvPicPr>
            <p:cNvPr id="5" name="Picture 48" descr="A picture containing green, night sky&#10;&#10;Description automatically generated">
              <a:extLst>
                <a:ext uri="{FF2B5EF4-FFF2-40B4-BE49-F238E27FC236}">
                  <a16:creationId xmlns:a16="http://schemas.microsoft.com/office/drawing/2014/main" id="{F03D2B63-AB48-1689-F48B-5599E734C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219340" y="662323"/>
              <a:ext cx="1794000" cy="1123200"/>
            </a:xfrm>
            <a:prstGeom prst="rect">
              <a:avLst/>
            </a:prstGeom>
          </p:spPr>
        </p:pic>
        <p:pic>
          <p:nvPicPr>
            <p:cNvPr id="6" name="Picture 50" descr="A picture containing green, lit&#10;&#10;Description automatically generated">
              <a:extLst>
                <a:ext uri="{FF2B5EF4-FFF2-40B4-BE49-F238E27FC236}">
                  <a16:creationId xmlns:a16="http://schemas.microsoft.com/office/drawing/2014/main" id="{45E0270C-5962-5030-C089-C65E8B50D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6059503" y="662323"/>
              <a:ext cx="1794000" cy="1123200"/>
            </a:xfrm>
            <a:prstGeom prst="rect">
              <a:avLst/>
            </a:prstGeom>
          </p:spPr>
        </p:pic>
        <p:pic>
          <p:nvPicPr>
            <p:cNvPr id="7" name="Picture 54" descr="A picture containing grass, green, colorful, forest&#10;&#10;Description automatically generated">
              <a:extLst>
                <a:ext uri="{FF2B5EF4-FFF2-40B4-BE49-F238E27FC236}">
                  <a16:creationId xmlns:a16="http://schemas.microsoft.com/office/drawing/2014/main" id="{08FD5585-FD35-B877-181B-EEBBFDFF1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6059503" y="1811274"/>
              <a:ext cx="1794000" cy="1123200"/>
            </a:xfrm>
            <a:prstGeom prst="rect">
              <a:avLst/>
            </a:prstGeom>
          </p:spPr>
        </p:pic>
        <p:pic>
          <p:nvPicPr>
            <p:cNvPr id="8" name="Picture 58" descr="A picture containing grass, green, forest, close&#10;&#10;Description automatically generated">
              <a:extLst>
                <a:ext uri="{FF2B5EF4-FFF2-40B4-BE49-F238E27FC236}">
                  <a16:creationId xmlns:a16="http://schemas.microsoft.com/office/drawing/2014/main" id="{22765DB5-333B-490B-A221-142B1B253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6059503" y="2960225"/>
              <a:ext cx="1794000" cy="1123200"/>
            </a:xfrm>
            <a:prstGeom prst="rect">
              <a:avLst/>
            </a:prstGeom>
          </p:spPr>
        </p:pic>
        <p:pic>
          <p:nvPicPr>
            <p:cNvPr id="9" name="Picture 62">
              <a:extLst>
                <a:ext uri="{FF2B5EF4-FFF2-40B4-BE49-F238E27FC236}">
                  <a16:creationId xmlns:a16="http://schemas.microsoft.com/office/drawing/2014/main" id="{7DDD1933-2DAB-842B-3651-092819275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6059503" y="4109175"/>
              <a:ext cx="1794000" cy="1123200"/>
            </a:xfrm>
            <a:prstGeom prst="rect">
              <a:avLst/>
            </a:prstGeom>
          </p:spPr>
        </p:pic>
        <p:pic>
          <p:nvPicPr>
            <p:cNvPr id="10" name="Picture 52" descr="Background pattern&#10;&#10;Description automatically generated">
              <a:extLst>
                <a:ext uri="{FF2B5EF4-FFF2-40B4-BE49-F238E27FC236}">
                  <a16:creationId xmlns:a16="http://schemas.microsoft.com/office/drawing/2014/main" id="{3D1741B2-73AC-D3BC-6CA7-21335B007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4219340" y="1811274"/>
              <a:ext cx="1794000" cy="1123200"/>
            </a:xfrm>
            <a:prstGeom prst="rect">
              <a:avLst/>
            </a:prstGeom>
          </p:spPr>
        </p:pic>
        <p:pic>
          <p:nvPicPr>
            <p:cNvPr id="11" name="Picture 56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3388BDE6-B7F5-C336-B7EC-4D8BE8948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4219340" y="2960225"/>
              <a:ext cx="1794000" cy="1123200"/>
            </a:xfrm>
            <a:prstGeom prst="rect">
              <a:avLst/>
            </a:prstGeom>
          </p:spPr>
        </p:pic>
        <p:pic>
          <p:nvPicPr>
            <p:cNvPr id="12" name="Picture 60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8864D5C0-BF96-F37A-2204-D6C5D52D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/>
          </p:blipFill>
          <p:spPr bwMode="auto">
            <a:xfrm>
              <a:off x="4219340" y="4109175"/>
              <a:ext cx="1794000" cy="1123200"/>
            </a:xfrm>
            <a:prstGeom prst="rect">
              <a:avLst/>
            </a:prstGeom>
          </p:spPr>
        </p:pic>
        <p:pic>
          <p:nvPicPr>
            <p:cNvPr id="13" name="Picture 64" descr="Background pattern&#10;&#10;Description automatically generated">
              <a:extLst>
                <a:ext uri="{FF2B5EF4-FFF2-40B4-BE49-F238E27FC236}">
                  <a16:creationId xmlns:a16="http://schemas.microsoft.com/office/drawing/2014/main" id="{0E1DD00F-720E-7B0D-9EC2-191800FF9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4219340" y="5258128"/>
              <a:ext cx="1794000" cy="1123200"/>
            </a:xfrm>
            <a:prstGeom prst="rect">
              <a:avLst/>
            </a:prstGeom>
          </p:spPr>
        </p:pic>
        <p:pic>
          <p:nvPicPr>
            <p:cNvPr id="14" name="Picture 66" descr="A picture containing tree, grass, green, forest&#10;&#10;Description automatically generated">
              <a:extLst>
                <a:ext uri="{FF2B5EF4-FFF2-40B4-BE49-F238E27FC236}">
                  <a16:creationId xmlns:a16="http://schemas.microsoft.com/office/drawing/2014/main" id="{72638050-7646-C86A-5406-9A0602D80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/>
          </p:blipFill>
          <p:spPr bwMode="auto">
            <a:xfrm>
              <a:off x="6059503" y="5258128"/>
              <a:ext cx="1794000" cy="1123200"/>
            </a:xfrm>
            <a:prstGeom prst="rect">
              <a:avLst/>
            </a:prstGeom>
          </p:spPr>
        </p:pic>
        <p:sp>
          <p:nvSpPr>
            <p:cNvPr id="15" name="Rechteck 19">
              <a:extLst>
                <a:ext uri="{FF2B5EF4-FFF2-40B4-BE49-F238E27FC236}">
                  <a16:creationId xmlns:a16="http://schemas.microsoft.com/office/drawing/2014/main" id="{A02338B9-3DD8-3FC6-869B-657C90E20018}"/>
                </a:ext>
              </a:extLst>
            </p:cNvPr>
            <p:cNvSpPr/>
            <p:nvPr/>
          </p:nvSpPr>
          <p:spPr bwMode="auto">
            <a:xfrm>
              <a:off x="4338724" y="369232"/>
              <a:ext cx="1555234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470,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525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6" name="Rechteck 5">
              <a:extLst>
                <a:ext uri="{FF2B5EF4-FFF2-40B4-BE49-F238E27FC236}">
                  <a16:creationId xmlns:a16="http://schemas.microsoft.com/office/drawing/2014/main" id="{E1E04331-9B74-9AAB-1D69-0E0D7126077D}"/>
                </a:ext>
              </a:extLst>
            </p:cNvPr>
            <p:cNvSpPr/>
            <p:nvPr/>
          </p:nvSpPr>
          <p:spPr bwMode="auto">
            <a:xfrm>
              <a:off x="6178887" y="369232"/>
              <a:ext cx="1555233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480,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510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7" name="Rechteck 4">
              <a:extLst>
                <a:ext uri="{FF2B5EF4-FFF2-40B4-BE49-F238E27FC236}">
                  <a16:creationId xmlns:a16="http://schemas.microsoft.com/office/drawing/2014/main" id="{04BD7D32-D0CE-0B20-4B81-51CA24467282}"/>
                </a:ext>
              </a:extLst>
            </p:cNvPr>
            <p:cNvSpPr/>
            <p:nvPr/>
          </p:nvSpPr>
          <p:spPr bwMode="auto">
            <a:xfrm rot="16199998">
              <a:off x="3358928" y="1028479"/>
              <a:ext cx="1217000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8" name="Rechteck 8">
              <a:extLst>
                <a:ext uri="{FF2B5EF4-FFF2-40B4-BE49-F238E27FC236}">
                  <a16:creationId xmlns:a16="http://schemas.microsoft.com/office/drawing/2014/main" id="{064D0533-577A-280B-FB3B-9C798D9575A4}"/>
                </a:ext>
              </a:extLst>
            </p:cNvPr>
            <p:cNvSpPr/>
            <p:nvPr/>
          </p:nvSpPr>
          <p:spPr bwMode="auto">
            <a:xfrm rot="16199998">
              <a:off x="2575834" y="3865469"/>
              <a:ext cx="1647776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 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GFP</a:t>
              </a:r>
              <a:endParaRPr sz="1200" baseline="-25000">
                <a:latin typeface="Times New Roman"/>
                <a:ea typeface="Arial"/>
                <a:cs typeface="Times New Roman"/>
              </a:endParaRPr>
            </a:p>
          </p:txBody>
        </p:sp>
        <p:cxnSp>
          <p:nvCxnSpPr>
            <p:cNvPr id="19" name="Straight Connector 59">
              <a:extLst>
                <a:ext uri="{FF2B5EF4-FFF2-40B4-BE49-F238E27FC236}">
                  <a16:creationId xmlns:a16="http://schemas.microsoft.com/office/drawing/2014/main" id="{5652BF82-2E95-3DBA-CC78-F02DF17EED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15516" y="1948098"/>
              <a:ext cx="0" cy="429640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F75E8C8-A11F-B706-2FA1-219DFD682796}"/>
                </a:ext>
              </a:extLst>
            </p:cNvPr>
            <p:cNvSpPr txBox="1"/>
            <p:nvPr/>
          </p:nvSpPr>
          <p:spPr bwMode="auto">
            <a:xfrm>
              <a:off x="3752465" y="2234375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1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3459ADA-FD44-3802-61BF-BB799AB1218F}"/>
                </a:ext>
              </a:extLst>
            </p:cNvPr>
            <p:cNvSpPr txBox="1"/>
            <p:nvPr/>
          </p:nvSpPr>
          <p:spPr bwMode="auto">
            <a:xfrm>
              <a:off x="3752465" y="3383326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2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DAEAB519-AC56-4FF0-3F1B-9D693FD4CC11}"/>
                </a:ext>
              </a:extLst>
            </p:cNvPr>
            <p:cNvSpPr txBox="1"/>
            <p:nvPr/>
          </p:nvSpPr>
          <p:spPr bwMode="auto">
            <a:xfrm>
              <a:off x="3752465" y="4532277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4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95EC3740-0FAC-D337-7777-33592EF65E1A}"/>
                </a:ext>
              </a:extLst>
            </p:cNvPr>
            <p:cNvSpPr txBox="1"/>
            <p:nvPr/>
          </p:nvSpPr>
          <p:spPr bwMode="auto">
            <a:xfrm>
              <a:off x="3752465" y="5681229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8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DB2BABBE-B199-CB8A-1226-670F26AB5880}"/>
              </a:ext>
            </a:extLst>
          </p:cNvPr>
          <p:cNvSpPr txBox="1"/>
          <p:nvPr/>
        </p:nvSpPr>
        <p:spPr bwMode="auto">
          <a:xfrm>
            <a:off x="479376" y="260648"/>
            <a:ext cx="777713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>
                <a:latin typeface="Times New Roman"/>
                <a:ea typeface="Arial"/>
                <a:cs typeface="Times New Roman"/>
              </a:rPr>
              <a:t>Fig. S</a:t>
            </a:r>
            <a:r>
              <a:rPr lang="de-DE" sz="1600">
                <a:latin typeface="Times New Roman"/>
                <a:ea typeface="Arial"/>
                <a:cs typeface="Times New Roman"/>
              </a:rPr>
              <a:t>4</a:t>
            </a:r>
            <a:endParaRPr sz="1600">
              <a:latin typeface="Times New Roman"/>
              <a:ea typeface="Arial"/>
              <a:cs typeface="Times New Roman"/>
            </a:endParaRP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97AA5CDF-0C4A-7CE9-4EDE-46E7477C429A}"/>
              </a:ext>
            </a:extLst>
          </p:cNvPr>
          <p:cNvGrpSpPr/>
          <p:nvPr/>
        </p:nvGrpSpPr>
        <p:grpSpPr bwMode="auto">
          <a:xfrm>
            <a:off x="6018649" y="563813"/>
            <a:ext cx="4543685" cy="6016708"/>
            <a:chOff x="2681105" y="688084"/>
            <a:chExt cx="4543685" cy="6016708"/>
          </a:xfrm>
        </p:grpSpPr>
        <p:pic>
          <p:nvPicPr>
            <p:cNvPr id="26" name="Picture 4" descr="Background pattern&#10;&#10;Description automatically generated">
              <a:extLst>
                <a:ext uri="{FF2B5EF4-FFF2-40B4-BE49-F238E27FC236}">
                  <a16:creationId xmlns:a16="http://schemas.microsoft.com/office/drawing/2014/main" id="{9DC6D76D-89CB-9DCE-E6D1-990B3B461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/>
          </p:blipFill>
          <p:spPr bwMode="auto">
            <a:xfrm>
              <a:off x="3707973" y="2130944"/>
              <a:ext cx="1793999" cy="1123200"/>
            </a:xfrm>
            <a:prstGeom prst="rect">
              <a:avLst/>
            </a:prstGeom>
          </p:spPr>
        </p:pic>
        <p:pic>
          <p:nvPicPr>
            <p:cNvPr id="27" name="Picture 8" descr="Background pattern&#10;&#10;Description automatically generated">
              <a:extLst>
                <a:ext uri="{FF2B5EF4-FFF2-40B4-BE49-F238E27FC236}">
                  <a16:creationId xmlns:a16="http://schemas.microsoft.com/office/drawing/2014/main" id="{8F93D6D4-E9F8-F898-E83A-79CFCECDE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/>
          </p:blipFill>
          <p:spPr bwMode="auto">
            <a:xfrm>
              <a:off x="3707973" y="3281160"/>
              <a:ext cx="1793999" cy="1123200"/>
            </a:xfrm>
            <a:prstGeom prst="rect">
              <a:avLst/>
            </a:prstGeom>
          </p:spPr>
        </p:pic>
        <p:pic>
          <p:nvPicPr>
            <p:cNvPr id="28" name="Picture 12" descr="Background pattern&#10;&#10;Description automatically generated">
              <a:extLst>
                <a:ext uri="{FF2B5EF4-FFF2-40B4-BE49-F238E27FC236}">
                  <a16:creationId xmlns:a16="http://schemas.microsoft.com/office/drawing/2014/main" id="{9F2160DD-5794-D435-88CC-AFA3B2CA7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/>
          </p:blipFill>
          <p:spPr bwMode="auto">
            <a:xfrm>
              <a:off x="3707973" y="4431376"/>
              <a:ext cx="1793999" cy="1123200"/>
            </a:xfrm>
            <a:prstGeom prst="rect">
              <a:avLst/>
            </a:prstGeom>
          </p:spPr>
        </p:pic>
        <p:pic>
          <p:nvPicPr>
            <p:cNvPr id="29" name="Picture 16" descr="Background pattern&#10;&#10;Description automatically generated">
              <a:extLst>
                <a:ext uri="{FF2B5EF4-FFF2-40B4-BE49-F238E27FC236}">
                  <a16:creationId xmlns:a16="http://schemas.microsoft.com/office/drawing/2014/main" id="{0E52F0B6-96F5-D51F-936A-04651C4C9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/>
          </p:blipFill>
          <p:spPr bwMode="auto">
            <a:xfrm>
              <a:off x="3707973" y="5581592"/>
              <a:ext cx="1793999" cy="1123200"/>
            </a:xfrm>
            <a:prstGeom prst="rect">
              <a:avLst/>
            </a:prstGeom>
          </p:spPr>
        </p:pic>
        <p:pic>
          <p:nvPicPr>
            <p:cNvPr id="30" name="Picture 20" descr="Background pattern&#10;&#10;Description automatically generated">
              <a:extLst>
                <a:ext uri="{FF2B5EF4-FFF2-40B4-BE49-F238E27FC236}">
                  <a16:creationId xmlns:a16="http://schemas.microsoft.com/office/drawing/2014/main" id="{E34543D8-1600-F14E-B4FB-69ABE4004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/>
          </p:blipFill>
          <p:spPr bwMode="auto">
            <a:xfrm>
              <a:off x="3707973" y="980728"/>
              <a:ext cx="1794000" cy="1123200"/>
            </a:xfrm>
            <a:prstGeom prst="rect">
              <a:avLst/>
            </a:prstGeom>
          </p:spPr>
        </p:pic>
        <p:sp>
          <p:nvSpPr>
            <p:cNvPr id="31" name="Rechteck 19">
              <a:extLst>
                <a:ext uri="{FF2B5EF4-FFF2-40B4-BE49-F238E27FC236}">
                  <a16:creationId xmlns:a16="http://schemas.microsoft.com/office/drawing/2014/main" id="{8CC698BF-CCD0-E867-40ED-6BA6CC55DAEF}"/>
                </a:ext>
              </a:extLst>
            </p:cNvPr>
            <p:cNvSpPr/>
            <p:nvPr/>
          </p:nvSpPr>
          <p:spPr bwMode="auto">
            <a:xfrm>
              <a:off x="3827356" y="688084"/>
              <a:ext cx="1555234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470,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525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2" name="Rechteck 5">
              <a:extLst>
                <a:ext uri="{FF2B5EF4-FFF2-40B4-BE49-F238E27FC236}">
                  <a16:creationId xmlns:a16="http://schemas.microsoft.com/office/drawing/2014/main" id="{3BE1874B-0F82-7514-6B32-58F8CAF96A99}"/>
                </a:ext>
              </a:extLst>
            </p:cNvPr>
            <p:cNvSpPr/>
            <p:nvPr/>
          </p:nvSpPr>
          <p:spPr bwMode="auto">
            <a:xfrm>
              <a:off x="5669557" y="688084"/>
              <a:ext cx="1555233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480,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510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3" name="Rechteck 4">
              <a:extLst>
                <a:ext uri="{FF2B5EF4-FFF2-40B4-BE49-F238E27FC236}">
                  <a16:creationId xmlns:a16="http://schemas.microsoft.com/office/drawing/2014/main" id="{171E1708-7122-A2CB-F9CC-BEDA84F9957C}"/>
                </a:ext>
              </a:extLst>
            </p:cNvPr>
            <p:cNvSpPr/>
            <p:nvPr/>
          </p:nvSpPr>
          <p:spPr bwMode="auto">
            <a:xfrm rot="16199969">
              <a:off x="2859353" y="1369019"/>
              <a:ext cx="1217000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4" name="Rechteck 8">
              <a:extLst>
                <a:ext uri="{FF2B5EF4-FFF2-40B4-BE49-F238E27FC236}">
                  <a16:creationId xmlns:a16="http://schemas.microsoft.com/office/drawing/2014/main" id="{CD3C237F-EE81-078C-B359-DD78B932D9FB}"/>
                </a:ext>
              </a:extLst>
            </p:cNvPr>
            <p:cNvSpPr/>
            <p:nvPr/>
          </p:nvSpPr>
          <p:spPr bwMode="auto">
            <a:xfrm rot="16199998">
              <a:off x="2088050" y="4187036"/>
              <a:ext cx="1647776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 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CTR1</a:t>
              </a:r>
              <a:endParaRPr sz="1200" baseline="-25000">
                <a:latin typeface="Times New Roman"/>
                <a:ea typeface="Arial"/>
                <a:cs typeface="Times New Roman"/>
              </a:endParaRPr>
            </a:p>
          </p:txBody>
        </p:sp>
        <p:cxnSp>
          <p:nvCxnSpPr>
            <p:cNvPr id="35" name="Straight Connector 59">
              <a:extLst>
                <a:ext uri="{FF2B5EF4-FFF2-40B4-BE49-F238E27FC236}">
                  <a16:creationId xmlns:a16="http://schemas.microsoft.com/office/drawing/2014/main" id="{387A7F08-8A43-9F5B-E1CC-B3E76EB44C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27732" y="2269665"/>
              <a:ext cx="0" cy="429640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40EB4A70-D843-21E6-C875-A5D5F95E359E}"/>
                </a:ext>
              </a:extLst>
            </p:cNvPr>
            <p:cNvSpPr txBox="1"/>
            <p:nvPr/>
          </p:nvSpPr>
          <p:spPr bwMode="auto">
            <a:xfrm>
              <a:off x="3264680" y="2554045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1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262B8E81-7746-1299-9EFC-BCB60C341B3A}"/>
                </a:ext>
              </a:extLst>
            </p:cNvPr>
            <p:cNvSpPr txBox="1"/>
            <p:nvPr/>
          </p:nvSpPr>
          <p:spPr bwMode="auto">
            <a:xfrm>
              <a:off x="3264680" y="3704261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2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BBF33535-3ABC-C5CE-267B-34CF367A9D61}"/>
                </a:ext>
              </a:extLst>
            </p:cNvPr>
            <p:cNvSpPr txBox="1"/>
            <p:nvPr/>
          </p:nvSpPr>
          <p:spPr bwMode="auto">
            <a:xfrm>
              <a:off x="3264680" y="4854477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4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9AA3E434-CD22-B660-0FA6-D39E4295B3FD}"/>
                </a:ext>
              </a:extLst>
            </p:cNvPr>
            <p:cNvSpPr txBox="1"/>
            <p:nvPr/>
          </p:nvSpPr>
          <p:spPr bwMode="auto">
            <a:xfrm>
              <a:off x="3264680" y="6004693"/>
              <a:ext cx="4299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de-DE" sz="1050">
                  <a:latin typeface="Times New Roman"/>
                  <a:ea typeface="Arial"/>
                  <a:cs typeface="Times New Roman"/>
                </a:rPr>
                <a:t>8 µg</a:t>
              </a:r>
              <a:endParaRPr lang="en-US" sz="1050">
                <a:latin typeface="Times New Roman"/>
                <a:ea typeface="Arial"/>
                <a:cs typeface="Times New Roman"/>
              </a:endParaRPr>
            </a:p>
          </p:txBody>
        </p:sp>
      </p:grpSp>
      <p:sp>
        <p:nvSpPr>
          <p:cNvPr id="40" name="Textfeld 39">
            <a:extLst>
              <a:ext uri="{FF2B5EF4-FFF2-40B4-BE49-F238E27FC236}">
                <a16:creationId xmlns:a16="http://schemas.microsoft.com/office/drawing/2014/main" id="{4EDF1380-A23A-92CD-A475-F5DE43FA1143}"/>
              </a:ext>
            </a:extLst>
          </p:cNvPr>
          <p:cNvSpPr txBox="1"/>
          <p:nvPr/>
        </p:nvSpPr>
        <p:spPr bwMode="auto">
          <a:xfrm>
            <a:off x="1578701" y="26064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latin typeface="Times New Roman"/>
                <a:cs typeface="Times New Roman"/>
              </a:rPr>
              <a:t>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3EEB4D2B-F3E5-F0C4-EFB3-8C097FD19E0F}"/>
              </a:ext>
            </a:extLst>
          </p:cNvPr>
          <p:cNvSpPr txBox="1"/>
          <p:nvPr/>
        </p:nvSpPr>
        <p:spPr bwMode="auto">
          <a:xfrm>
            <a:off x="6817186" y="27381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latin typeface="Times New Roman"/>
                <a:cs typeface="Times New Roman"/>
              </a:rPr>
              <a:t>B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42" name="Picture 34">
            <a:extLst>
              <a:ext uri="{FF2B5EF4-FFF2-40B4-BE49-F238E27FC236}">
                <a16:creationId xmlns:a16="http://schemas.microsoft.com/office/drawing/2014/main" id="{4B10B28D-62C3-B03F-9C5B-99294DF9E8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8873871" y="2011453"/>
            <a:ext cx="1795915" cy="1122447"/>
          </a:xfrm>
          <a:prstGeom prst="rect">
            <a:avLst/>
          </a:prstGeom>
        </p:spPr>
      </p:pic>
      <p:pic>
        <p:nvPicPr>
          <p:cNvPr id="43" name="Picture 40">
            <a:extLst>
              <a:ext uri="{FF2B5EF4-FFF2-40B4-BE49-F238E27FC236}">
                <a16:creationId xmlns:a16="http://schemas.microsoft.com/office/drawing/2014/main" id="{B0C60C34-8D65-C215-7ADB-F491A781830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 bwMode="auto">
          <a:xfrm>
            <a:off x="8873871" y="3156208"/>
            <a:ext cx="1795915" cy="112244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74C5903-C3C1-FF50-6EAE-93E853C047C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/>
        </p:blipFill>
        <p:spPr bwMode="auto">
          <a:xfrm>
            <a:off x="8872666" y="4307105"/>
            <a:ext cx="1797120" cy="1123200"/>
          </a:xfrm>
          <a:prstGeom prst="rect">
            <a:avLst/>
          </a:prstGeom>
        </p:spPr>
      </p:pic>
      <p:pic>
        <p:nvPicPr>
          <p:cNvPr id="45" name="Picture 45">
            <a:extLst>
              <a:ext uri="{FF2B5EF4-FFF2-40B4-BE49-F238E27FC236}">
                <a16:creationId xmlns:a16="http://schemas.microsoft.com/office/drawing/2014/main" id="{5BA22508-AE7B-0F4C-FB5E-FC8870B9241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/>
        </p:blipFill>
        <p:spPr bwMode="auto">
          <a:xfrm>
            <a:off x="8872666" y="5458776"/>
            <a:ext cx="1797120" cy="1123200"/>
          </a:xfrm>
          <a:prstGeom prst="rect">
            <a:avLst/>
          </a:prstGeom>
        </p:spPr>
      </p:pic>
      <p:pic>
        <p:nvPicPr>
          <p:cNvPr id="46" name="Picture 51">
            <a:extLst>
              <a:ext uri="{FF2B5EF4-FFF2-40B4-BE49-F238E27FC236}">
                <a16:creationId xmlns:a16="http://schemas.microsoft.com/office/drawing/2014/main" id="{E6F63EE9-DAFB-8261-CA87-A3A626697D5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/>
        </p:blipFill>
        <p:spPr bwMode="auto">
          <a:xfrm>
            <a:off x="8871656" y="852457"/>
            <a:ext cx="1792800" cy="1120500"/>
          </a:xfrm>
          <a:prstGeom prst="rect">
            <a:avLst/>
          </a:prstGeom>
        </p:spPr>
      </p:pic>
      <p:sp>
        <p:nvSpPr>
          <p:cNvPr id="47" name="Minus 46">
            <a:extLst>
              <a:ext uri="{FF2B5EF4-FFF2-40B4-BE49-F238E27FC236}">
                <a16:creationId xmlns:a16="http://schemas.microsoft.com/office/drawing/2014/main" id="{93D8CC02-4080-8546-A736-553BCAF3DF0F}"/>
              </a:ext>
            </a:extLst>
          </p:cNvPr>
          <p:cNvSpPr/>
          <p:nvPr/>
        </p:nvSpPr>
        <p:spPr bwMode="auto">
          <a:xfrm>
            <a:off x="4965603" y="6500033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8" name="Minus 47">
            <a:extLst>
              <a:ext uri="{FF2B5EF4-FFF2-40B4-BE49-F238E27FC236}">
                <a16:creationId xmlns:a16="http://schemas.microsoft.com/office/drawing/2014/main" id="{8E28110A-6F05-AD3C-17FA-8B001BBF2CD9}"/>
              </a:ext>
            </a:extLst>
          </p:cNvPr>
          <p:cNvSpPr/>
          <p:nvPr/>
        </p:nvSpPr>
        <p:spPr bwMode="auto">
          <a:xfrm>
            <a:off x="10408460" y="6500033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35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D4F1390-A7C7-F141-BE15-E5F2FE7007DF}"/>
              </a:ext>
            </a:extLst>
          </p:cNvPr>
          <p:cNvGrpSpPr/>
          <p:nvPr/>
        </p:nvGrpSpPr>
        <p:grpSpPr bwMode="auto">
          <a:xfrm>
            <a:off x="655808" y="1177474"/>
            <a:ext cx="4576095" cy="4503052"/>
            <a:chOff x="1236715" y="1177474"/>
            <a:chExt cx="4576095" cy="4503052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84B26B02-6044-2E1C-B23E-C528E1D2DC3D}"/>
                </a:ext>
              </a:extLst>
            </p:cNvPr>
            <p:cNvGrpSpPr/>
            <p:nvPr/>
          </p:nvGrpSpPr>
          <p:grpSpPr bwMode="auto">
            <a:xfrm>
              <a:off x="1747278" y="1816182"/>
              <a:ext cx="4064379" cy="1263424"/>
              <a:chOff x="2142164" y="1907468"/>
              <a:chExt cx="4064379" cy="1263424"/>
            </a:xfrm>
          </p:grpSpPr>
          <p:pic>
            <p:nvPicPr>
              <p:cNvPr id="17" name="Picture 3">
                <a:extLst>
                  <a:ext uri="{FF2B5EF4-FFF2-40B4-BE49-F238E27FC236}">
                    <a16:creationId xmlns:a16="http://schemas.microsoft.com/office/drawing/2014/main" id="{75C3E609-3BB3-EA6C-E713-39E077D82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/>
            </p:blipFill>
            <p:spPr bwMode="auto">
              <a:xfrm>
                <a:off x="2142164" y="1907468"/>
                <a:ext cx="2011249" cy="1259217"/>
              </a:xfrm>
              <a:prstGeom prst="rect">
                <a:avLst/>
              </a:prstGeom>
            </p:spPr>
          </p:pic>
          <p:pic>
            <p:nvPicPr>
              <p:cNvPr id="18" name="Picture 5" descr="Background pattern&#10;&#10;Description automatically generated with medium confidence">
                <a:extLst>
                  <a:ext uri="{FF2B5EF4-FFF2-40B4-BE49-F238E27FC236}">
                    <a16:creationId xmlns:a16="http://schemas.microsoft.com/office/drawing/2014/main" id="{7F60870B-8333-EB85-F8CA-9392425DC0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/>
            </p:blipFill>
            <p:spPr bwMode="auto">
              <a:xfrm>
                <a:off x="4195294" y="1911675"/>
                <a:ext cx="2011249" cy="1259217"/>
              </a:xfrm>
              <a:prstGeom prst="rect">
                <a:avLst/>
              </a:prstGeom>
            </p:spPr>
          </p:pic>
        </p:grpSp>
        <p:pic>
          <p:nvPicPr>
            <p:cNvPr id="6" name="Picture 7" descr="Background pattern&#10;&#10;Description automatically generated with medium confidence">
              <a:extLst>
                <a:ext uri="{FF2B5EF4-FFF2-40B4-BE49-F238E27FC236}">
                  <a16:creationId xmlns:a16="http://schemas.microsoft.com/office/drawing/2014/main" id="{6AB17316-919F-892A-45D4-1453521D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3800409" y="4420589"/>
              <a:ext cx="2012400" cy="1259937"/>
            </a:xfrm>
            <a:prstGeom prst="rect">
              <a:avLst/>
            </a:prstGeom>
          </p:spPr>
        </p:pic>
        <p:pic>
          <p:nvPicPr>
            <p:cNvPr id="7" name="Picture 11" descr="A picture containing night sky&#10;&#10;Description automatically generated">
              <a:extLst>
                <a:ext uri="{FF2B5EF4-FFF2-40B4-BE49-F238E27FC236}">
                  <a16:creationId xmlns:a16="http://schemas.microsoft.com/office/drawing/2014/main" id="{3AC45260-F04E-7B19-DB63-CB839B170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1740674" y="4416193"/>
              <a:ext cx="2012400" cy="1259938"/>
            </a:xfrm>
            <a:prstGeom prst="rect">
              <a:avLst/>
            </a:prstGeom>
          </p:spPr>
        </p:pic>
        <p:pic>
          <p:nvPicPr>
            <p:cNvPr id="8" name="Picture 17">
              <a:extLst>
                <a:ext uri="{FF2B5EF4-FFF2-40B4-BE49-F238E27FC236}">
                  <a16:creationId xmlns:a16="http://schemas.microsoft.com/office/drawing/2014/main" id="{9EB4206F-8FC8-0B31-B021-3857D4CBA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1740674" y="3112454"/>
              <a:ext cx="2012400" cy="1259937"/>
            </a:xfrm>
            <a:prstGeom prst="rect">
              <a:avLst/>
            </a:prstGeom>
          </p:spPr>
        </p:pic>
        <p:pic>
          <p:nvPicPr>
            <p:cNvPr id="9" name="Picture 29">
              <a:extLst>
                <a:ext uri="{FF2B5EF4-FFF2-40B4-BE49-F238E27FC236}">
                  <a16:creationId xmlns:a16="http://schemas.microsoft.com/office/drawing/2014/main" id="{03A593A0-ADEF-A40B-6777-6C0237199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3800410" y="3112456"/>
              <a:ext cx="2012400" cy="1259937"/>
            </a:xfrm>
            <a:prstGeom prst="rect">
              <a:avLst/>
            </a:prstGeom>
          </p:spPr>
        </p:pic>
        <p:sp>
          <p:nvSpPr>
            <p:cNvPr id="10" name="Rechteck 19">
              <a:extLst>
                <a:ext uri="{FF2B5EF4-FFF2-40B4-BE49-F238E27FC236}">
                  <a16:creationId xmlns:a16="http://schemas.microsoft.com/office/drawing/2014/main" id="{09640E36-E12C-3079-7783-14F6C920D008}"/>
                </a:ext>
              </a:extLst>
            </p:cNvPr>
            <p:cNvSpPr/>
            <p:nvPr/>
          </p:nvSpPr>
          <p:spPr bwMode="auto">
            <a:xfrm>
              <a:off x="1969256" y="1500139"/>
              <a:ext cx="1555234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470,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525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1" name="Rechteck 5">
              <a:extLst>
                <a:ext uri="{FF2B5EF4-FFF2-40B4-BE49-F238E27FC236}">
                  <a16:creationId xmlns:a16="http://schemas.microsoft.com/office/drawing/2014/main" id="{5A5C97FB-421F-74F6-A969-7E7660EA8ACF}"/>
                </a:ext>
              </a:extLst>
            </p:cNvPr>
            <p:cNvSpPr/>
            <p:nvPr/>
          </p:nvSpPr>
          <p:spPr bwMode="auto">
            <a:xfrm>
              <a:off x="4028993" y="1500139"/>
              <a:ext cx="1555233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(λ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 480,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Arial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Arial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Arial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Arial"/>
                  <a:cs typeface="Times New Roman"/>
                </a:rPr>
                <a:t>510 nm)</a:t>
              </a:r>
              <a:endParaRPr lang="en-US"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2" name="Rechteck 4">
              <a:extLst>
                <a:ext uri="{FF2B5EF4-FFF2-40B4-BE49-F238E27FC236}">
                  <a16:creationId xmlns:a16="http://schemas.microsoft.com/office/drawing/2014/main" id="{132FB4E7-54B9-D335-92AF-C9477BC29BAF}"/>
                </a:ext>
              </a:extLst>
            </p:cNvPr>
            <p:cNvSpPr/>
            <p:nvPr/>
          </p:nvSpPr>
          <p:spPr bwMode="auto">
            <a:xfrm rot="16199998">
              <a:off x="858750" y="2286183"/>
              <a:ext cx="1217001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3" name="Rechteck 4">
              <a:extLst>
                <a:ext uri="{FF2B5EF4-FFF2-40B4-BE49-F238E27FC236}">
                  <a16:creationId xmlns:a16="http://schemas.microsoft.com/office/drawing/2014/main" id="{9FF6EA14-E650-F9ED-8688-B800ABD829C0}"/>
                </a:ext>
              </a:extLst>
            </p:cNvPr>
            <p:cNvSpPr/>
            <p:nvPr/>
          </p:nvSpPr>
          <p:spPr bwMode="auto">
            <a:xfrm rot="16199998">
              <a:off x="859048" y="4815330"/>
              <a:ext cx="1217000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14" name="Rechteck 4">
              <a:extLst>
                <a:ext uri="{FF2B5EF4-FFF2-40B4-BE49-F238E27FC236}">
                  <a16:creationId xmlns:a16="http://schemas.microsoft.com/office/drawing/2014/main" id="{89206C70-BF23-35DF-93D0-EB208CA43E69}"/>
                </a:ext>
              </a:extLst>
            </p:cNvPr>
            <p:cNvSpPr/>
            <p:nvPr/>
          </p:nvSpPr>
          <p:spPr bwMode="auto">
            <a:xfrm rot="16199998">
              <a:off x="859048" y="3511590"/>
              <a:ext cx="1217001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CTR1</a:t>
              </a:r>
              <a:endParaRPr sz="1200">
                <a:highlight>
                  <a:srgbClr val="FFFF00"/>
                </a:highlight>
                <a:latin typeface="Times New Roman"/>
                <a:ea typeface="Arial"/>
                <a:cs typeface="Times New Roman"/>
              </a:endParaRPr>
            </a:p>
          </p:txBody>
        </p:sp>
        <p:cxnSp>
          <p:nvCxnSpPr>
            <p:cNvPr id="15" name="Gerader Verbinder 40">
              <a:extLst>
                <a:ext uri="{FF2B5EF4-FFF2-40B4-BE49-F238E27FC236}">
                  <a16:creationId xmlns:a16="http://schemas.microsoft.com/office/drawing/2014/main" id="{DF3549F5-3B33-2ABB-99E7-F8B822DB71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49910" y="1482485"/>
              <a:ext cx="325911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hteck 5">
              <a:extLst>
                <a:ext uri="{FF2B5EF4-FFF2-40B4-BE49-F238E27FC236}">
                  <a16:creationId xmlns:a16="http://schemas.microsoft.com/office/drawing/2014/main" id="{7F0A05AC-15D7-EC47-CF39-C7832D8E7E0F}"/>
                </a:ext>
              </a:extLst>
            </p:cNvPr>
            <p:cNvSpPr/>
            <p:nvPr/>
          </p:nvSpPr>
          <p:spPr bwMode="auto">
            <a:xfrm>
              <a:off x="3433859" y="1177474"/>
              <a:ext cx="691215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200"/>
                <a:t> </a:t>
              </a:r>
              <a:r>
                <a:rPr lang="de-DE" sz="1200" i="1">
                  <a:latin typeface="Times New Roman"/>
                  <a:ea typeface="Arial"/>
                  <a:cs typeface="Times New Roman"/>
                </a:rPr>
                <a:t>dcl1-11</a:t>
              </a:r>
              <a:endParaRPr lang="en-US" sz="1200" i="1">
                <a:latin typeface="Times New Roman"/>
                <a:ea typeface="Arial"/>
                <a:cs typeface="Times New Roman"/>
              </a:endParaRPr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0C78879D-5AB7-100F-5573-097E5A1D1F7F}"/>
              </a:ext>
            </a:extLst>
          </p:cNvPr>
          <p:cNvSpPr txBox="1"/>
          <p:nvPr/>
        </p:nvSpPr>
        <p:spPr bwMode="auto">
          <a:xfrm>
            <a:off x="479376" y="260648"/>
            <a:ext cx="777713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>
                <a:latin typeface="Times New Roman"/>
                <a:ea typeface="Arial"/>
                <a:cs typeface="Times New Roman"/>
              </a:rPr>
              <a:t>Fig. S</a:t>
            </a:r>
            <a:r>
              <a:rPr lang="de-DE" sz="1600">
                <a:latin typeface="Times New Roman"/>
                <a:ea typeface="Arial"/>
                <a:cs typeface="Times New Roman"/>
              </a:rPr>
              <a:t>5</a:t>
            </a:r>
            <a:endParaRPr sz="1600">
              <a:latin typeface="Times New Roman"/>
              <a:ea typeface="Arial"/>
              <a:cs typeface="Times New Roman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71F38C2-3B26-AAD1-B6BB-781DE70A2D89}"/>
              </a:ext>
            </a:extLst>
          </p:cNvPr>
          <p:cNvSpPr txBox="1"/>
          <p:nvPr/>
        </p:nvSpPr>
        <p:spPr bwMode="auto">
          <a:xfrm>
            <a:off x="727486" y="98072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latin typeface="Times New Roman"/>
                <a:cs typeface="Times New Roman"/>
              </a:rPr>
              <a:t>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F6492F2-0C81-94AF-041D-1D50AEE8884B}"/>
              </a:ext>
            </a:extLst>
          </p:cNvPr>
          <p:cNvSpPr txBox="1"/>
          <p:nvPr/>
        </p:nvSpPr>
        <p:spPr bwMode="auto">
          <a:xfrm>
            <a:off x="6312024" y="98072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latin typeface="Times New Roman"/>
                <a:ea typeface="Arial"/>
                <a:cs typeface="Times New Roman"/>
              </a:rPr>
              <a:t>B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AC9D8643-CADB-1150-76B0-196E4D4DAE88}"/>
              </a:ext>
            </a:extLst>
          </p:cNvPr>
          <p:cNvGrpSpPr/>
          <p:nvPr/>
        </p:nvGrpSpPr>
        <p:grpSpPr bwMode="auto">
          <a:xfrm>
            <a:off x="6267190" y="1177474"/>
            <a:ext cx="4536460" cy="4525708"/>
            <a:chOff x="1185889" y="1166146"/>
            <a:chExt cx="4536460" cy="4525708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1EA21129-7BF6-D6CA-631D-1DDBAAA0B2D5}"/>
                </a:ext>
              </a:extLst>
            </p:cNvPr>
            <p:cNvGrpSpPr/>
            <p:nvPr/>
          </p:nvGrpSpPr>
          <p:grpSpPr bwMode="auto">
            <a:xfrm>
              <a:off x="1661445" y="1833963"/>
              <a:ext cx="4059655" cy="1259219"/>
              <a:chOff x="2107104" y="1844824"/>
              <a:chExt cx="4059655" cy="1259219"/>
            </a:xfrm>
          </p:grpSpPr>
          <p:pic>
            <p:nvPicPr>
              <p:cNvPr id="35" name="Picture 9" descr="A picture containing text, green&#10;&#10;Description automatically generated">
                <a:extLst>
                  <a:ext uri="{FF2B5EF4-FFF2-40B4-BE49-F238E27FC236}">
                    <a16:creationId xmlns:a16="http://schemas.microsoft.com/office/drawing/2014/main" id="{FB4D6B37-B611-C2A7-ADFC-E8219F92FF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2107104" y="1844824"/>
                <a:ext cx="2011251" cy="1259218"/>
              </a:xfrm>
              <a:prstGeom prst="rect">
                <a:avLst/>
              </a:prstGeom>
            </p:spPr>
          </p:pic>
          <p:pic>
            <p:nvPicPr>
              <p:cNvPr id="36" name="Picture 12" descr="A picture containing tree, grass, green, dark&#10;&#10;Description automatically generated">
                <a:extLst>
                  <a:ext uri="{FF2B5EF4-FFF2-40B4-BE49-F238E27FC236}">
                    <a16:creationId xmlns:a16="http://schemas.microsoft.com/office/drawing/2014/main" id="{6ADA9F07-E986-E7C6-8D40-1A133E5DA1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/>
            </p:blipFill>
            <p:spPr bwMode="auto">
              <a:xfrm>
                <a:off x="4155508" y="1844825"/>
                <a:ext cx="2011251" cy="1259218"/>
              </a:xfrm>
              <a:prstGeom prst="rect">
                <a:avLst/>
              </a:prstGeom>
            </p:spPr>
          </p:pic>
        </p:grpSp>
        <p:pic>
          <p:nvPicPr>
            <p:cNvPr id="24" name="Picture 14" descr="Background pattern&#10;&#10;Description automatically generated">
              <a:extLst>
                <a:ext uri="{FF2B5EF4-FFF2-40B4-BE49-F238E27FC236}">
                  <a16:creationId xmlns:a16="http://schemas.microsoft.com/office/drawing/2014/main" id="{7ACB0999-DCA5-4AB7-9C85-500137CA7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1661445" y="4431916"/>
              <a:ext cx="2011251" cy="1259218"/>
            </a:xfrm>
            <a:prstGeom prst="rect">
              <a:avLst/>
            </a:prstGeom>
          </p:spPr>
        </p:pic>
        <p:pic>
          <p:nvPicPr>
            <p:cNvPr id="25" name="Picture 16" descr="Background pattern&#10;&#10;Description automatically generated">
              <a:extLst>
                <a:ext uri="{FF2B5EF4-FFF2-40B4-BE49-F238E27FC236}">
                  <a16:creationId xmlns:a16="http://schemas.microsoft.com/office/drawing/2014/main" id="{6CD143C5-6A0B-9C5E-9586-961C887F0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/>
          </p:blipFill>
          <p:spPr bwMode="auto">
            <a:xfrm>
              <a:off x="3709849" y="4431917"/>
              <a:ext cx="2012400" cy="1259937"/>
            </a:xfrm>
            <a:prstGeom prst="rect">
              <a:avLst/>
            </a:prstGeom>
          </p:spPr>
        </p:pic>
        <p:pic>
          <p:nvPicPr>
            <p:cNvPr id="26" name="Picture 19" descr="Background pattern&#10;&#10;Description automatically generated">
              <a:extLst>
                <a:ext uri="{FF2B5EF4-FFF2-40B4-BE49-F238E27FC236}">
                  <a16:creationId xmlns:a16="http://schemas.microsoft.com/office/drawing/2014/main" id="{96235DC0-8090-C196-A8C8-675FBBFC8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/>
          </p:blipFill>
          <p:spPr bwMode="auto">
            <a:xfrm>
              <a:off x="1661444" y="3135710"/>
              <a:ext cx="2012400" cy="1259937"/>
            </a:xfrm>
            <a:prstGeom prst="rect">
              <a:avLst/>
            </a:prstGeom>
          </p:spPr>
        </p:pic>
        <p:pic>
          <p:nvPicPr>
            <p:cNvPr id="27" name="Picture 28" descr="Background pattern&#10;&#10;Description automatically generated">
              <a:extLst>
                <a:ext uri="{FF2B5EF4-FFF2-40B4-BE49-F238E27FC236}">
                  <a16:creationId xmlns:a16="http://schemas.microsoft.com/office/drawing/2014/main" id="{C0A755A9-11EE-4C0F-6658-3663F16E8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/>
          </p:blipFill>
          <p:spPr bwMode="auto">
            <a:xfrm>
              <a:off x="3709849" y="3135710"/>
              <a:ext cx="2012500" cy="1260000"/>
            </a:xfrm>
            <a:prstGeom prst="rect">
              <a:avLst/>
            </a:prstGeom>
          </p:spPr>
        </p:pic>
        <p:sp>
          <p:nvSpPr>
            <p:cNvPr id="28" name="Rechteck 19">
              <a:extLst>
                <a:ext uri="{FF2B5EF4-FFF2-40B4-BE49-F238E27FC236}">
                  <a16:creationId xmlns:a16="http://schemas.microsoft.com/office/drawing/2014/main" id="{5C26D6F0-36D9-84C9-28A9-135309D89598}"/>
                </a:ext>
              </a:extLst>
            </p:cNvPr>
            <p:cNvSpPr/>
            <p:nvPr/>
          </p:nvSpPr>
          <p:spPr bwMode="auto">
            <a:xfrm>
              <a:off x="1897759" y="1480301"/>
              <a:ext cx="1539770" cy="274356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cs typeface="Times New Roman"/>
                </a:rPr>
                <a:t>(</a:t>
              </a:r>
              <a:r>
                <a:rPr lang="en-GB" sz="1200">
                  <a:latin typeface="Times New Roman"/>
                  <a:ea typeface="Calibri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Calibri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Calibri"/>
                  <a:cs typeface="Times New Roman"/>
                </a:rPr>
                <a:t> 470,</a:t>
              </a:r>
              <a:r>
                <a:rPr lang="en-US" sz="1200"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Calibri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Calibri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Calibri"/>
                  <a:cs typeface="Times New Roman"/>
                </a:rPr>
                <a:t>525 nm)</a:t>
              </a:r>
              <a:endParaRPr lang="en-US" sz="1200">
                <a:latin typeface="Times New Roman"/>
                <a:cs typeface="Times New Roman"/>
              </a:endParaRPr>
            </a:p>
          </p:txBody>
        </p:sp>
        <p:sp>
          <p:nvSpPr>
            <p:cNvPr id="29" name="Rechteck 5">
              <a:extLst>
                <a:ext uri="{FF2B5EF4-FFF2-40B4-BE49-F238E27FC236}">
                  <a16:creationId xmlns:a16="http://schemas.microsoft.com/office/drawing/2014/main" id="{3EC1338F-C41C-D1AB-8ADB-C4FDAE7B4C08}"/>
                </a:ext>
              </a:extLst>
            </p:cNvPr>
            <p:cNvSpPr/>
            <p:nvPr/>
          </p:nvSpPr>
          <p:spPr bwMode="auto">
            <a:xfrm>
              <a:off x="3946214" y="1480301"/>
              <a:ext cx="1539770" cy="274356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cs typeface="Times New Roman"/>
                </a:rPr>
                <a:t>(</a:t>
              </a:r>
              <a:r>
                <a:rPr lang="en-GB" sz="1200">
                  <a:latin typeface="Times New Roman"/>
                  <a:ea typeface="Calibri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Calibri"/>
                  <a:cs typeface="Times New Roman"/>
                </a:rPr>
                <a:t>exc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Calibri"/>
                  <a:cs typeface="Times New Roman"/>
                </a:rPr>
                <a:t> 480,</a:t>
              </a:r>
              <a:r>
                <a:rPr lang="en-US" sz="1200"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en-GB" sz="1200">
                  <a:latin typeface="Times New Roman"/>
                  <a:ea typeface="Calibri"/>
                  <a:cs typeface="Times New Roman"/>
                </a:rPr>
                <a:t>λ</a:t>
              </a:r>
              <a:r>
                <a:rPr lang="en-US" sz="1200" baseline="-25000">
                  <a:latin typeface="Times New Roman"/>
                  <a:ea typeface="Calibri"/>
                  <a:cs typeface="Times New Roman"/>
                </a:rPr>
                <a:t>em</a:t>
              </a:r>
              <a:r>
                <a:rPr lang="en-US" sz="1200"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Times New Roman"/>
                  <a:ea typeface="Calibri"/>
                  <a:cs typeface="Times New Roman"/>
                </a:rPr>
                <a:t>510 nm)</a:t>
              </a:r>
              <a:endParaRPr lang="en-US" sz="1200">
                <a:latin typeface="Times New Roman"/>
                <a:cs typeface="Times New Roman"/>
              </a:endParaRPr>
            </a:p>
          </p:txBody>
        </p:sp>
        <p:sp>
          <p:nvSpPr>
            <p:cNvPr id="30" name="Rechteck 4">
              <a:extLst>
                <a:ext uri="{FF2B5EF4-FFF2-40B4-BE49-F238E27FC236}">
                  <a16:creationId xmlns:a16="http://schemas.microsoft.com/office/drawing/2014/main" id="{999D77E7-DF89-ED24-68C5-BB86CCA5FBCF}"/>
                </a:ext>
              </a:extLst>
            </p:cNvPr>
            <p:cNvSpPr/>
            <p:nvPr/>
          </p:nvSpPr>
          <p:spPr bwMode="auto">
            <a:xfrm rot="16199998">
              <a:off x="808221" y="2325074"/>
              <a:ext cx="1217001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1" name="Rechteck 4">
              <a:extLst>
                <a:ext uri="{FF2B5EF4-FFF2-40B4-BE49-F238E27FC236}">
                  <a16:creationId xmlns:a16="http://schemas.microsoft.com/office/drawing/2014/main" id="{56DE4932-7F8E-C517-6B61-4D0DB004B80F}"/>
                </a:ext>
              </a:extLst>
            </p:cNvPr>
            <p:cNvSpPr/>
            <p:nvPr/>
          </p:nvSpPr>
          <p:spPr bwMode="auto">
            <a:xfrm rot="16199998">
              <a:off x="808221" y="4830693"/>
              <a:ext cx="1217001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GFP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32" name="Rechteck 4">
              <a:extLst>
                <a:ext uri="{FF2B5EF4-FFF2-40B4-BE49-F238E27FC236}">
                  <a16:creationId xmlns:a16="http://schemas.microsoft.com/office/drawing/2014/main" id="{5B69F91C-C463-92A4-FE0B-9B73C0BF4A6B}"/>
                </a:ext>
              </a:extLst>
            </p:cNvPr>
            <p:cNvSpPr/>
            <p:nvPr/>
          </p:nvSpPr>
          <p:spPr bwMode="auto">
            <a:xfrm rot="16199998">
              <a:off x="808221" y="3534846"/>
              <a:ext cx="1217001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pGY1-35S::GFP</a:t>
              </a:r>
              <a:endParaRPr sz="1200">
                <a:latin typeface="Times New Roman"/>
                <a:ea typeface="Arial"/>
                <a:cs typeface="Times New Roman"/>
              </a:endParaRPr>
            </a:p>
            <a:p>
              <a:pPr algn="ctr">
                <a:defRPr/>
              </a:pPr>
              <a:r>
                <a:rPr lang="en-GB" sz="1200">
                  <a:latin typeface="Times New Roman"/>
                  <a:ea typeface="Arial"/>
                  <a:cs typeface="Times New Roman"/>
                </a:rPr>
                <a:t>+ circRNA</a:t>
              </a:r>
              <a:r>
                <a:rPr lang="en-GB" sz="1200" baseline="-25000">
                  <a:latin typeface="Times New Roman"/>
                  <a:ea typeface="Arial"/>
                  <a:cs typeface="Times New Roman"/>
                </a:rPr>
                <a:t>CTR1</a:t>
              </a:r>
              <a:endParaRPr sz="1200">
                <a:latin typeface="Times New Roman"/>
                <a:ea typeface="Arial"/>
                <a:cs typeface="Times New Roman"/>
              </a:endParaRPr>
            </a:p>
          </p:txBody>
        </p:sp>
        <p:cxnSp>
          <p:nvCxnSpPr>
            <p:cNvPr id="33" name="Gerader Verbinder 39">
              <a:extLst>
                <a:ext uri="{FF2B5EF4-FFF2-40B4-BE49-F238E27FC236}">
                  <a16:creationId xmlns:a16="http://schemas.microsoft.com/office/drawing/2014/main" id="{849D7168-3DB4-88E6-1AFD-FDA54C9775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61715" y="1471157"/>
              <a:ext cx="325911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hteck 5">
              <a:extLst>
                <a:ext uri="{FF2B5EF4-FFF2-40B4-BE49-F238E27FC236}">
                  <a16:creationId xmlns:a16="http://schemas.microsoft.com/office/drawing/2014/main" id="{4F71A11C-E239-717C-D793-627621109459}"/>
                </a:ext>
              </a:extLst>
            </p:cNvPr>
            <p:cNvSpPr/>
            <p:nvPr/>
          </p:nvSpPr>
          <p:spPr bwMode="auto">
            <a:xfrm>
              <a:off x="3279941" y="1166146"/>
              <a:ext cx="82266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1400"/>
                <a:t> </a:t>
              </a:r>
              <a:r>
                <a:rPr lang="de-DE" sz="1400" i="1">
                  <a:latin typeface="Times New Roman"/>
                  <a:cs typeface="Times New Roman"/>
                </a:rPr>
                <a:t>ago1-27</a:t>
              </a:r>
              <a:endParaRPr lang="en-US" sz="1400" i="1">
                <a:latin typeface="Times New Roman"/>
                <a:cs typeface="Times New Roman"/>
              </a:endParaRPr>
            </a:p>
          </p:txBody>
        </p:sp>
      </p:grpSp>
      <p:sp>
        <p:nvSpPr>
          <p:cNvPr id="38" name="Minus 37">
            <a:extLst>
              <a:ext uri="{FF2B5EF4-FFF2-40B4-BE49-F238E27FC236}">
                <a16:creationId xmlns:a16="http://schemas.microsoft.com/office/drawing/2014/main" id="{097CEF53-4C4A-B11B-FB2C-3A0FD72059E0}"/>
              </a:ext>
            </a:extLst>
          </p:cNvPr>
          <p:cNvSpPr/>
          <p:nvPr/>
        </p:nvSpPr>
        <p:spPr bwMode="auto">
          <a:xfrm>
            <a:off x="4984268" y="5597362"/>
            <a:ext cx="272912" cy="95550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9" name="Minus 38">
            <a:extLst>
              <a:ext uri="{FF2B5EF4-FFF2-40B4-BE49-F238E27FC236}">
                <a16:creationId xmlns:a16="http://schemas.microsoft.com/office/drawing/2014/main" id="{D2F06551-43FB-5FF1-7AB1-E831525C4D50}"/>
              </a:ext>
            </a:extLst>
          </p:cNvPr>
          <p:cNvSpPr/>
          <p:nvPr/>
        </p:nvSpPr>
        <p:spPr bwMode="auto">
          <a:xfrm>
            <a:off x="4984268" y="4289956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0" name="Minus 39">
            <a:extLst>
              <a:ext uri="{FF2B5EF4-FFF2-40B4-BE49-F238E27FC236}">
                <a16:creationId xmlns:a16="http://schemas.microsoft.com/office/drawing/2014/main" id="{76E71D78-C847-4857-88FC-A7B55C574C91}"/>
              </a:ext>
            </a:extLst>
          </p:cNvPr>
          <p:cNvSpPr/>
          <p:nvPr/>
        </p:nvSpPr>
        <p:spPr bwMode="auto">
          <a:xfrm>
            <a:off x="4974743" y="2987852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1" name="Minus 40">
            <a:extLst>
              <a:ext uri="{FF2B5EF4-FFF2-40B4-BE49-F238E27FC236}">
                <a16:creationId xmlns:a16="http://schemas.microsoft.com/office/drawing/2014/main" id="{10E5284B-70FD-B58F-F523-FB868DAC6837}"/>
              </a:ext>
            </a:extLst>
          </p:cNvPr>
          <p:cNvSpPr/>
          <p:nvPr/>
        </p:nvSpPr>
        <p:spPr bwMode="auto">
          <a:xfrm>
            <a:off x="2925647" y="2987852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2" name="Minus 41">
            <a:extLst>
              <a:ext uri="{FF2B5EF4-FFF2-40B4-BE49-F238E27FC236}">
                <a16:creationId xmlns:a16="http://schemas.microsoft.com/office/drawing/2014/main" id="{B7F6D929-7C31-DB03-CFC0-5C60E34C1BC9}"/>
              </a:ext>
            </a:extLst>
          </p:cNvPr>
          <p:cNvSpPr/>
          <p:nvPr/>
        </p:nvSpPr>
        <p:spPr bwMode="auto">
          <a:xfrm>
            <a:off x="2923757" y="4289956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3" name="Minus 42">
            <a:extLst>
              <a:ext uri="{FF2B5EF4-FFF2-40B4-BE49-F238E27FC236}">
                <a16:creationId xmlns:a16="http://schemas.microsoft.com/office/drawing/2014/main" id="{C8659EC5-9DE1-EF01-8B96-C39B95BBE0C5}"/>
              </a:ext>
            </a:extLst>
          </p:cNvPr>
          <p:cNvSpPr/>
          <p:nvPr/>
        </p:nvSpPr>
        <p:spPr bwMode="auto">
          <a:xfrm>
            <a:off x="2924532" y="5585803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4" name="Minus 43">
            <a:extLst>
              <a:ext uri="{FF2B5EF4-FFF2-40B4-BE49-F238E27FC236}">
                <a16:creationId xmlns:a16="http://schemas.microsoft.com/office/drawing/2014/main" id="{8719DD43-1DE1-2691-1EF9-90E1BA6EA18A}"/>
              </a:ext>
            </a:extLst>
          </p:cNvPr>
          <p:cNvSpPr/>
          <p:nvPr/>
        </p:nvSpPr>
        <p:spPr bwMode="auto">
          <a:xfrm>
            <a:off x="8507031" y="3016905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5" name="Minus 44">
            <a:extLst>
              <a:ext uri="{FF2B5EF4-FFF2-40B4-BE49-F238E27FC236}">
                <a16:creationId xmlns:a16="http://schemas.microsoft.com/office/drawing/2014/main" id="{59BB582B-0F69-2A6E-3CD6-870D28F610E7}"/>
              </a:ext>
            </a:extLst>
          </p:cNvPr>
          <p:cNvSpPr/>
          <p:nvPr/>
        </p:nvSpPr>
        <p:spPr bwMode="auto">
          <a:xfrm>
            <a:off x="8507543" y="4311386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6" name="Minus 45">
            <a:extLst>
              <a:ext uri="{FF2B5EF4-FFF2-40B4-BE49-F238E27FC236}">
                <a16:creationId xmlns:a16="http://schemas.microsoft.com/office/drawing/2014/main" id="{0BAFB120-A01D-811A-5B7D-D5E857BFEAA6}"/>
              </a:ext>
            </a:extLst>
          </p:cNvPr>
          <p:cNvSpPr/>
          <p:nvPr/>
        </p:nvSpPr>
        <p:spPr bwMode="auto">
          <a:xfrm>
            <a:off x="8507031" y="5606887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7" name="Minus 46">
            <a:extLst>
              <a:ext uri="{FF2B5EF4-FFF2-40B4-BE49-F238E27FC236}">
                <a16:creationId xmlns:a16="http://schemas.microsoft.com/office/drawing/2014/main" id="{36574D21-8825-FEA1-F1CA-BAF3BA1F5075}"/>
              </a:ext>
            </a:extLst>
          </p:cNvPr>
          <p:cNvSpPr/>
          <p:nvPr/>
        </p:nvSpPr>
        <p:spPr bwMode="auto">
          <a:xfrm>
            <a:off x="10548550" y="3022188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8" name="Minus 47">
            <a:extLst>
              <a:ext uri="{FF2B5EF4-FFF2-40B4-BE49-F238E27FC236}">
                <a16:creationId xmlns:a16="http://schemas.microsoft.com/office/drawing/2014/main" id="{7F5EC041-A784-2FDD-F75A-7FF4A00D4785}"/>
              </a:ext>
            </a:extLst>
          </p:cNvPr>
          <p:cNvSpPr/>
          <p:nvPr/>
        </p:nvSpPr>
        <p:spPr bwMode="auto">
          <a:xfrm>
            <a:off x="10553450" y="4318572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9" name="Minus 48">
            <a:extLst>
              <a:ext uri="{FF2B5EF4-FFF2-40B4-BE49-F238E27FC236}">
                <a16:creationId xmlns:a16="http://schemas.microsoft.com/office/drawing/2014/main" id="{4BB681AE-4875-65F2-E773-92513420147A}"/>
              </a:ext>
            </a:extLst>
          </p:cNvPr>
          <p:cNvSpPr/>
          <p:nvPr/>
        </p:nvSpPr>
        <p:spPr bwMode="auto">
          <a:xfrm>
            <a:off x="10551900" y="5619773"/>
            <a:ext cx="272911" cy="95549"/>
          </a:xfrm>
          <a:prstGeom prst="mathMinus">
            <a:avLst>
              <a:gd name="adj1" fmla="val 30555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1530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 bwMode="auto">
          <a:xfrm>
            <a:off x="2316506" y="2335223"/>
            <a:ext cx="7558988" cy="2187554"/>
            <a:chOff x="2113585" y="2130924"/>
            <a:chExt cx="7558988" cy="2187554"/>
          </a:xfrm>
        </p:grpSpPr>
        <p:grpSp>
          <p:nvGrpSpPr>
            <p:cNvPr id="22" name="Gruppieren 21"/>
            <p:cNvGrpSpPr/>
            <p:nvPr/>
          </p:nvGrpSpPr>
          <p:grpSpPr bwMode="auto">
            <a:xfrm>
              <a:off x="2113585" y="2132265"/>
              <a:ext cx="3475872" cy="2184872"/>
              <a:chOff x="2113585" y="2128993"/>
              <a:chExt cx="3475872" cy="2184872"/>
            </a:xfrm>
          </p:grpSpPr>
          <p:sp>
            <p:nvSpPr>
              <p:cNvPr id="17" name="TextBox 16"/>
              <p:cNvSpPr txBox="1"/>
              <p:nvPr/>
            </p:nvSpPr>
            <p:spPr bwMode="auto">
              <a:xfrm>
                <a:off x="4299474" y="2128993"/>
                <a:ext cx="90859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200" b="0" i="1" dirty="0">
                    <a:latin typeface="Times New Roman"/>
                    <a:ea typeface="Arial"/>
                    <a:cs typeface="Times New Roman"/>
                  </a:rPr>
                  <a:t>  </a:t>
                </a:r>
                <a:r>
                  <a:rPr lang="de-DE" sz="1200" dirty="0">
                    <a:effectLst/>
                  </a:rPr>
                  <a:t> </a:t>
                </a:r>
                <a:r>
                  <a:rPr lang="en-GB" sz="1200" b="0" i="1" dirty="0">
                    <a:latin typeface="Times New Roman"/>
                    <a:ea typeface="Arial"/>
                    <a:cs typeface="Times New Roman"/>
                  </a:rPr>
                  <a:t>dcl2,3,4</a:t>
                </a:r>
                <a:endParaRPr sz="1200" i="1" dirty="0">
                  <a:latin typeface="Times New Roman"/>
                  <a:ea typeface="Arial"/>
                  <a:cs typeface="Times New Roman"/>
                </a:endParaRPr>
              </a:p>
            </p:txBody>
          </p:sp>
          <p:sp>
            <p:nvSpPr>
              <p:cNvPr id="69" name="Rechteck 68"/>
              <p:cNvSpPr/>
              <p:nvPr/>
            </p:nvSpPr>
            <p:spPr bwMode="auto">
              <a:xfrm>
                <a:off x="3295865" y="3054248"/>
                <a:ext cx="670375" cy="2308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900">
                    <a:latin typeface="Times New Roman"/>
                    <a:cs typeface="Times New Roman"/>
                  </a:rPr>
                  <a:t>~35 kDa –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71" name="Rechteck 70"/>
              <p:cNvSpPr/>
              <p:nvPr/>
            </p:nvSpPr>
            <p:spPr bwMode="auto">
              <a:xfrm>
                <a:off x="3295864" y="3274734"/>
                <a:ext cx="670376" cy="2308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900">
                    <a:latin typeface="Times New Roman"/>
                    <a:cs typeface="Times New Roman"/>
                  </a:rPr>
                  <a:t>~25 kDa –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74" name="Rechteck 73"/>
              <p:cNvSpPr/>
              <p:nvPr/>
            </p:nvSpPr>
            <p:spPr bwMode="auto">
              <a:xfrm>
                <a:off x="3295864" y="3836195"/>
                <a:ext cx="670376" cy="2308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900">
                    <a:latin typeface="Times New Roman"/>
                    <a:cs typeface="Times New Roman"/>
                  </a:rPr>
                  <a:t>~55 kDa –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75" name="Rechteck 74"/>
              <p:cNvSpPr/>
              <p:nvPr/>
            </p:nvSpPr>
            <p:spPr bwMode="auto">
              <a:xfrm>
                <a:off x="3295864" y="4062264"/>
                <a:ext cx="670376" cy="2308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900">
                    <a:latin typeface="Times New Roman"/>
                    <a:cs typeface="Times New Roman"/>
                  </a:rPr>
                  <a:t>~40 kDa –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 bwMode="auto">
              <a:xfrm>
                <a:off x="2706873" y="3144844"/>
                <a:ext cx="6237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defRPr/>
                </a:pPr>
                <a:r>
                  <a:rPr lang="en-US" sz="1200">
                    <a:latin typeface="Times New Roman"/>
                    <a:ea typeface="Arial"/>
                    <a:cs typeface="Times New Roman"/>
                  </a:rPr>
                  <a:t>GFP</a:t>
                </a:r>
                <a:endParaRPr sz="1200">
                  <a:latin typeface="Times New Roman"/>
                  <a:ea typeface="Arial"/>
                  <a:cs typeface="Times New Roman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 bwMode="auto">
              <a:xfrm>
                <a:off x="2352486" y="3475773"/>
                <a:ext cx="97815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defRPr/>
                </a:pPr>
                <a:r>
                  <a:rPr sz="1200">
                    <a:latin typeface="Times New Roman"/>
                    <a:ea typeface="Arial"/>
                    <a:cs typeface="Times New Roman"/>
                  </a:rPr>
                  <a:t>% remaining</a:t>
                </a:r>
                <a:endParaRPr/>
              </a:p>
            </p:txBody>
          </p:sp>
          <p:cxnSp>
            <p:nvCxnSpPr>
              <p:cNvPr id="122" name="Gerader Verbinder 121"/>
              <p:cNvCxnSpPr>
                <a:cxnSpLocks/>
              </p:cNvCxnSpPr>
              <p:nvPr/>
            </p:nvCxnSpPr>
            <p:spPr bwMode="auto">
              <a:xfrm>
                <a:off x="3316712" y="3089470"/>
                <a:ext cx="0" cy="38774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Gerader Verbinder 127"/>
              <p:cNvCxnSpPr>
                <a:cxnSpLocks/>
              </p:cNvCxnSpPr>
              <p:nvPr/>
            </p:nvCxnSpPr>
            <p:spPr bwMode="auto">
              <a:xfrm>
                <a:off x="3316712" y="3549714"/>
                <a:ext cx="0" cy="12911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文本框 8"/>
              <p:cNvSpPr txBox="1"/>
              <p:nvPr/>
            </p:nvSpPr>
            <p:spPr bwMode="auto">
              <a:xfrm>
                <a:off x="2352487" y="3945609"/>
                <a:ext cx="97815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defRPr/>
                </a:pPr>
                <a:r>
                  <a:rPr lang="en-US" sz="1200" dirty="0">
                    <a:latin typeface="Times New Roman"/>
                    <a:ea typeface="Arial"/>
                    <a:cs typeface="Times New Roman"/>
                  </a:rPr>
                  <a:t>Ponceau S</a:t>
                </a:r>
                <a:endParaRPr sz="1200" dirty="0">
                  <a:latin typeface="Times New Roman"/>
                  <a:ea typeface="Arial"/>
                  <a:cs typeface="Times New Roman"/>
                </a:endParaRPr>
              </a:p>
            </p:txBody>
          </p:sp>
          <p:cxnSp>
            <p:nvCxnSpPr>
              <p:cNvPr id="131" name="Gerader Verbinder 130"/>
              <p:cNvCxnSpPr>
                <a:cxnSpLocks/>
              </p:cNvCxnSpPr>
              <p:nvPr/>
            </p:nvCxnSpPr>
            <p:spPr bwMode="auto">
              <a:xfrm>
                <a:off x="3316712" y="3890235"/>
                <a:ext cx="0" cy="38774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uppieren 20"/>
              <p:cNvGrpSpPr/>
              <p:nvPr/>
            </p:nvGrpSpPr>
            <p:grpSpPr bwMode="auto">
              <a:xfrm>
                <a:off x="4046870" y="2466108"/>
                <a:ext cx="271228" cy="560338"/>
                <a:chOff x="4007495" y="2466108"/>
                <a:chExt cx="271228" cy="560338"/>
              </a:xfrm>
            </p:grpSpPr>
            <p:sp>
              <p:nvSpPr>
                <p:cNvPr id="102" name="Rechteck 4"/>
                <p:cNvSpPr/>
                <p:nvPr/>
              </p:nvSpPr>
              <p:spPr bwMode="auto">
                <a:xfrm>
                  <a:off x="4007495" y="2466108"/>
                  <a:ext cx="271228" cy="276999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b="1">
                      <a:latin typeface="Times New Roman"/>
                      <a:cs typeface="Times New Roman"/>
                    </a:rPr>
                    <a:t>+</a:t>
                  </a:r>
                  <a:endParaRPr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05" name="Rechteck 4"/>
                <p:cNvSpPr/>
                <p:nvPr/>
              </p:nvSpPr>
              <p:spPr bwMode="auto">
                <a:xfrm>
                  <a:off x="4012304" y="2749447"/>
                  <a:ext cx="261611" cy="276999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>
                      <a:latin typeface="Times New Roman"/>
                      <a:cs typeface="Times New Roman"/>
                    </a:rPr>
                    <a:t>–</a:t>
                  </a:r>
                  <a:endParaRPr lang="en-GB" sz="1200" b="1">
                    <a:latin typeface="Times New Roman"/>
                    <a:cs typeface="Times New Roman"/>
                  </a:endParaRPr>
                </a:p>
              </p:txBody>
            </p:sp>
          </p:grpSp>
          <p:grpSp>
            <p:nvGrpSpPr>
              <p:cNvPr id="23" name="Gruppieren 22"/>
              <p:cNvGrpSpPr/>
              <p:nvPr/>
            </p:nvGrpSpPr>
            <p:grpSpPr bwMode="auto">
              <a:xfrm>
                <a:off x="4477857" y="2466108"/>
                <a:ext cx="444352" cy="552643"/>
                <a:chOff x="-14212" y="0"/>
                <a:chExt cx="444352" cy="552643"/>
              </a:xfrm>
            </p:grpSpPr>
            <p:sp>
              <p:nvSpPr>
                <p:cNvPr id="103" name="Rechteck 4"/>
                <p:cNvSpPr/>
                <p:nvPr/>
              </p:nvSpPr>
              <p:spPr bwMode="auto">
                <a:xfrm>
                  <a:off x="72241" y="0"/>
                  <a:ext cx="271228" cy="276999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b="1">
                      <a:latin typeface="Times New Roman"/>
                      <a:cs typeface="Times New Roman"/>
                    </a:rPr>
                    <a:t>+</a:t>
                  </a:r>
                  <a:endParaRPr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21" name="Rechteck 4"/>
                <p:cNvSpPr/>
                <p:nvPr/>
              </p:nvSpPr>
              <p:spPr bwMode="auto">
                <a:xfrm>
                  <a:off x="-14212" y="291033"/>
                  <a:ext cx="444352" cy="261610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100">
                      <a:latin typeface="Times New Roman"/>
                      <a:cs typeface="Times New Roman"/>
                    </a:rPr>
                    <a:t>GFP</a:t>
                  </a:r>
                  <a:endParaRPr sz="1100">
                    <a:latin typeface="Times New Roman"/>
                    <a:cs typeface="Times New Roman"/>
                  </a:endParaRPr>
                </a:p>
              </p:txBody>
            </p:sp>
          </p:grpSp>
          <p:grpSp>
            <p:nvGrpSpPr>
              <p:cNvPr id="27" name="Gruppieren 26"/>
              <p:cNvGrpSpPr/>
              <p:nvPr/>
            </p:nvGrpSpPr>
            <p:grpSpPr bwMode="auto">
              <a:xfrm>
                <a:off x="4932323" y="2466108"/>
                <a:ext cx="530915" cy="552643"/>
                <a:chOff x="-18737" y="0"/>
                <a:chExt cx="530915" cy="552643"/>
              </a:xfrm>
            </p:grpSpPr>
            <p:sp>
              <p:nvSpPr>
                <p:cNvPr id="104" name="Rechteck 4"/>
                <p:cNvSpPr/>
                <p:nvPr/>
              </p:nvSpPr>
              <p:spPr bwMode="auto">
                <a:xfrm>
                  <a:off x="110980" y="0"/>
                  <a:ext cx="271228" cy="276999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b="1">
                      <a:latin typeface="Times New Roman"/>
                      <a:cs typeface="Times New Roman"/>
                    </a:rPr>
                    <a:t>+</a:t>
                  </a:r>
                  <a:endParaRPr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23" name="Rechteck 4"/>
                <p:cNvSpPr/>
                <p:nvPr/>
              </p:nvSpPr>
              <p:spPr bwMode="auto">
                <a:xfrm>
                  <a:off x="-18737" y="291033"/>
                  <a:ext cx="530915" cy="261610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100">
                      <a:latin typeface="Times New Roman"/>
                      <a:cs typeface="Times New Roman"/>
                    </a:rPr>
                    <a:t>CTR1</a:t>
                  </a:r>
                  <a:endParaRPr sz="1100">
                    <a:latin typeface="Times New Roman"/>
                    <a:cs typeface="Times New Roman"/>
                  </a:endParaRPr>
                </a:p>
              </p:txBody>
            </p:sp>
          </p:grpSp>
          <p:sp>
            <p:nvSpPr>
              <p:cNvPr id="85" name="Rechteck 16"/>
              <p:cNvSpPr/>
              <p:nvPr/>
            </p:nvSpPr>
            <p:spPr bwMode="auto">
              <a:xfrm>
                <a:off x="2589677" y="2749447"/>
                <a:ext cx="740908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>
                    <a:latin typeface="Times New Roman"/>
                    <a:ea typeface="Arial"/>
                    <a:cs typeface="Times New Roman"/>
                  </a:rPr>
                  <a:t>circRNA</a:t>
                </a:r>
                <a:endParaRPr sz="1200">
                  <a:latin typeface="Times New Roman"/>
                  <a:ea typeface="Arial"/>
                  <a:cs typeface="Times New Roman"/>
                </a:endParaRPr>
              </a:p>
            </p:txBody>
          </p:sp>
          <p:sp>
            <p:nvSpPr>
              <p:cNvPr id="86" name="Rechteck 4"/>
              <p:cNvSpPr/>
              <p:nvPr/>
            </p:nvSpPr>
            <p:spPr bwMode="auto">
              <a:xfrm>
                <a:off x="2113585" y="2466108"/>
                <a:ext cx="1217001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latin typeface="Times New Roman"/>
                    <a:ea typeface="Arial"/>
                    <a:cs typeface="Times New Roman"/>
                  </a:rPr>
                  <a:t>pGY1-35S::GFP</a:t>
                </a:r>
                <a:endParaRPr sz="1200" dirty="0">
                  <a:latin typeface="Times New Roman"/>
                  <a:ea typeface="Arial"/>
                  <a:cs typeface="Times New Roman"/>
                </a:endParaRPr>
              </a:p>
            </p:txBody>
          </p:sp>
          <p:cxnSp>
            <p:nvCxnSpPr>
              <p:cNvPr id="124" name="Gerader Verbinder 123"/>
              <p:cNvCxnSpPr>
                <a:cxnSpLocks/>
              </p:cNvCxnSpPr>
              <p:nvPr/>
            </p:nvCxnSpPr>
            <p:spPr bwMode="auto">
              <a:xfrm>
                <a:off x="3316712" y="2498378"/>
                <a:ext cx="0" cy="49070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r Verbinder 17"/>
              <p:cNvCxnSpPr>
                <a:cxnSpLocks/>
              </p:cNvCxnSpPr>
              <p:nvPr/>
            </p:nvCxnSpPr>
            <p:spPr bwMode="auto">
              <a:xfrm>
                <a:off x="3885091" y="2420888"/>
                <a:ext cx="17007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-40000"/>
                        </a14:imgEffect>
                      </a14:imgLayer>
                    </a14:imgProps>
                  </a:ext>
                </a:extLst>
              </a:blip>
              <a:srcRect l="21824" t="18148" r="28854" b="69103"/>
              <a:stretch/>
            </p:blipFill>
            <p:spPr bwMode="auto">
              <a:xfrm>
                <a:off x="3885091" y="3854352"/>
                <a:ext cx="1704364" cy="45951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10" name="Textfeld 108"/>
              <p:cNvSpPr txBox="1"/>
              <p:nvPr/>
            </p:nvSpPr>
            <p:spPr bwMode="auto">
              <a:xfrm>
                <a:off x="3974735" y="3492775"/>
                <a:ext cx="4154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100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1" name="Textfeld 108"/>
              <p:cNvSpPr txBox="1"/>
              <p:nvPr/>
            </p:nvSpPr>
            <p:spPr bwMode="auto">
              <a:xfrm>
                <a:off x="4530755" y="3492775"/>
                <a:ext cx="3385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49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2" name="Textfeld 108"/>
              <p:cNvSpPr txBox="1"/>
              <p:nvPr/>
            </p:nvSpPr>
            <p:spPr bwMode="auto">
              <a:xfrm>
                <a:off x="5028503" y="3492775"/>
                <a:ext cx="3385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77</a:t>
                </a:r>
                <a:endParaRPr>
                  <a:latin typeface="Times New Roman"/>
                  <a:cs typeface="Times New Roman"/>
                </a:endParaRPr>
              </a:p>
            </p:txBody>
          </p:sp>
          <p:pic>
            <p:nvPicPr>
              <p:cNvPr id="66" name="Picture 1"/>
              <p:cNvPicPr>
                <a:picLocks noChangeAspect="1"/>
              </p:cNvPicPr>
              <p:nvPr/>
            </p:nvPicPr>
            <p:blipFill>
              <a:blip r:embed="rId4"/>
              <a:srcRect l="24905" t="42111" r="10016" b="40498"/>
              <a:stretch/>
            </p:blipFill>
            <p:spPr bwMode="auto">
              <a:xfrm>
                <a:off x="3885091" y="3053586"/>
                <a:ext cx="1704366" cy="45951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grpSp>
          <p:nvGrpSpPr>
            <p:cNvPr id="20" name="Gruppieren 19"/>
            <p:cNvGrpSpPr/>
            <p:nvPr/>
          </p:nvGrpSpPr>
          <p:grpSpPr bwMode="auto">
            <a:xfrm>
              <a:off x="5926650" y="2130924"/>
              <a:ext cx="1704365" cy="2187554"/>
              <a:chOff x="6067840" y="2132856"/>
              <a:chExt cx="1704365" cy="2187554"/>
            </a:xfrm>
          </p:grpSpPr>
          <p:sp>
            <p:nvSpPr>
              <p:cNvPr id="25" name="TextBox 24"/>
              <p:cNvSpPr txBox="1"/>
              <p:nvPr/>
            </p:nvSpPr>
            <p:spPr bwMode="auto">
              <a:xfrm>
                <a:off x="6204589" y="2132856"/>
                <a:ext cx="142728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de-DE" sz="1200" dirty="0">
                    <a:effectLst/>
                  </a:rPr>
                  <a:t> </a:t>
                </a:r>
                <a:r>
                  <a:rPr lang="en-GB" sz="1200" b="0" i="1" dirty="0">
                    <a:latin typeface="Times New Roman"/>
                    <a:ea typeface="Arial"/>
                    <a:cs typeface="Times New Roman"/>
                  </a:rPr>
                  <a:t>ago2-1</a:t>
                </a:r>
                <a:endParaRPr sz="1200" i="1" dirty="0">
                  <a:latin typeface="Times New Roman"/>
                  <a:ea typeface="Arial"/>
                  <a:cs typeface="Times New Roman"/>
                </a:endParaRPr>
              </a:p>
            </p:txBody>
          </p:sp>
          <p:grpSp>
            <p:nvGrpSpPr>
              <p:cNvPr id="30" name="Gruppieren 29"/>
              <p:cNvGrpSpPr/>
              <p:nvPr/>
            </p:nvGrpSpPr>
            <p:grpSpPr bwMode="auto">
              <a:xfrm>
                <a:off x="6335901" y="2466108"/>
                <a:ext cx="271228" cy="565542"/>
                <a:chOff x="6290887" y="2466108"/>
                <a:chExt cx="271228" cy="565542"/>
              </a:xfrm>
            </p:grpSpPr>
            <p:sp>
              <p:nvSpPr>
                <p:cNvPr id="125" name="Rechteck 4"/>
                <p:cNvSpPr/>
                <p:nvPr/>
              </p:nvSpPr>
              <p:spPr bwMode="auto">
                <a:xfrm>
                  <a:off x="6290887" y="2466108"/>
                  <a:ext cx="271228" cy="276999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b="1">
                      <a:latin typeface="Times New Roman"/>
                      <a:cs typeface="Times New Roman"/>
                    </a:rPr>
                    <a:t>+</a:t>
                  </a:r>
                  <a:endParaRPr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33" name="Rechteck 4"/>
                <p:cNvSpPr/>
                <p:nvPr/>
              </p:nvSpPr>
              <p:spPr bwMode="auto">
                <a:xfrm>
                  <a:off x="6295696" y="2754651"/>
                  <a:ext cx="261611" cy="276999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>
                      <a:latin typeface="Times New Roman"/>
                      <a:cs typeface="Times New Roman"/>
                    </a:rPr>
                    <a:t>–</a:t>
                  </a:r>
                  <a:endParaRPr lang="en-GB" sz="1200" b="1">
                    <a:latin typeface="Times New Roman"/>
                    <a:cs typeface="Times New Roman"/>
                  </a:endParaRPr>
                </a:p>
              </p:txBody>
            </p:sp>
          </p:grpSp>
          <p:grpSp>
            <p:nvGrpSpPr>
              <p:cNvPr id="29" name="Gruppieren 28"/>
              <p:cNvGrpSpPr/>
              <p:nvPr/>
            </p:nvGrpSpPr>
            <p:grpSpPr bwMode="auto">
              <a:xfrm>
                <a:off x="6743785" y="2466108"/>
                <a:ext cx="444352" cy="557847"/>
                <a:chOff x="-14212" y="0"/>
                <a:chExt cx="444352" cy="557847"/>
              </a:xfrm>
            </p:grpSpPr>
            <p:sp>
              <p:nvSpPr>
                <p:cNvPr id="126" name="Rechteck 4"/>
                <p:cNvSpPr/>
                <p:nvPr/>
              </p:nvSpPr>
              <p:spPr bwMode="auto">
                <a:xfrm>
                  <a:off x="72241" y="0"/>
                  <a:ext cx="271228" cy="276999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b="1">
                      <a:latin typeface="Times New Roman"/>
                      <a:cs typeface="Times New Roman"/>
                    </a:rPr>
                    <a:t>+</a:t>
                  </a:r>
                  <a:endParaRPr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34" name="Rechteck 4"/>
                <p:cNvSpPr/>
                <p:nvPr/>
              </p:nvSpPr>
              <p:spPr bwMode="auto">
                <a:xfrm>
                  <a:off x="-14212" y="296237"/>
                  <a:ext cx="444352" cy="261610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100">
                      <a:latin typeface="Times New Roman"/>
                      <a:cs typeface="Times New Roman"/>
                    </a:rPr>
                    <a:t>GFP</a:t>
                  </a:r>
                  <a:endParaRPr sz="1100">
                    <a:latin typeface="Times New Roman"/>
                    <a:cs typeface="Times New Roman"/>
                  </a:endParaRPr>
                </a:p>
              </p:txBody>
            </p:sp>
          </p:grpSp>
          <p:sp>
            <p:nvSpPr>
              <p:cNvPr id="127" name="Rechteck 4"/>
              <p:cNvSpPr/>
              <p:nvPr/>
            </p:nvSpPr>
            <p:spPr bwMode="auto">
              <a:xfrm>
                <a:off x="7359792" y="2466108"/>
                <a:ext cx="271228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b="1">
                    <a:latin typeface="Times New Roman"/>
                    <a:cs typeface="Times New Roman"/>
                  </a:rPr>
                  <a:t>+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35" name="Rechteck 4"/>
              <p:cNvSpPr/>
              <p:nvPr/>
            </p:nvSpPr>
            <p:spPr bwMode="auto">
              <a:xfrm>
                <a:off x="7230075" y="2762345"/>
                <a:ext cx="530915" cy="261610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100">
                    <a:latin typeface="Times New Roman"/>
                    <a:cs typeface="Times New Roman"/>
                  </a:rPr>
                  <a:t>CTR1</a:t>
                </a:r>
                <a:endParaRPr sz="1100"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47" name="Gerader Verbinder 146"/>
              <p:cNvCxnSpPr>
                <a:cxnSpLocks/>
              </p:cNvCxnSpPr>
              <p:nvPr/>
            </p:nvCxnSpPr>
            <p:spPr bwMode="auto">
              <a:xfrm>
                <a:off x="6067840" y="2420888"/>
                <a:ext cx="17007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" name="Picture 6" descr="Background pattern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rcRect l="18643" t="23611" r="40978" b="57918"/>
              <a:stretch/>
            </p:blipFill>
            <p:spPr bwMode="auto">
              <a:xfrm>
                <a:off x="6067840" y="3865607"/>
                <a:ext cx="1704364" cy="45480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6" name="Textfeld 108"/>
              <p:cNvSpPr txBox="1"/>
              <p:nvPr/>
            </p:nvSpPr>
            <p:spPr bwMode="auto">
              <a:xfrm>
                <a:off x="6263766" y="3492775"/>
                <a:ext cx="4154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100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3" name="Textfeld 108"/>
              <p:cNvSpPr txBox="1"/>
              <p:nvPr/>
            </p:nvSpPr>
            <p:spPr bwMode="auto">
              <a:xfrm>
                <a:off x="6796683" y="3492775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45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4" name="Textfeld 108"/>
              <p:cNvSpPr txBox="1"/>
              <p:nvPr/>
            </p:nvSpPr>
            <p:spPr bwMode="auto">
              <a:xfrm>
                <a:off x="7326255" y="3492775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66</a:t>
                </a:r>
                <a:endParaRPr>
                  <a:latin typeface="Times New Roman"/>
                  <a:cs typeface="Times New Roman"/>
                </a:endParaRPr>
              </a:p>
            </p:txBody>
          </p:sp>
          <p:pic>
            <p:nvPicPr>
              <p:cNvPr id="67" name="Picture 2" descr="A picture containing text&#10;&#10;Description automatically generated"/>
              <p:cNvPicPr>
                <a:picLocks noChangeAspect="1"/>
              </p:cNvPicPr>
              <p:nvPr/>
            </p:nvPicPr>
            <p:blipFill>
              <a:blip r:embed="rId7"/>
              <a:srcRect l="19901" t="46485" r="42995" b="36943"/>
              <a:stretch/>
            </p:blipFill>
            <p:spPr bwMode="auto">
              <a:xfrm>
                <a:off x="6067840" y="3053586"/>
                <a:ext cx="1704365" cy="45480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grpSp>
          <p:nvGrpSpPr>
            <p:cNvPr id="19" name="Gruppieren 18"/>
            <p:cNvGrpSpPr/>
            <p:nvPr/>
          </p:nvGrpSpPr>
          <p:grpSpPr bwMode="auto">
            <a:xfrm>
              <a:off x="7968208" y="2130924"/>
              <a:ext cx="1704365" cy="2187554"/>
              <a:chOff x="8250587" y="2132856"/>
              <a:chExt cx="1704365" cy="2187554"/>
            </a:xfrm>
          </p:grpSpPr>
          <p:sp>
            <p:nvSpPr>
              <p:cNvPr id="26" name="TextBox 25"/>
              <p:cNvSpPr txBox="1"/>
              <p:nvPr/>
            </p:nvSpPr>
            <p:spPr bwMode="auto">
              <a:xfrm>
                <a:off x="8435815" y="2132856"/>
                <a:ext cx="1330329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de-DE" sz="1200" dirty="0">
                    <a:effectLst/>
                  </a:rPr>
                  <a:t> </a:t>
                </a:r>
                <a:r>
                  <a:rPr lang="en-GB" sz="1200" b="0" i="1" dirty="0">
                    <a:latin typeface="Times New Roman"/>
                    <a:ea typeface="Arial"/>
                    <a:cs typeface="Times New Roman"/>
                  </a:rPr>
                  <a:t>ago4-1</a:t>
                </a:r>
                <a:r>
                  <a:rPr lang="en-GB" sz="1200" b="0" i="0" dirty="0">
                    <a:latin typeface="Times New Roman"/>
                    <a:ea typeface="Arial"/>
                    <a:cs typeface="Times New Roman"/>
                  </a:rPr>
                  <a:t> </a:t>
                </a:r>
                <a:endParaRPr sz="1200" i="1" dirty="0">
                  <a:latin typeface="Times New Roman"/>
                  <a:ea typeface="Arial"/>
                  <a:cs typeface="Times New Roman"/>
                </a:endParaRPr>
              </a:p>
            </p:txBody>
          </p:sp>
          <p:sp>
            <p:nvSpPr>
              <p:cNvPr id="109" name="Textfeld 108"/>
              <p:cNvSpPr txBox="1"/>
              <p:nvPr/>
            </p:nvSpPr>
            <p:spPr bwMode="auto">
              <a:xfrm>
                <a:off x="8362156" y="3492775"/>
                <a:ext cx="4154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100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36" name="Rechteck 4"/>
              <p:cNvSpPr/>
              <p:nvPr/>
            </p:nvSpPr>
            <p:spPr bwMode="auto">
              <a:xfrm>
                <a:off x="8434291" y="2466108"/>
                <a:ext cx="271228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b="1">
                    <a:latin typeface="Times New Roman"/>
                    <a:cs typeface="Times New Roman"/>
                  </a:rPr>
                  <a:t>+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43" name="Rechteck 4"/>
              <p:cNvSpPr/>
              <p:nvPr/>
            </p:nvSpPr>
            <p:spPr bwMode="auto">
              <a:xfrm>
                <a:off x="8439100" y="2754651"/>
                <a:ext cx="261611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>
                    <a:latin typeface="Times New Roman"/>
                    <a:cs typeface="Times New Roman"/>
                  </a:rPr>
                  <a:t>–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10" name="Textfeld 109"/>
              <p:cNvSpPr txBox="1"/>
              <p:nvPr/>
            </p:nvSpPr>
            <p:spPr bwMode="auto">
              <a:xfrm>
                <a:off x="8935378" y="3492775"/>
                <a:ext cx="3385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48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39" name="Rechteck 4"/>
              <p:cNvSpPr/>
              <p:nvPr/>
            </p:nvSpPr>
            <p:spPr bwMode="auto">
              <a:xfrm>
                <a:off x="8969041" y="2466108"/>
                <a:ext cx="271228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b="1">
                    <a:latin typeface="Times New Roman"/>
                    <a:cs typeface="Times New Roman"/>
                  </a:rPr>
                  <a:t>+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44" name="Rechteck 4"/>
              <p:cNvSpPr/>
              <p:nvPr/>
            </p:nvSpPr>
            <p:spPr bwMode="auto">
              <a:xfrm>
                <a:off x="8882480" y="2762345"/>
                <a:ext cx="444352" cy="261610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100">
                    <a:latin typeface="Times New Roman"/>
                    <a:cs typeface="Times New Roman"/>
                  </a:rPr>
                  <a:t>GFP</a:t>
                </a:r>
                <a:endParaRPr sz="1100">
                  <a:latin typeface="Times New Roman"/>
                  <a:cs typeface="Times New Roman"/>
                </a:endParaRPr>
              </a:p>
            </p:txBody>
          </p:sp>
          <p:sp>
            <p:nvSpPr>
              <p:cNvPr id="111" name="Textfeld 110"/>
              <p:cNvSpPr txBox="1"/>
              <p:nvPr/>
            </p:nvSpPr>
            <p:spPr bwMode="auto">
              <a:xfrm>
                <a:off x="9398191" y="3492775"/>
                <a:ext cx="4154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115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42" name="Rechteck 4"/>
              <p:cNvSpPr/>
              <p:nvPr/>
            </p:nvSpPr>
            <p:spPr bwMode="auto">
              <a:xfrm>
                <a:off x="9470326" y="2466108"/>
                <a:ext cx="271228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b="1">
                    <a:latin typeface="Times New Roman"/>
                    <a:cs typeface="Times New Roman"/>
                  </a:rPr>
                  <a:t>+</a:t>
                </a:r>
                <a:endParaRPr>
                  <a:latin typeface="Times New Roman"/>
                  <a:cs typeface="Times New Roman"/>
                </a:endParaRPr>
              </a:p>
            </p:txBody>
          </p:sp>
          <p:sp>
            <p:nvSpPr>
              <p:cNvPr id="145" name="Rechteck 4"/>
              <p:cNvSpPr/>
              <p:nvPr/>
            </p:nvSpPr>
            <p:spPr bwMode="auto">
              <a:xfrm>
                <a:off x="9340483" y="2762345"/>
                <a:ext cx="530915" cy="261610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100">
                    <a:latin typeface="Times New Roman"/>
                    <a:cs typeface="Times New Roman"/>
                  </a:rPr>
                  <a:t>CTR1</a:t>
                </a:r>
                <a:endParaRPr sz="1100"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49" name="Gerader Verbinder 148"/>
              <p:cNvCxnSpPr>
                <a:cxnSpLocks/>
              </p:cNvCxnSpPr>
              <p:nvPr/>
            </p:nvCxnSpPr>
            <p:spPr bwMode="auto">
              <a:xfrm>
                <a:off x="8250587" y="2420888"/>
                <a:ext cx="17007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" name="Picture 7" descr="Background pattern&#10;&#10;Description automatically generated"/>
              <p:cNvPicPr>
                <a:picLocks noChangeAspect="1"/>
              </p:cNvPicPr>
              <p:nvPr/>
            </p:nvPicPr>
            <p:blipFill>
              <a:blip r:embed="rId8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rcRect l="64040" t="26633" r="3453" b="58497"/>
              <a:stretch/>
            </p:blipFill>
            <p:spPr bwMode="auto">
              <a:xfrm>
                <a:off x="8250587" y="3865607"/>
                <a:ext cx="1704364" cy="45480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68" name="Picture 3" descr="A picture containing text&#10;&#10;Description automatically generated"/>
              <p:cNvPicPr>
                <a:picLocks noChangeAspect="1"/>
              </p:cNvPicPr>
              <p:nvPr/>
            </p:nvPicPr>
            <p:blipFill>
              <a:blip r:embed="rId7"/>
              <a:srcRect l="62667" t="46860" r="4182" b="38333"/>
              <a:stretch/>
            </p:blipFill>
            <p:spPr bwMode="auto">
              <a:xfrm>
                <a:off x="8250587" y="3053586"/>
                <a:ext cx="1704365" cy="45480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</p:grpSp>
      <p:sp>
        <p:nvSpPr>
          <p:cNvPr id="64" name="Textfeld 63"/>
          <p:cNvSpPr txBox="1"/>
          <p:nvPr/>
        </p:nvSpPr>
        <p:spPr bwMode="auto">
          <a:xfrm>
            <a:off x="479376" y="373121"/>
            <a:ext cx="777713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S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6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138DD05-E5AE-A997-C5B4-BF5F9E860E3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Textfeld 78">
            <a:extLst>
              <a:ext uri="{FF2B5EF4-FFF2-40B4-BE49-F238E27FC236}">
                <a16:creationId xmlns:a16="http://schemas.microsoft.com/office/drawing/2014/main" id="{97E2A50D-BE01-41FA-442A-2E5075699D16}"/>
              </a:ext>
            </a:extLst>
          </p:cNvPr>
          <p:cNvSpPr txBox="1"/>
          <p:nvPr/>
        </p:nvSpPr>
        <p:spPr bwMode="auto">
          <a:xfrm>
            <a:off x="479376" y="260648"/>
            <a:ext cx="777713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S7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24C497D-B2D9-94B6-F1CA-61CCC081466C}"/>
              </a:ext>
            </a:extLst>
          </p:cNvPr>
          <p:cNvSpPr txBox="1"/>
          <p:nvPr/>
        </p:nvSpPr>
        <p:spPr>
          <a:xfrm>
            <a:off x="2504262" y="100750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2" name="Textfeld 78">
            <a:extLst>
              <a:ext uri="{FF2B5EF4-FFF2-40B4-BE49-F238E27FC236}">
                <a16:creationId xmlns:a16="http://schemas.microsoft.com/office/drawing/2014/main" id="{A1A429F9-C5AD-7FD3-C41A-8912C8DA1BA1}"/>
              </a:ext>
            </a:extLst>
          </p:cNvPr>
          <p:cNvSpPr txBox="1"/>
          <p:nvPr/>
        </p:nvSpPr>
        <p:spPr bwMode="auto">
          <a:xfrm>
            <a:off x="3820801" y="1516528"/>
            <a:ext cx="941756" cy="3282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GB" sz="1600" i="1" dirty="0">
                <a:latin typeface="Times New Roman"/>
                <a:ea typeface="Arial"/>
                <a:cs typeface="Times New Roman"/>
              </a:rPr>
              <a:t>dcl1-11</a:t>
            </a:r>
            <a:endParaRPr sz="1600" i="1" dirty="0">
              <a:latin typeface="Times New Roman"/>
              <a:ea typeface="Arial"/>
              <a:cs typeface="Times New Roman"/>
            </a:endParaRPr>
          </a:p>
        </p:txBody>
      </p:sp>
      <p:sp>
        <p:nvSpPr>
          <p:cNvPr id="63" name="Textfeld 78">
            <a:extLst>
              <a:ext uri="{FF2B5EF4-FFF2-40B4-BE49-F238E27FC236}">
                <a16:creationId xmlns:a16="http://schemas.microsoft.com/office/drawing/2014/main" id="{3E6B7F65-1BA3-02B6-221F-3366DAB1CFCC}"/>
              </a:ext>
            </a:extLst>
          </p:cNvPr>
          <p:cNvSpPr txBox="1"/>
          <p:nvPr/>
        </p:nvSpPr>
        <p:spPr bwMode="auto">
          <a:xfrm>
            <a:off x="7504840" y="1520051"/>
            <a:ext cx="941756" cy="329193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GB" sz="1600" i="1" dirty="0">
                <a:latin typeface="Times New Roman"/>
                <a:ea typeface="Arial"/>
                <a:cs typeface="Times New Roman"/>
              </a:rPr>
              <a:t>ago1-27</a:t>
            </a:r>
            <a:endParaRPr sz="1600" i="1" dirty="0">
              <a:latin typeface="Times New Roman"/>
              <a:ea typeface="Arial"/>
              <a:cs typeface="Times New Roman"/>
            </a:endParaRPr>
          </a:p>
        </p:txBody>
      </p:sp>
      <p:grpSp>
        <p:nvGrpSpPr>
          <p:cNvPr id="29" name="Gruppieren 1">
            <a:extLst>
              <a:ext uri="{FF2B5EF4-FFF2-40B4-BE49-F238E27FC236}">
                <a16:creationId xmlns:a16="http://schemas.microsoft.com/office/drawing/2014/main" id="{8A5FF8C8-B475-399F-EF70-CE47C381C80F}"/>
              </a:ext>
            </a:extLst>
          </p:cNvPr>
          <p:cNvGrpSpPr/>
          <p:nvPr/>
        </p:nvGrpSpPr>
        <p:grpSpPr bwMode="auto">
          <a:xfrm>
            <a:off x="2135560" y="2474793"/>
            <a:ext cx="3163328" cy="2826415"/>
            <a:chOff x="7637651" y="2212512"/>
            <a:chExt cx="3163328" cy="2826415"/>
          </a:xfrm>
        </p:grpSpPr>
        <p:pic>
          <p:nvPicPr>
            <p:cNvPr id="30" name="Ink 8">
              <a:extLst>
                <a:ext uri="{FF2B5EF4-FFF2-40B4-BE49-F238E27FC236}">
                  <a16:creationId xmlns:a16="http://schemas.microsoft.com/office/drawing/2014/main" id="{9EC344EF-B8D5-301D-683B-71CFB54C7D52}"/>
                </a:ext>
              </a:extLst>
            </p:cNvPr>
            <p:cNvPicPr/>
            <p:nvPr/>
          </p:nvPicPr>
          <p:blipFill>
            <a:blip r:embed="rId2"/>
            <a:stretch/>
          </p:blipFill>
          <p:spPr bwMode="auto">
            <a:xfrm>
              <a:off x="9507452" y="2287392"/>
              <a:ext cx="270000" cy="126000"/>
            </a:xfrm>
            <a:prstGeom prst="rect">
              <a:avLst/>
            </a:prstGeom>
          </p:spPr>
        </p:pic>
        <p:pic>
          <p:nvPicPr>
            <p:cNvPr id="31" name="Ink 9">
              <a:extLst>
                <a:ext uri="{FF2B5EF4-FFF2-40B4-BE49-F238E27FC236}">
                  <a16:creationId xmlns:a16="http://schemas.microsoft.com/office/drawing/2014/main" id="{D5E520DE-DE6B-BBE2-75D7-5DD82052F810}"/>
                </a:ext>
              </a:extLst>
            </p:cNvPr>
            <p:cNvPicPr/>
            <p:nvPr/>
          </p:nvPicPr>
          <p:blipFill>
            <a:blip r:embed="rId3"/>
            <a:stretch/>
          </p:blipFill>
          <p:spPr bwMode="auto">
            <a:xfrm>
              <a:off x="9440132" y="2212512"/>
              <a:ext cx="174240" cy="178920"/>
            </a:xfrm>
            <a:prstGeom prst="rect">
              <a:avLst/>
            </a:prstGeom>
          </p:spPr>
        </p:pic>
        <p:grpSp>
          <p:nvGrpSpPr>
            <p:cNvPr id="32" name="Gruppieren 47">
              <a:extLst>
                <a:ext uri="{FF2B5EF4-FFF2-40B4-BE49-F238E27FC236}">
                  <a16:creationId xmlns:a16="http://schemas.microsoft.com/office/drawing/2014/main" id="{1CCF833C-A841-6E8E-B025-3B69D043ACF7}"/>
                </a:ext>
              </a:extLst>
            </p:cNvPr>
            <p:cNvGrpSpPr/>
            <p:nvPr/>
          </p:nvGrpSpPr>
          <p:grpSpPr bwMode="auto">
            <a:xfrm>
              <a:off x="7637651" y="4450851"/>
              <a:ext cx="1217000" cy="543435"/>
              <a:chOff x="474826" y="4568288"/>
              <a:chExt cx="1217000" cy="543435"/>
            </a:xfrm>
          </p:grpSpPr>
          <p:sp>
            <p:nvSpPr>
              <p:cNvPr id="58" name="Rechteck 75">
                <a:extLst>
                  <a:ext uri="{FF2B5EF4-FFF2-40B4-BE49-F238E27FC236}">
                    <a16:creationId xmlns:a16="http://schemas.microsoft.com/office/drawing/2014/main" id="{96966E7C-8D19-BA52-B7F9-924487A9B5C8}"/>
                  </a:ext>
                </a:extLst>
              </p:cNvPr>
              <p:cNvSpPr/>
              <p:nvPr/>
            </p:nvSpPr>
            <p:spPr bwMode="auto">
              <a:xfrm>
                <a:off x="934837" y="4834724"/>
                <a:ext cx="740907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circRNA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Rechteck 4">
                <a:extLst>
                  <a:ext uri="{FF2B5EF4-FFF2-40B4-BE49-F238E27FC236}">
                    <a16:creationId xmlns:a16="http://schemas.microsoft.com/office/drawing/2014/main" id="{38D43E4B-0A5A-BB01-4996-DFBC6F619199}"/>
                  </a:ext>
                </a:extLst>
              </p:cNvPr>
              <p:cNvSpPr/>
              <p:nvPr/>
            </p:nvSpPr>
            <p:spPr bwMode="auto">
              <a:xfrm>
                <a:off x="474826" y="4568288"/>
                <a:ext cx="1217000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pGY1-35S::GFP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Rechteck 4">
              <a:extLst>
                <a:ext uri="{FF2B5EF4-FFF2-40B4-BE49-F238E27FC236}">
                  <a16:creationId xmlns:a16="http://schemas.microsoft.com/office/drawing/2014/main" id="{E0A90FFF-1566-D9D5-904F-56F97EC7DD47}"/>
                </a:ext>
              </a:extLst>
            </p:cNvPr>
            <p:cNvSpPr/>
            <p:nvPr/>
          </p:nvSpPr>
          <p:spPr bwMode="auto">
            <a:xfrm>
              <a:off x="9178475" y="4418315"/>
              <a:ext cx="30008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hteck 4">
              <a:extLst>
                <a:ext uri="{FF2B5EF4-FFF2-40B4-BE49-F238E27FC236}">
                  <a16:creationId xmlns:a16="http://schemas.microsoft.com/office/drawing/2014/main" id="{5FC09D7C-395F-648E-CD2C-C21EE1A15DD3}"/>
                </a:ext>
              </a:extLst>
            </p:cNvPr>
            <p:cNvSpPr/>
            <p:nvPr/>
          </p:nvSpPr>
          <p:spPr bwMode="auto">
            <a:xfrm>
              <a:off x="9793770" y="4427856"/>
              <a:ext cx="30168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hteck 4">
              <a:extLst>
                <a:ext uri="{FF2B5EF4-FFF2-40B4-BE49-F238E27FC236}">
                  <a16:creationId xmlns:a16="http://schemas.microsoft.com/office/drawing/2014/main" id="{253C7919-530E-D420-632D-997CE9094DF8}"/>
                </a:ext>
              </a:extLst>
            </p:cNvPr>
            <p:cNvSpPr/>
            <p:nvPr/>
          </p:nvSpPr>
          <p:spPr bwMode="auto">
            <a:xfrm>
              <a:off x="10416114" y="4429313"/>
              <a:ext cx="30489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Rechteck 4">
              <a:extLst>
                <a:ext uri="{FF2B5EF4-FFF2-40B4-BE49-F238E27FC236}">
                  <a16:creationId xmlns:a16="http://schemas.microsoft.com/office/drawing/2014/main" id="{6487491B-7BF1-7704-A404-96E55E7B59CC}"/>
                </a:ext>
              </a:extLst>
            </p:cNvPr>
            <p:cNvSpPr/>
            <p:nvPr/>
          </p:nvSpPr>
          <p:spPr bwMode="auto">
            <a:xfrm>
              <a:off x="9199046" y="4700373"/>
              <a:ext cx="25359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/>
                  <a:ea typeface="Arial"/>
                  <a:cs typeface="Times New Roman"/>
                </a:rPr>
                <a:t>-</a:t>
              </a:r>
              <a:endParaRPr sz="1600" dirty="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54" name="Rechteck 4">
              <a:extLst>
                <a:ext uri="{FF2B5EF4-FFF2-40B4-BE49-F238E27FC236}">
                  <a16:creationId xmlns:a16="http://schemas.microsoft.com/office/drawing/2014/main" id="{4A680A7C-B9DE-2FC8-5291-7CEBDFF4E90F}"/>
                </a:ext>
              </a:extLst>
            </p:cNvPr>
            <p:cNvSpPr/>
            <p:nvPr/>
          </p:nvSpPr>
          <p:spPr bwMode="auto">
            <a:xfrm>
              <a:off x="9667705" y="4731150"/>
              <a:ext cx="731290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CTR1	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hteck 4">
              <a:extLst>
                <a:ext uri="{FF2B5EF4-FFF2-40B4-BE49-F238E27FC236}">
                  <a16:creationId xmlns:a16="http://schemas.microsoft.com/office/drawing/2014/main" id="{D9DEA4CE-D104-EFEE-4E65-5CD722CC203F}"/>
                </a:ext>
              </a:extLst>
            </p:cNvPr>
            <p:cNvSpPr/>
            <p:nvPr/>
          </p:nvSpPr>
          <p:spPr bwMode="auto">
            <a:xfrm>
              <a:off x="10335787" y="4736428"/>
              <a:ext cx="46519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GFP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6" name="Gerader Verbinder 51">
              <a:extLst>
                <a:ext uri="{FF2B5EF4-FFF2-40B4-BE49-F238E27FC236}">
                  <a16:creationId xmlns:a16="http://schemas.microsoft.com/office/drawing/2014/main" id="{21E5EAE6-C85F-4074-280A-FE06ECDF84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0440" y="4529930"/>
              <a:ext cx="0" cy="4295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feld 68">
              <a:extLst>
                <a:ext uri="{FF2B5EF4-FFF2-40B4-BE49-F238E27FC236}">
                  <a16:creationId xmlns:a16="http://schemas.microsoft.com/office/drawing/2014/main" id="{E6B2D331-C74D-2C1C-82DE-B7134A757728}"/>
                </a:ext>
              </a:extLst>
            </p:cNvPr>
            <p:cNvSpPr txBox="1"/>
            <p:nvPr/>
          </p:nvSpPr>
          <p:spPr bwMode="auto">
            <a:xfrm rot="16199998">
              <a:off x="7531538" y="3104841"/>
              <a:ext cx="17748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200" i="1" dirty="0">
                  <a:latin typeface="Times New Roman"/>
                  <a:cs typeface="Times New Roman"/>
                </a:rPr>
                <a:t>GFP</a:t>
              </a:r>
              <a:r>
                <a:rPr lang="en-US" sz="1200" dirty="0">
                  <a:latin typeface="Times New Roman"/>
                  <a:cs typeface="Times New Roman"/>
                </a:rPr>
                <a:t> exp. ratio in </a:t>
              </a:r>
              <a:r>
                <a:rPr lang="en-US" sz="1200" i="1" dirty="0">
                  <a:latin typeface="Times New Roman"/>
                  <a:cs typeface="Times New Roman"/>
                </a:rPr>
                <a:t>dcl1-11</a:t>
              </a:r>
              <a:endParaRPr lang="en-US" sz="1200" dirty="0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B79454B9-DA3C-32BC-8282-548D0EE87750}"/>
              </a:ext>
            </a:extLst>
          </p:cNvPr>
          <p:cNvSpPr txBox="1"/>
          <p:nvPr/>
        </p:nvSpPr>
        <p:spPr bwMode="auto">
          <a:xfrm>
            <a:off x="4611678" y="2989955"/>
            <a:ext cx="374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aa-E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echteck 4">
            <a:extLst>
              <a:ext uri="{FF2B5EF4-FFF2-40B4-BE49-F238E27FC236}">
                <a16:creationId xmlns:a16="http://schemas.microsoft.com/office/drawing/2014/main" id="{51B3F172-488A-DBA4-F1BD-CB58A56CB1D2}"/>
              </a:ext>
            </a:extLst>
          </p:cNvPr>
          <p:cNvSpPr/>
          <p:nvPr/>
        </p:nvSpPr>
        <p:spPr bwMode="auto">
          <a:xfrm>
            <a:off x="3107018" y="4403597"/>
            <a:ext cx="261610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hteck 4">
            <a:extLst>
              <a:ext uri="{FF2B5EF4-FFF2-40B4-BE49-F238E27FC236}">
                <a16:creationId xmlns:a16="http://schemas.microsoft.com/office/drawing/2014/main" id="{19E179EA-F99E-4878-7C43-EB89920D755A}"/>
              </a:ext>
            </a:extLst>
          </p:cNvPr>
          <p:cNvSpPr/>
          <p:nvPr/>
        </p:nvSpPr>
        <p:spPr bwMode="auto">
          <a:xfrm>
            <a:off x="3018594" y="3748320"/>
            <a:ext cx="377027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hteck 4">
            <a:extLst>
              <a:ext uri="{FF2B5EF4-FFF2-40B4-BE49-F238E27FC236}">
                <a16:creationId xmlns:a16="http://schemas.microsoft.com/office/drawing/2014/main" id="{ABDF1969-84A0-E464-2C1C-8FEF00775A08}"/>
              </a:ext>
            </a:extLst>
          </p:cNvPr>
          <p:cNvSpPr/>
          <p:nvPr/>
        </p:nvSpPr>
        <p:spPr bwMode="auto">
          <a:xfrm>
            <a:off x="3107017" y="3051510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hteck 4">
            <a:extLst>
              <a:ext uri="{FF2B5EF4-FFF2-40B4-BE49-F238E27FC236}">
                <a16:creationId xmlns:a16="http://schemas.microsoft.com/office/drawing/2014/main" id="{D35F1FDE-CB3A-EA8A-31F5-437EE7C94C81}"/>
              </a:ext>
            </a:extLst>
          </p:cNvPr>
          <p:cNvSpPr/>
          <p:nvPr/>
        </p:nvSpPr>
        <p:spPr bwMode="auto">
          <a:xfrm>
            <a:off x="2999656" y="2363697"/>
            <a:ext cx="377027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BE45C7FD-B4FA-ED03-758B-3A2F8E019F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46" r="11866" b="40181"/>
          <a:stretch/>
        </p:blipFill>
        <p:spPr bwMode="auto">
          <a:xfrm>
            <a:off x="3303843" y="2248389"/>
            <a:ext cx="2237181" cy="2450913"/>
          </a:xfrm>
          <a:prstGeom prst="rect">
            <a:avLst/>
          </a:prstGeom>
        </p:spPr>
      </p:pic>
      <p:grpSp>
        <p:nvGrpSpPr>
          <p:cNvPr id="73" name="Gruppieren 1">
            <a:extLst>
              <a:ext uri="{FF2B5EF4-FFF2-40B4-BE49-F238E27FC236}">
                <a16:creationId xmlns:a16="http://schemas.microsoft.com/office/drawing/2014/main" id="{5948297F-08F6-17EE-9059-A05E27590387}"/>
              </a:ext>
            </a:extLst>
          </p:cNvPr>
          <p:cNvGrpSpPr/>
          <p:nvPr/>
        </p:nvGrpSpPr>
        <p:grpSpPr bwMode="auto">
          <a:xfrm>
            <a:off x="5918817" y="2420888"/>
            <a:ext cx="2983079" cy="2980303"/>
            <a:chOff x="7637651" y="2212512"/>
            <a:chExt cx="2983079" cy="2980303"/>
          </a:xfrm>
        </p:grpSpPr>
        <p:pic>
          <p:nvPicPr>
            <p:cNvPr id="74" name="Ink 8">
              <a:extLst>
                <a:ext uri="{FF2B5EF4-FFF2-40B4-BE49-F238E27FC236}">
                  <a16:creationId xmlns:a16="http://schemas.microsoft.com/office/drawing/2014/main" id="{D1232AF3-4E55-2A19-2FA9-0F21282A368C}"/>
                </a:ext>
              </a:extLst>
            </p:cNvPr>
            <p:cNvPicPr/>
            <p:nvPr/>
          </p:nvPicPr>
          <p:blipFill>
            <a:blip r:embed="rId2"/>
            <a:stretch/>
          </p:blipFill>
          <p:spPr bwMode="auto">
            <a:xfrm>
              <a:off x="9507452" y="2287392"/>
              <a:ext cx="270000" cy="126000"/>
            </a:xfrm>
            <a:prstGeom prst="rect">
              <a:avLst/>
            </a:prstGeom>
          </p:spPr>
        </p:pic>
        <p:pic>
          <p:nvPicPr>
            <p:cNvPr id="75" name="Ink 9">
              <a:extLst>
                <a:ext uri="{FF2B5EF4-FFF2-40B4-BE49-F238E27FC236}">
                  <a16:creationId xmlns:a16="http://schemas.microsoft.com/office/drawing/2014/main" id="{49079F2F-0388-F548-1AC4-CCE74C6B4AD6}"/>
                </a:ext>
              </a:extLst>
            </p:cNvPr>
            <p:cNvPicPr/>
            <p:nvPr/>
          </p:nvPicPr>
          <p:blipFill>
            <a:blip r:embed="rId3"/>
            <a:stretch/>
          </p:blipFill>
          <p:spPr bwMode="auto">
            <a:xfrm>
              <a:off x="9440132" y="2212512"/>
              <a:ext cx="174240" cy="178920"/>
            </a:xfrm>
            <a:prstGeom prst="rect">
              <a:avLst/>
            </a:prstGeom>
          </p:spPr>
        </p:pic>
        <p:grpSp>
          <p:nvGrpSpPr>
            <p:cNvPr id="78" name="Gruppieren 47">
              <a:extLst>
                <a:ext uri="{FF2B5EF4-FFF2-40B4-BE49-F238E27FC236}">
                  <a16:creationId xmlns:a16="http://schemas.microsoft.com/office/drawing/2014/main" id="{A66673BC-A1BB-FCDE-0E7B-96533DD2EC80}"/>
                </a:ext>
              </a:extLst>
            </p:cNvPr>
            <p:cNvGrpSpPr/>
            <p:nvPr/>
          </p:nvGrpSpPr>
          <p:grpSpPr bwMode="auto">
            <a:xfrm>
              <a:off x="7637651" y="4450851"/>
              <a:ext cx="1217000" cy="543435"/>
              <a:chOff x="474826" y="4568288"/>
              <a:chExt cx="1217000" cy="543435"/>
            </a:xfrm>
          </p:grpSpPr>
          <p:sp>
            <p:nvSpPr>
              <p:cNvPr id="88" name="Rechteck 75">
                <a:extLst>
                  <a:ext uri="{FF2B5EF4-FFF2-40B4-BE49-F238E27FC236}">
                    <a16:creationId xmlns:a16="http://schemas.microsoft.com/office/drawing/2014/main" id="{3AC48199-1DBE-5D53-9D3F-D0DE0A0EBB00}"/>
                  </a:ext>
                </a:extLst>
              </p:cNvPr>
              <p:cNvSpPr/>
              <p:nvPr/>
            </p:nvSpPr>
            <p:spPr bwMode="auto">
              <a:xfrm>
                <a:off x="934837" y="4834724"/>
                <a:ext cx="740907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circRNA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Rechteck 4">
                <a:extLst>
                  <a:ext uri="{FF2B5EF4-FFF2-40B4-BE49-F238E27FC236}">
                    <a16:creationId xmlns:a16="http://schemas.microsoft.com/office/drawing/2014/main" id="{76F5AAEB-F038-D27E-2316-86524BC870DF}"/>
                  </a:ext>
                </a:extLst>
              </p:cNvPr>
              <p:cNvSpPr/>
              <p:nvPr/>
            </p:nvSpPr>
            <p:spPr bwMode="auto">
              <a:xfrm>
                <a:off x="474826" y="4568288"/>
                <a:ext cx="1217000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pGY1-35S::GFP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0" name="Rechteck 4">
              <a:extLst>
                <a:ext uri="{FF2B5EF4-FFF2-40B4-BE49-F238E27FC236}">
                  <a16:creationId xmlns:a16="http://schemas.microsoft.com/office/drawing/2014/main" id="{F394AB5F-49C3-826F-5DE8-079936610ABE}"/>
                </a:ext>
              </a:extLst>
            </p:cNvPr>
            <p:cNvSpPr/>
            <p:nvPr/>
          </p:nvSpPr>
          <p:spPr bwMode="auto">
            <a:xfrm>
              <a:off x="9148539" y="4416912"/>
              <a:ext cx="30008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Rechteck 4">
              <a:extLst>
                <a:ext uri="{FF2B5EF4-FFF2-40B4-BE49-F238E27FC236}">
                  <a16:creationId xmlns:a16="http://schemas.microsoft.com/office/drawing/2014/main" id="{334852DE-C7F5-3C5F-0BFF-4B19E4DAEC5D}"/>
                </a:ext>
              </a:extLst>
            </p:cNvPr>
            <p:cNvSpPr/>
            <p:nvPr/>
          </p:nvSpPr>
          <p:spPr bwMode="auto">
            <a:xfrm>
              <a:off x="9694552" y="4435224"/>
              <a:ext cx="30168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Rechteck 4">
              <a:extLst>
                <a:ext uri="{FF2B5EF4-FFF2-40B4-BE49-F238E27FC236}">
                  <a16:creationId xmlns:a16="http://schemas.microsoft.com/office/drawing/2014/main" id="{F819752F-5F97-B838-50B8-FAA8348EB2F4}"/>
                </a:ext>
              </a:extLst>
            </p:cNvPr>
            <p:cNvSpPr/>
            <p:nvPr/>
          </p:nvSpPr>
          <p:spPr bwMode="auto">
            <a:xfrm>
              <a:off x="10242205" y="4426288"/>
              <a:ext cx="30489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Rechteck 4">
              <a:extLst>
                <a:ext uri="{FF2B5EF4-FFF2-40B4-BE49-F238E27FC236}">
                  <a16:creationId xmlns:a16="http://schemas.microsoft.com/office/drawing/2014/main" id="{A93B830C-7FA4-8F6B-BC4F-8F19163D9482}"/>
                </a:ext>
              </a:extLst>
            </p:cNvPr>
            <p:cNvSpPr/>
            <p:nvPr/>
          </p:nvSpPr>
          <p:spPr bwMode="auto">
            <a:xfrm>
              <a:off x="9163453" y="4682843"/>
              <a:ext cx="25359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/>
                  <a:ea typeface="Arial"/>
                  <a:cs typeface="Times New Roman"/>
                </a:rPr>
                <a:t>-</a:t>
              </a:r>
              <a:endParaRPr sz="1600" dirty="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84" name="Rechteck 4">
              <a:extLst>
                <a:ext uri="{FF2B5EF4-FFF2-40B4-BE49-F238E27FC236}">
                  <a16:creationId xmlns:a16="http://schemas.microsoft.com/office/drawing/2014/main" id="{1671B821-F575-80C4-D224-68333CC47A4B}"/>
                </a:ext>
              </a:extLst>
            </p:cNvPr>
            <p:cNvSpPr/>
            <p:nvPr/>
          </p:nvSpPr>
          <p:spPr bwMode="auto">
            <a:xfrm>
              <a:off x="9468602" y="4731150"/>
              <a:ext cx="731290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CTR1	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Rechteck 4">
              <a:extLst>
                <a:ext uri="{FF2B5EF4-FFF2-40B4-BE49-F238E27FC236}">
                  <a16:creationId xmlns:a16="http://schemas.microsoft.com/office/drawing/2014/main" id="{41AA385D-B8A5-DC4A-DA8D-FBCB1B318AFF}"/>
                </a:ext>
              </a:extLst>
            </p:cNvPr>
            <p:cNvSpPr/>
            <p:nvPr/>
          </p:nvSpPr>
          <p:spPr bwMode="auto">
            <a:xfrm>
              <a:off x="10155538" y="4731150"/>
              <a:ext cx="46519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GFP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6" name="Gerader Verbinder 51">
              <a:extLst>
                <a:ext uri="{FF2B5EF4-FFF2-40B4-BE49-F238E27FC236}">
                  <a16:creationId xmlns:a16="http://schemas.microsoft.com/office/drawing/2014/main" id="{C1522A68-6CB7-2224-26E9-5FD163D13F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0440" y="4529930"/>
              <a:ext cx="0" cy="4295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feld 68">
              <a:extLst>
                <a:ext uri="{FF2B5EF4-FFF2-40B4-BE49-F238E27FC236}">
                  <a16:creationId xmlns:a16="http://schemas.microsoft.com/office/drawing/2014/main" id="{A33AE4B8-2B6B-568A-6608-5E9DC3D820C8}"/>
                </a:ext>
              </a:extLst>
            </p:cNvPr>
            <p:cNvSpPr txBox="1"/>
            <p:nvPr/>
          </p:nvSpPr>
          <p:spPr bwMode="auto">
            <a:xfrm rot="16199998">
              <a:off x="7510700" y="3104841"/>
              <a:ext cx="18165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200" i="1" dirty="0">
                  <a:latin typeface="Times New Roman"/>
                  <a:cs typeface="Times New Roman"/>
                </a:rPr>
                <a:t>GFP</a:t>
              </a:r>
              <a:r>
                <a:rPr lang="en-US" sz="1200" dirty="0">
                  <a:latin typeface="Times New Roman"/>
                  <a:cs typeface="Times New Roman"/>
                </a:rPr>
                <a:t> exp. ratio in </a:t>
              </a:r>
              <a:r>
                <a:rPr lang="en-GB" sz="1200" i="1" dirty="0">
                  <a:latin typeface="Times New Roman"/>
                  <a:cs typeface="Times New Roman"/>
                </a:rPr>
                <a:t>ago1-27</a:t>
              </a:r>
              <a:endParaRPr lang="en-US" sz="1200" dirty="0"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0B7A50F5-0BCF-FE3C-D300-09AF3B741337}"/>
              </a:ext>
            </a:extLst>
          </p:cNvPr>
          <p:cNvSpPr txBox="1"/>
          <p:nvPr/>
        </p:nvSpPr>
        <p:spPr bwMode="auto">
          <a:xfrm>
            <a:off x="8394935" y="2936050"/>
            <a:ext cx="374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aa-E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Rechteck 4">
            <a:extLst>
              <a:ext uri="{FF2B5EF4-FFF2-40B4-BE49-F238E27FC236}">
                <a16:creationId xmlns:a16="http://schemas.microsoft.com/office/drawing/2014/main" id="{35503538-9C4E-436D-7074-92EFB7A6B174}"/>
              </a:ext>
            </a:extLst>
          </p:cNvPr>
          <p:cNvSpPr/>
          <p:nvPr/>
        </p:nvSpPr>
        <p:spPr bwMode="auto">
          <a:xfrm>
            <a:off x="6888174" y="4399381"/>
            <a:ext cx="261610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Rechteck 4">
            <a:extLst>
              <a:ext uri="{FF2B5EF4-FFF2-40B4-BE49-F238E27FC236}">
                <a16:creationId xmlns:a16="http://schemas.microsoft.com/office/drawing/2014/main" id="{3D7F9EDF-B852-121C-5EC8-393BEAA9BF4E}"/>
              </a:ext>
            </a:extLst>
          </p:cNvPr>
          <p:cNvSpPr/>
          <p:nvPr/>
        </p:nvSpPr>
        <p:spPr bwMode="auto">
          <a:xfrm>
            <a:off x="6893655" y="3794415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Rechteck 4">
            <a:extLst>
              <a:ext uri="{FF2B5EF4-FFF2-40B4-BE49-F238E27FC236}">
                <a16:creationId xmlns:a16="http://schemas.microsoft.com/office/drawing/2014/main" id="{08CC6BA5-E44B-EED8-973C-4EC4E7EECEC5}"/>
              </a:ext>
            </a:extLst>
          </p:cNvPr>
          <p:cNvSpPr/>
          <p:nvPr/>
        </p:nvSpPr>
        <p:spPr bwMode="auto">
          <a:xfrm>
            <a:off x="6888174" y="3198339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Rechteck 4">
            <a:extLst>
              <a:ext uri="{FF2B5EF4-FFF2-40B4-BE49-F238E27FC236}">
                <a16:creationId xmlns:a16="http://schemas.microsoft.com/office/drawing/2014/main" id="{825A4884-3D14-B0FB-6FEB-E3EFBC30222E}"/>
              </a:ext>
            </a:extLst>
          </p:cNvPr>
          <p:cNvSpPr/>
          <p:nvPr/>
        </p:nvSpPr>
        <p:spPr bwMode="auto">
          <a:xfrm>
            <a:off x="6907712" y="2590658"/>
            <a:ext cx="261610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42C977D0-BE7C-2399-70E3-0D4532E6EE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238" t="-189" r="-373" b="27868"/>
          <a:stretch/>
        </p:blipFill>
        <p:spPr bwMode="auto">
          <a:xfrm>
            <a:off x="7135817" y="2500105"/>
            <a:ext cx="2005607" cy="2178990"/>
          </a:xfrm>
          <a:prstGeom prst="rect">
            <a:avLst/>
          </a:prstGeom>
        </p:spPr>
      </p:pic>
      <p:sp>
        <p:nvSpPr>
          <p:cNvPr id="96" name="Rechteck 4">
            <a:extLst>
              <a:ext uri="{FF2B5EF4-FFF2-40B4-BE49-F238E27FC236}">
                <a16:creationId xmlns:a16="http://schemas.microsoft.com/office/drawing/2014/main" id="{CF2F2519-6E90-1DA0-7CCF-C5EE155B43D0}"/>
              </a:ext>
            </a:extLst>
          </p:cNvPr>
          <p:cNvSpPr/>
          <p:nvPr/>
        </p:nvSpPr>
        <p:spPr bwMode="auto">
          <a:xfrm>
            <a:off x="7978159" y="2797550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Rechteck 4">
            <a:extLst>
              <a:ext uri="{FF2B5EF4-FFF2-40B4-BE49-F238E27FC236}">
                <a16:creationId xmlns:a16="http://schemas.microsoft.com/office/drawing/2014/main" id="{3749BCE5-C5C1-A0D5-CEB1-C247BA1DA3C0}"/>
              </a:ext>
            </a:extLst>
          </p:cNvPr>
          <p:cNvSpPr/>
          <p:nvPr/>
        </p:nvSpPr>
        <p:spPr bwMode="auto">
          <a:xfrm>
            <a:off x="8515356" y="3141621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feld 34">
            <a:extLst>
              <a:ext uri="{FF2B5EF4-FFF2-40B4-BE49-F238E27FC236}">
                <a16:creationId xmlns:a16="http://schemas.microsoft.com/office/drawing/2014/main" id="{DE4E1DAD-4515-BFD5-18A0-80A7D8F2433C}"/>
              </a:ext>
            </a:extLst>
          </p:cNvPr>
          <p:cNvSpPr txBox="1"/>
          <p:nvPr/>
        </p:nvSpPr>
        <p:spPr bwMode="auto">
          <a:xfrm>
            <a:off x="7197606" y="100750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0611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CA02537-E896-D67B-24B2-7F32B1E5BD2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Textfeld 78">
            <a:extLst>
              <a:ext uri="{FF2B5EF4-FFF2-40B4-BE49-F238E27FC236}">
                <a16:creationId xmlns:a16="http://schemas.microsoft.com/office/drawing/2014/main" id="{0FBF5843-4A29-3298-3802-87AEBB120D65}"/>
              </a:ext>
            </a:extLst>
          </p:cNvPr>
          <p:cNvSpPr txBox="1"/>
          <p:nvPr/>
        </p:nvSpPr>
        <p:spPr bwMode="auto">
          <a:xfrm>
            <a:off x="479376" y="260648"/>
            <a:ext cx="777713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S7</a:t>
            </a:r>
            <a:endParaRPr sz="1600" dirty="0">
              <a:latin typeface="Times New Roman"/>
              <a:ea typeface="Arial"/>
              <a:cs typeface="Times New Roman"/>
            </a:endParaRPr>
          </a:p>
        </p:txBody>
      </p:sp>
      <p:grpSp>
        <p:nvGrpSpPr>
          <p:cNvPr id="19" name="Gruppieren 1">
            <a:extLst>
              <a:ext uri="{FF2B5EF4-FFF2-40B4-BE49-F238E27FC236}">
                <a16:creationId xmlns:a16="http://schemas.microsoft.com/office/drawing/2014/main" id="{17294E15-02CC-B4BA-EC3B-D0E8F2CD06AD}"/>
              </a:ext>
            </a:extLst>
          </p:cNvPr>
          <p:cNvGrpSpPr/>
          <p:nvPr/>
        </p:nvGrpSpPr>
        <p:grpSpPr bwMode="auto">
          <a:xfrm>
            <a:off x="808665" y="2285689"/>
            <a:ext cx="3302930" cy="3103991"/>
            <a:chOff x="7637651" y="1922917"/>
            <a:chExt cx="3302930" cy="3103991"/>
          </a:xfrm>
        </p:grpSpPr>
        <p:pic>
          <p:nvPicPr>
            <p:cNvPr id="20" name="Ink 8">
              <a:extLst>
                <a:ext uri="{FF2B5EF4-FFF2-40B4-BE49-F238E27FC236}">
                  <a16:creationId xmlns:a16="http://schemas.microsoft.com/office/drawing/2014/main" id="{F96DDA65-6713-8EFE-17AF-80D4D8C56A14}"/>
                </a:ext>
              </a:extLst>
            </p:cNvPr>
            <p:cNvPicPr/>
            <p:nvPr/>
          </p:nvPicPr>
          <p:blipFill>
            <a:blip r:embed="rId2"/>
            <a:stretch/>
          </p:blipFill>
          <p:spPr bwMode="auto">
            <a:xfrm>
              <a:off x="9507452" y="2287392"/>
              <a:ext cx="270000" cy="126000"/>
            </a:xfrm>
            <a:prstGeom prst="rect">
              <a:avLst/>
            </a:prstGeom>
          </p:spPr>
        </p:pic>
        <p:pic>
          <p:nvPicPr>
            <p:cNvPr id="21" name="Ink 9">
              <a:extLst>
                <a:ext uri="{FF2B5EF4-FFF2-40B4-BE49-F238E27FC236}">
                  <a16:creationId xmlns:a16="http://schemas.microsoft.com/office/drawing/2014/main" id="{BCB43286-96D4-0595-FF78-6DC0115A7E75}"/>
                </a:ext>
              </a:extLst>
            </p:cNvPr>
            <p:cNvPicPr/>
            <p:nvPr/>
          </p:nvPicPr>
          <p:blipFill>
            <a:blip r:embed="rId3"/>
            <a:stretch/>
          </p:blipFill>
          <p:spPr bwMode="auto">
            <a:xfrm>
              <a:off x="9440132" y="2212512"/>
              <a:ext cx="174240" cy="178920"/>
            </a:xfrm>
            <a:prstGeom prst="rect">
              <a:avLst/>
            </a:prstGeom>
          </p:spPr>
        </p:pic>
        <p:grpSp>
          <p:nvGrpSpPr>
            <p:cNvPr id="22" name="Gruppieren 47">
              <a:extLst>
                <a:ext uri="{FF2B5EF4-FFF2-40B4-BE49-F238E27FC236}">
                  <a16:creationId xmlns:a16="http://schemas.microsoft.com/office/drawing/2014/main" id="{69B178E2-221D-3AB2-DE22-5BC9B6238C50}"/>
                </a:ext>
              </a:extLst>
            </p:cNvPr>
            <p:cNvGrpSpPr/>
            <p:nvPr/>
          </p:nvGrpSpPr>
          <p:grpSpPr bwMode="auto">
            <a:xfrm>
              <a:off x="7637651" y="4450851"/>
              <a:ext cx="1217000" cy="543435"/>
              <a:chOff x="474826" y="4568288"/>
              <a:chExt cx="1217000" cy="543435"/>
            </a:xfrm>
          </p:grpSpPr>
          <p:sp>
            <p:nvSpPr>
              <p:cNvPr id="45" name="Rechteck 75">
                <a:extLst>
                  <a:ext uri="{FF2B5EF4-FFF2-40B4-BE49-F238E27FC236}">
                    <a16:creationId xmlns:a16="http://schemas.microsoft.com/office/drawing/2014/main" id="{9A62FA73-7AFA-32BD-0E12-E4A8565CE56B}"/>
                  </a:ext>
                </a:extLst>
              </p:cNvPr>
              <p:cNvSpPr/>
              <p:nvPr/>
            </p:nvSpPr>
            <p:spPr bwMode="auto">
              <a:xfrm>
                <a:off x="934837" y="4834724"/>
                <a:ext cx="740907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circRNA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Rechteck 4">
                <a:extLst>
                  <a:ext uri="{FF2B5EF4-FFF2-40B4-BE49-F238E27FC236}">
                    <a16:creationId xmlns:a16="http://schemas.microsoft.com/office/drawing/2014/main" id="{C7675413-8261-62E2-A28F-0567A51ADCCB}"/>
                  </a:ext>
                </a:extLst>
              </p:cNvPr>
              <p:cNvSpPr/>
              <p:nvPr/>
            </p:nvSpPr>
            <p:spPr bwMode="auto">
              <a:xfrm>
                <a:off x="474826" y="4568288"/>
                <a:ext cx="1217000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pGY1-35S::GFP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Rechteck 4">
              <a:extLst>
                <a:ext uri="{FF2B5EF4-FFF2-40B4-BE49-F238E27FC236}">
                  <a16:creationId xmlns:a16="http://schemas.microsoft.com/office/drawing/2014/main" id="{4D98E47F-DA0A-5BEE-52AA-9A981A77E4EE}"/>
                </a:ext>
              </a:extLst>
            </p:cNvPr>
            <p:cNvSpPr/>
            <p:nvPr/>
          </p:nvSpPr>
          <p:spPr bwMode="auto">
            <a:xfrm>
              <a:off x="9200204" y="4406165"/>
              <a:ext cx="30008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Rechteck 4">
              <a:extLst>
                <a:ext uri="{FF2B5EF4-FFF2-40B4-BE49-F238E27FC236}">
                  <a16:creationId xmlns:a16="http://schemas.microsoft.com/office/drawing/2014/main" id="{BB14C7AB-40A8-5495-E752-3C3E400EB587}"/>
                </a:ext>
              </a:extLst>
            </p:cNvPr>
            <p:cNvSpPr/>
            <p:nvPr/>
          </p:nvSpPr>
          <p:spPr bwMode="auto">
            <a:xfrm>
              <a:off x="9872095" y="4411355"/>
              <a:ext cx="30168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hteck 4">
              <a:extLst>
                <a:ext uri="{FF2B5EF4-FFF2-40B4-BE49-F238E27FC236}">
                  <a16:creationId xmlns:a16="http://schemas.microsoft.com/office/drawing/2014/main" id="{F873654A-7C7D-B717-6C5E-04C43CB6E1F4}"/>
                </a:ext>
              </a:extLst>
            </p:cNvPr>
            <p:cNvSpPr/>
            <p:nvPr/>
          </p:nvSpPr>
          <p:spPr bwMode="auto">
            <a:xfrm>
              <a:off x="10547325" y="4416545"/>
              <a:ext cx="30489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hteck 4">
              <a:extLst>
                <a:ext uri="{FF2B5EF4-FFF2-40B4-BE49-F238E27FC236}">
                  <a16:creationId xmlns:a16="http://schemas.microsoft.com/office/drawing/2014/main" id="{2C77E00A-EA9B-F16B-9288-F4BA29F7B50F}"/>
                </a:ext>
              </a:extLst>
            </p:cNvPr>
            <p:cNvSpPr/>
            <p:nvPr/>
          </p:nvSpPr>
          <p:spPr bwMode="auto">
            <a:xfrm>
              <a:off x="9217456" y="4680723"/>
              <a:ext cx="25359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/>
                  <a:ea typeface="Arial"/>
                  <a:cs typeface="Times New Roman"/>
                </a:rPr>
                <a:t>-</a:t>
              </a:r>
              <a:endParaRPr sz="1600" dirty="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41" name="Rechteck 4">
              <a:extLst>
                <a:ext uri="{FF2B5EF4-FFF2-40B4-BE49-F238E27FC236}">
                  <a16:creationId xmlns:a16="http://schemas.microsoft.com/office/drawing/2014/main" id="{6F437279-CDA4-F945-CCF5-F4FF3CF3F697}"/>
                </a:ext>
              </a:extLst>
            </p:cNvPr>
            <p:cNvSpPr/>
            <p:nvPr/>
          </p:nvSpPr>
          <p:spPr bwMode="auto">
            <a:xfrm>
              <a:off x="9763323" y="4738758"/>
              <a:ext cx="731290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CTR1	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hteck 4">
              <a:extLst>
                <a:ext uri="{FF2B5EF4-FFF2-40B4-BE49-F238E27FC236}">
                  <a16:creationId xmlns:a16="http://schemas.microsoft.com/office/drawing/2014/main" id="{74028E0D-F9C1-A4C3-AF6B-713BE769EE2B}"/>
                </a:ext>
              </a:extLst>
            </p:cNvPr>
            <p:cNvSpPr/>
            <p:nvPr/>
          </p:nvSpPr>
          <p:spPr bwMode="auto">
            <a:xfrm>
              <a:off x="10475389" y="4749909"/>
              <a:ext cx="46519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GFP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" name="Gerader Verbinder 51">
              <a:extLst>
                <a:ext uri="{FF2B5EF4-FFF2-40B4-BE49-F238E27FC236}">
                  <a16:creationId xmlns:a16="http://schemas.microsoft.com/office/drawing/2014/main" id="{90150EB1-896A-74E3-17AE-1D358F0987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0440" y="4529930"/>
              <a:ext cx="0" cy="4295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feld 68">
              <a:extLst>
                <a:ext uri="{FF2B5EF4-FFF2-40B4-BE49-F238E27FC236}">
                  <a16:creationId xmlns:a16="http://schemas.microsoft.com/office/drawing/2014/main" id="{937E49F1-79ED-CDDD-3F29-0D61C5DD1C84}"/>
                </a:ext>
              </a:extLst>
            </p:cNvPr>
            <p:cNvSpPr txBox="1"/>
            <p:nvPr/>
          </p:nvSpPr>
          <p:spPr bwMode="auto">
            <a:xfrm rot="16199998">
              <a:off x="7462974" y="2684664"/>
              <a:ext cx="18004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200" i="1" dirty="0">
                  <a:latin typeface="Times New Roman"/>
                  <a:cs typeface="Times New Roman"/>
                </a:rPr>
                <a:t>GFP</a:t>
              </a:r>
              <a:r>
                <a:rPr lang="en-US" sz="1200" dirty="0">
                  <a:latin typeface="Times New Roman"/>
                  <a:cs typeface="Times New Roman"/>
                </a:rPr>
                <a:t> exp. ratio in </a:t>
              </a:r>
              <a:r>
                <a:rPr lang="en-US" sz="1200" i="1" dirty="0">
                  <a:latin typeface="Times New Roman"/>
                  <a:cs typeface="Times New Roman"/>
                </a:rPr>
                <a:t>dcl2,3,4</a:t>
              </a:r>
              <a:endParaRPr lang="en-US" sz="1200" i="1" dirty="0"/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6EB5EE2A-98E3-8D2C-1306-D947C04C6C26}"/>
              </a:ext>
            </a:extLst>
          </p:cNvPr>
          <p:cNvSpPr txBox="1"/>
          <p:nvPr/>
        </p:nvSpPr>
        <p:spPr bwMode="auto">
          <a:xfrm>
            <a:off x="3284783" y="3090446"/>
            <a:ext cx="374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aa-E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hteck 4">
            <a:extLst>
              <a:ext uri="{FF2B5EF4-FFF2-40B4-BE49-F238E27FC236}">
                <a16:creationId xmlns:a16="http://schemas.microsoft.com/office/drawing/2014/main" id="{40FC5D95-D8B3-A580-0D5A-B353B2F8C2F2}"/>
              </a:ext>
            </a:extLst>
          </p:cNvPr>
          <p:cNvSpPr/>
          <p:nvPr/>
        </p:nvSpPr>
        <p:spPr bwMode="auto">
          <a:xfrm>
            <a:off x="1754133" y="4468401"/>
            <a:ext cx="261610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hteck 4">
            <a:extLst>
              <a:ext uri="{FF2B5EF4-FFF2-40B4-BE49-F238E27FC236}">
                <a16:creationId xmlns:a16="http://schemas.microsoft.com/office/drawing/2014/main" id="{9491A23F-3CA7-23C4-77D7-79C3C7DB76DC}"/>
              </a:ext>
            </a:extLst>
          </p:cNvPr>
          <p:cNvSpPr/>
          <p:nvPr/>
        </p:nvSpPr>
        <p:spPr bwMode="auto">
          <a:xfrm>
            <a:off x="1747972" y="3739953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hteck 4">
            <a:extLst>
              <a:ext uri="{FF2B5EF4-FFF2-40B4-BE49-F238E27FC236}">
                <a16:creationId xmlns:a16="http://schemas.microsoft.com/office/drawing/2014/main" id="{196E67B6-1CF1-38B6-2AF4-49009CC18AC1}"/>
              </a:ext>
            </a:extLst>
          </p:cNvPr>
          <p:cNvSpPr/>
          <p:nvPr/>
        </p:nvSpPr>
        <p:spPr bwMode="auto">
          <a:xfrm>
            <a:off x="1754499" y="3026733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hteck 4">
            <a:extLst>
              <a:ext uri="{FF2B5EF4-FFF2-40B4-BE49-F238E27FC236}">
                <a16:creationId xmlns:a16="http://schemas.microsoft.com/office/drawing/2014/main" id="{5C6BA3DE-C177-943C-F50E-37994E70ACB4}"/>
              </a:ext>
            </a:extLst>
          </p:cNvPr>
          <p:cNvSpPr/>
          <p:nvPr/>
        </p:nvSpPr>
        <p:spPr bwMode="auto">
          <a:xfrm>
            <a:off x="1755828" y="2300160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uppieren 1">
            <a:extLst>
              <a:ext uri="{FF2B5EF4-FFF2-40B4-BE49-F238E27FC236}">
                <a16:creationId xmlns:a16="http://schemas.microsoft.com/office/drawing/2014/main" id="{8D31967E-072F-BD83-8D4F-9979D5692B30}"/>
              </a:ext>
            </a:extLst>
          </p:cNvPr>
          <p:cNvGrpSpPr/>
          <p:nvPr/>
        </p:nvGrpSpPr>
        <p:grpSpPr bwMode="auto">
          <a:xfrm>
            <a:off x="4562744" y="2474793"/>
            <a:ext cx="3163328" cy="2826415"/>
            <a:chOff x="7637651" y="2212512"/>
            <a:chExt cx="3163328" cy="2826415"/>
          </a:xfrm>
        </p:grpSpPr>
        <p:pic>
          <p:nvPicPr>
            <p:cNvPr id="30" name="Ink 8">
              <a:extLst>
                <a:ext uri="{FF2B5EF4-FFF2-40B4-BE49-F238E27FC236}">
                  <a16:creationId xmlns:a16="http://schemas.microsoft.com/office/drawing/2014/main" id="{8E6C9871-21E2-9899-0847-8FB0AE734F90}"/>
                </a:ext>
              </a:extLst>
            </p:cNvPr>
            <p:cNvPicPr/>
            <p:nvPr/>
          </p:nvPicPr>
          <p:blipFill>
            <a:blip r:embed="rId2"/>
            <a:stretch/>
          </p:blipFill>
          <p:spPr bwMode="auto">
            <a:xfrm>
              <a:off x="9507452" y="2287392"/>
              <a:ext cx="270000" cy="126000"/>
            </a:xfrm>
            <a:prstGeom prst="rect">
              <a:avLst/>
            </a:prstGeom>
          </p:spPr>
        </p:pic>
        <p:pic>
          <p:nvPicPr>
            <p:cNvPr id="31" name="Ink 9">
              <a:extLst>
                <a:ext uri="{FF2B5EF4-FFF2-40B4-BE49-F238E27FC236}">
                  <a16:creationId xmlns:a16="http://schemas.microsoft.com/office/drawing/2014/main" id="{89D07747-7D45-C857-33E0-E5D60C67E4EC}"/>
                </a:ext>
              </a:extLst>
            </p:cNvPr>
            <p:cNvPicPr/>
            <p:nvPr/>
          </p:nvPicPr>
          <p:blipFill>
            <a:blip r:embed="rId3"/>
            <a:stretch/>
          </p:blipFill>
          <p:spPr bwMode="auto">
            <a:xfrm>
              <a:off x="9440132" y="2212512"/>
              <a:ext cx="174240" cy="178920"/>
            </a:xfrm>
            <a:prstGeom prst="rect">
              <a:avLst/>
            </a:prstGeom>
          </p:spPr>
        </p:pic>
        <p:grpSp>
          <p:nvGrpSpPr>
            <p:cNvPr id="32" name="Gruppieren 47">
              <a:extLst>
                <a:ext uri="{FF2B5EF4-FFF2-40B4-BE49-F238E27FC236}">
                  <a16:creationId xmlns:a16="http://schemas.microsoft.com/office/drawing/2014/main" id="{F0455612-1208-2B3E-6014-600021A208ED}"/>
                </a:ext>
              </a:extLst>
            </p:cNvPr>
            <p:cNvGrpSpPr/>
            <p:nvPr/>
          </p:nvGrpSpPr>
          <p:grpSpPr bwMode="auto">
            <a:xfrm>
              <a:off x="7637651" y="4450851"/>
              <a:ext cx="1217000" cy="543435"/>
              <a:chOff x="474826" y="4568288"/>
              <a:chExt cx="1217000" cy="543435"/>
            </a:xfrm>
          </p:grpSpPr>
          <p:sp>
            <p:nvSpPr>
              <p:cNvPr id="58" name="Rechteck 75">
                <a:extLst>
                  <a:ext uri="{FF2B5EF4-FFF2-40B4-BE49-F238E27FC236}">
                    <a16:creationId xmlns:a16="http://schemas.microsoft.com/office/drawing/2014/main" id="{D2B5009D-46E5-3712-BE42-1095E715CCC6}"/>
                  </a:ext>
                </a:extLst>
              </p:cNvPr>
              <p:cNvSpPr/>
              <p:nvPr/>
            </p:nvSpPr>
            <p:spPr bwMode="auto">
              <a:xfrm>
                <a:off x="934837" y="4834724"/>
                <a:ext cx="740907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circRNA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Rechteck 4">
                <a:extLst>
                  <a:ext uri="{FF2B5EF4-FFF2-40B4-BE49-F238E27FC236}">
                    <a16:creationId xmlns:a16="http://schemas.microsoft.com/office/drawing/2014/main" id="{ACB0CB0C-848B-318B-8743-0E6643B98856}"/>
                  </a:ext>
                </a:extLst>
              </p:cNvPr>
              <p:cNvSpPr/>
              <p:nvPr/>
            </p:nvSpPr>
            <p:spPr bwMode="auto">
              <a:xfrm>
                <a:off x="474826" y="4568288"/>
                <a:ext cx="1217000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pGY1-35S::GFP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Rechteck 4">
              <a:extLst>
                <a:ext uri="{FF2B5EF4-FFF2-40B4-BE49-F238E27FC236}">
                  <a16:creationId xmlns:a16="http://schemas.microsoft.com/office/drawing/2014/main" id="{49412470-1312-05A3-E280-1F409B72866D}"/>
                </a:ext>
              </a:extLst>
            </p:cNvPr>
            <p:cNvSpPr/>
            <p:nvPr/>
          </p:nvSpPr>
          <p:spPr bwMode="auto">
            <a:xfrm>
              <a:off x="9178475" y="4418315"/>
              <a:ext cx="30008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hteck 4">
              <a:extLst>
                <a:ext uri="{FF2B5EF4-FFF2-40B4-BE49-F238E27FC236}">
                  <a16:creationId xmlns:a16="http://schemas.microsoft.com/office/drawing/2014/main" id="{92C51753-92C6-9876-6A70-7DB766641139}"/>
                </a:ext>
              </a:extLst>
            </p:cNvPr>
            <p:cNvSpPr/>
            <p:nvPr/>
          </p:nvSpPr>
          <p:spPr bwMode="auto">
            <a:xfrm>
              <a:off x="9778405" y="4413590"/>
              <a:ext cx="30168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hteck 4">
              <a:extLst>
                <a:ext uri="{FF2B5EF4-FFF2-40B4-BE49-F238E27FC236}">
                  <a16:creationId xmlns:a16="http://schemas.microsoft.com/office/drawing/2014/main" id="{4A2BE7EB-F996-A3E8-DA94-3DA1303F1EC2}"/>
                </a:ext>
              </a:extLst>
            </p:cNvPr>
            <p:cNvSpPr/>
            <p:nvPr/>
          </p:nvSpPr>
          <p:spPr bwMode="auto">
            <a:xfrm>
              <a:off x="10393493" y="4418315"/>
              <a:ext cx="30489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Rechteck 4">
              <a:extLst>
                <a:ext uri="{FF2B5EF4-FFF2-40B4-BE49-F238E27FC236}">
                  <a16:creationId xmlns:a16="http://schemas.microsoft.com/office/drawing/2014/main" id="{993BBE84-7DA0-C720-3AA7-6E6B905E3982}"/>
                </a:ext>
              </a:extLst>
            </p:cNvPr>
            <p:cNvSpPr/>
            <p:nvPr/>
          </p:nvSpPr>
          <p:spPr bwMode="auto">
            <a:xfrm>
              <a:off x="9199046" y="4700373"/>
              <a:ext cx="25359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/>
                  <a:ea typeface="Arial"/>
                  <a:cs typeface="Times New Roman"/>
                </a:rPr>
                <a:t>-</a:t>
              </a:r>
              <a:endParaRPr sz="1600" dirty="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54" name="Rechteck 4">
              <a:extLst>
                <a:ext uri="{FF2B5EF4-FFF2-40B4-BE49-F238E27FC236}">
                  <a16:creationId xmlns:a16="http://schemas.microsoft.com/office/drawing/2014/main" id="{AFC8E9D8-0E76-C0F2-FF55-5C51D36D9652}"/>
                </a:ext>
              </a:extLst>
            </p:cNvPr>
            <p:cNvSpPr/>
            <p:nvPr/>
          </p:nvSpPr>
          <p:spPr bwMode="auto">
            <a:xfrm>
              <a:off x="9667705" y="4731150"/>
              <a:ext cx="731290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CTR1	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hteck 4">
              <a:extLst>
                <a:ext uri="{FF2B5EF4-FFF2-40B4-BE49-F238E27FC236}">
                  <a16:creationId xmlns:a16="http://schemas.microsoft.com/office/drawing/2014/main" id="{4B5FCC3B-D957-115B-4BC6-052E50FACED5}"/>
                </a:ext>
              </a:extLst>
            </p:cNvPr>
            <p:cNvSpPr/>
            <p:nvPr/>
          </p:nvSpPr>
          <p:spPr bwMode="auto">
            <a:xfrm>
              <a:off x="10335787" y="4736428"/>
              <a:ext cx="46519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GFP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6" name="Gerader Verbinder 51">
              <a:extLst>
                <a:ext uri="{FF2B5EF4-FFF2-40B4-BE49-F238E27FC236}">
                  <a16:creationId xmlns:a16="http://schemas.microsoft.com/office/drawing/2014/main" id="{09D92CA1-BA2E-95F5-0967-2D3E6A68CE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0440" y="4529930"/>
              <a:ext cx="0" cy="4295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feld 68">
              <a:extLst>
                <a:ext uri="{FF2B5EF4-FFF2-40B4-BE49-F238E27FC236}">
                  <a16:creationId xmlns:a16="http://schemas.microsoft.com/office/drawing/2014/main" id="{6EEBDB97-67E1-B478-3AD8-2DF2B733E695}"/>
                </a:ext>
              </a:extLst>
            </p:cNvPr>
            <p:cNvSpPr txBox="1"/>
            <p:nvPr/>
          </p:nvSpPr>
          <p:spPr bwMode="auto">
            <a:xfrm rot="16199998">
              <a:off x="7549170" y="3104841"/>
              <a:ext cx="17395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200" i="1" dirty="0">
                  <a:latin typeface="Times New Roman"/>
                  <a:cs typeface="Times New Roman"/>
                </a:rPr>
                <a:t>GFP</a:t>
              </a:r>
              <a:r>
                <a:rPr lang="en-US" sz="1200" dirty="0">
                  <a:latin typeface="Times New Roman"/>
                  <a:cs typeface="Times New Roman"/>
                </a:rPr>
                <a:t> exp. ratio in </a:t>
              </a:r>
              <a:r>
                <a:rPr lang="en-US" sz="1200" i="1" dirty="0">
                  <a:latin typeface="Times New Roman"/>
                  <a:cs typeface="Times New Roman"/>
                </a:rPr>
                <a:t>ago2-1</a:t>
              </a:r>
              <a:endParaRPr lang="en-US" sz="1200" dirty="0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10EA7EB0-E071-5799-4D2F-BD52A9348ABE}"/>
              </a:ext>
            </a:extLst>
          </p:cNvPr>
          <p:cNvSpPr txBox="1"/>
          <p:nvPr/>
        </p:nvSpPr>
        <p:spPr bwMode="auto">
          <a:xfrm>
            <a:off x="7038862" y="2989955"/>
            <a:ext cx="3740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aa-E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echteck 4">
            <a:extLst>
              <a:ext uri="{FF2B5EF4-FFF2-40B4-BE49-F238E27FC236}">
                <a16:creationId xmlns:a16="http://schemas.microsoft.com/office/drawing/2014/main" id="{55E30AAE-C440-AC41-65EF-D7B9EE1913E7}"/>
              </a:ext>
            </a:extLst>
          </p:cNvPr>
          <p:cNvSpPr/>
          <p:nvPr/>
        </p:nvSpPr>
        <p:spPr bwMode="auto">
          <a:xfrm>
            <a:off x="5534202" y="4403597"/>
            <a:ext cx="261610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hteck 4">
            <a:extLst>
              <a:ext uri="{FF2B5EF4-FFF2-40B4-BE49-F238E27FC236}">
                <a16:creationId xmlns:a16="http://schemas.microsoft.com/office/drawing/2014/main" id="{7F4BE1D6-B1AF-8B59-3810-EDE86F26BDCC}"/>
              </a:ext>
            </a:extLst>
          </p:cNvPr>
          <p:cNvSpPr/>
          <p:nvPr/>
        </p:nvSpPr>
        <p:spPr bwMode="auto">
          <a:xfrm>
            <a:off x="5534928" y="3888096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hteck 4">
            <a:extLst>
              <a:ext uri="{FF2B5EF4-FFF2-40B4-BE49-F238E27FC236}">
                <a16:creationId xmlns:a16="http://schemas.microsoft.com/office/drawing/2014/main" id="{B7DABA16-F850-1759-A18A-6432F929CBD3}"/>
              </a:ext>
            </a:extLst>
          </p:cNvPr>
          <p:cNvSpPr/>
          <p:nvPr/>
        </p:nvSpPr>
        <p:spPr bwMode="auto">
          <a:xfrm>
            <a:off x="5538556" y="3399915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hteck 4">
            <a:extLst>
              <a:ext uri="{FF2B5EF4-FFF2-40B4-BE49-F238E27FC236}">
                <a16:creationId xmlns:a16="http://schemas.microsoft.com/office/drawing/2014/main" id="{7CF5AC16-DC97-CC5E-ABC2-8318E92DC206}"/>
              </a:ext>
            </a:extLst>
          </p:cNvPr>
          <p:cNvSpPr/>
          <p:nvPr/>
        </p:nvSpPr>
        <p:spPr bwMode="auto">
          <a:xfrm>
            <a:off x="5530840" y="2900288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3" name="Gruppieren 1">
            <a:extLst>
              <a:ext uri="{FF2B5EF4-FFF2-40B4-BE49-F238E27FC236}">
                <a16:creationId xmlns:a16="http://schemas.microsoft.com/office/drawing/2014/main" id="{017E6BBA-5AD9-68FD-7F30-48F5686C19E2}"/>
              </a:ext>
            </a:extLst>
          </p:cNvPr>
          <p:cNvGrpSpPr/>
          <p:nvPr/>
        </p:nvGrpSpPr>
        <p:grpSpPr bwMode="auto">
          <a:xfrm>
            <a:off x="8346001" y="2420888"/>
            <a:ext cx="2983079" cy="2980303"/>
            <a:chOff x="7637651" y="2212512"/>
            <a:chExt cx="2983079" cy="2980303"/>
          </a:xfrm>
        </p:grpSpPr>
        <p:pic>
          <p:nvPicPr>
            <p:cNvPr id="74" name="Ink 8">
              <a:extLst>
                <a:ext uri="{FF2B5EF4-FFF2-40B4-BE49-F238E27FC236}">
                  <a16:creationId xmlns:a16="http://schemas.microsoft.com/office/drawing/2014/main" id="{2990A815-1C6E-F40C-42B4-B5DE8085D0D2}"/>
                </a:ext>
              </a:extLst>
            </p:cNvPr>
            <p:cNvPicPr/>
            <p:nvPr/>
          </p:nvPicPr>
          <p:blipFill>
            <a:blip r:embed="rId2"/>
            <a:stretch/>
          </p:blipFill>
          <p:spPr bwMode="auto">
            <a:xfrm>
              <a:off x="9507452" y="2287392"/>
              <a:ext cx="270000" cy="126000"/>
            </a:xfrm>
            <a:prstGeom prst="rect">
              <a:avLst/>
            </a:prstGeom>
          </p:spPr>
        </p:pic>
        <p:pic>
          <p:nvPicPr>
            <p:cNvPr id="75" name="Ink 9">
              <a:extLst>
                <a:ext uri="{FF2B5EF4-FFF2-40B4-BE49-F238E27FC236}">
                  <a16:creationId xmlns:a16="http://schemas.microsoft.com/office/drawing/2014/main" id="{387F0128-0B76-0C78-34F0-8657B72AA684}"/>
                </a:ext>
              </a:extLst>
            </p:cNvPr>
            <p:cNvPicPr/>
            <p:nvPr/>
          </p:nvPicPr>
          <p:blipFill>
            <a:blip r:embed="rId3"/>
            <a:stretch/>
          </p:blipFill>
          <p:spPr bwMode="auto">
            <a:xfrm>
              <a:off x="9440132" y="2212512"/>
              <a:ext cx="174240" cy="178920"/>
            </a:xfrm>
            <a:prstGeom prst="rect">
              <a:avLst/>
            </a:prstGeom>
          </p:spPr>
        </p:pic>
        <p:grpSp>
          <p:nvGrpSpPr>
            <p:cNvPr id="78" name="Gruppieren 47">
              <a:extLst>
                <a:ext uri="{FF2B5EF4-FFF2-40B4-BE49-F238E27FC236}">
                  <a16:creationId xmlns:a16="http://schemas.microsoft.com/office/drawing/2014/main" id="{5C45F95A-BCC8-8C1A-0AA4-D58E69E7F171}"/>
                </a:ext>
              </a:extLst>
            </p:cNvPr>
            <p:cNvGrpSpPr/>
            <p:nvPr/>
          </p:nvGrpSpPr>
          <p:grpSpPr bwMode="auto">
            <a:xfrm>
              <a:off x="7637651" y="4450851"/>
              <a:ext cx="1217000" cy="543435"/>
              <a:chOff x="474826" y="4568288"/>
              <a:chExt cx="1217000" cy="543435"/>
            </a:xfrm>
          </p:grpSpPr>
          <p:sp>
            <p:nvSpPr>
              <p:cNvPr id="88" name="Rechteck 75">
                <a:extLst>
                  <a:ext uri="{FF2B5EF4-FFF2-40B4-BE49-F238E27FC236}">
                    <a16:creationId xmlns:a16="http://schemas.microsoft.com/office/drawing/2014/main" id="{C8CB2C91-DE25-A60B-E080-079193F39A0A}"/>
                  </a:ext>
                </a:extLst>
              </p:cNvPr>
              <p:cNvSpPr/>
              <p:nvPr/>
            </p:nvSpPr>
            <p:spPr bwMode="auto">
              <a:xfrm>
                <a:off x="934837" y="4834724"/>
                <a:ext cx="740907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circRNA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Rechteck 4">
                <a:extLst>
                  <a:ext uri="{FF2B5EF4-FFF2-40B4-BE49-F238E27FC236}">
                    <a16:creationId xmlns:a16="http://schemas.microsoft.com/office/drawing/2014/main" id="{D9D47862-2691-1EE1-163F-F4C6C51A5A12}"/>
                  </a:ext>
                </a:extLst>
              </p:cNvPr>
              <p:cNvSpPr/>
              <p:nvPr/>
            </p:nvSpPr>
            <p:spPr bwMode="auto">
              <a:xfrm>
                <a:off x="474826" y="4568288"/>
                <a:ext cx="1217000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pGY1-35S::GFP</a:t>
                </a:r>
                <a:endParaRPr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0" name="Rechteck 4">
              <a:extLst>
                <a:ext uri="{FF2B5EF4-FFF2-40B4-BE49-F238E27FC236}">
                  <a16:creationId xmlns:a16="http://schemas.microsoft.com/office/drawing/2014/main" id="{488C5BAE-0E31-2666-08FE-4D5818D2DD33}"/>
                </a:ext>
              </a:extLst>
            </p:cNvPr>
            <p:cNvSpPr/>
            <p:nvPr/>
          </p:nvSpPr>
          <p:spPr bwMode="auto">
            <a:xfrm>
              <a:off x="9148539" y="4416912"/>
              <a:ext cx="30008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Rechteck 4">
              <a:extLst>
                <a:ext uri="{FF2B5EF4-FFF2-40B4-BE49-F238E27FC236}">
                  <a16:creationId xmlns:a16="http://schemas.microsoft.com/office/drawing/2014/main" id="{0C551CFF-654B-5467-103F-53FE305EB5C8}"/>
                </a:ext>
              </a:extLst>
            </p:cNvPr>
            <p:cNvSpPr/>
            <p:nvPr/>
          </p:nvSpPr>
          <p:spPr bwMode="auto">
            <a:xfrm>
              <a:off x="9694552" y="4435224"/>
              <a:ext cx="30168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Rechteck 4">
              <a:extLst>
                <a:ext uri="{FF2B5EF4-FFF2-40B4-BE49-F238E27FC236}">
                  <a16:creationId xmlns:a16="http://schemas.microsoft.com/office/drawing/2014/main" id="{8F9375D4-170E-F329-0C85-FBA64D323F3C}"/>
                </a:ext>
              </a:extLst>
            </p:cNvPr>
            <p:cNvSpPr/>
            <p:nvPr/>
          </p:nvSpPr>
          <p:spPr bwMode="auto">
            <a:xfrm>
              <a:off x="10242205" y="4426288"/>
              <a:ext cx="30489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Rechteck 4">
              <a:extLst>
                <a:ext uri="{FF2B5EF4-FFF2-40B4-BE49-F238E27FC236}">
                  <a16:creationId xmlns:a16="http://schemas.microsoft.com/office/drawing/2014/main" id="{598190BF-B6D3-072C-51DE-E9A639EE9169}"/>
                </a:ext>
              </a:extLst>
            </p:cNvPr>
            <p:cNvSpPr/>
            <p:nvPr/>
          </p:nvSpPr>
          <p:spPr bwMode="auto">
            <a:xfrm>
              <a:off x="9163453" y="4682843"/>
              <a:ext cx="253596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latin typeface="Times New Roman"/>
                  <a:ea typeface="Arial"/>
                  <a:cs typeface="Times New Roman"/>
                </a:rPr>
                <a:t>-</a:t>
              </a:r>
              <a:endParaRPr sz="1600" dirty="0">
                <a:latin typeface="Times New Roman"/>
                <a:ea typeface="Arial"/>
                <a:cs typeface="Times New Roman"/>
              </a:endParaRPr>
            </a:p>
          </p:txBody>
        </p:sp>
        <p:sp>
          <p:nvSpPr>
            <p:cNvPr id="84" name="Rechteck 4">
              <a:extLst>
                <a:ext uri="{FF2B5EF4-FFF2-40B4-BE49-F238E27FC236}">
                  <a16:creationId xmlns:a16="http://schemas.microsoft.com/office/drawing/2014/main" id="{BE140788-77CA-5183-D9A5-796D07751D42}"/>
                </a:ext>
              </a:extLst>
            </p:cNvPr>
            <p:cNvSpPr/>
            <p:nvPr/>
          </p:nvSpPr>
          <p:spPr bwMode="auto">
            <a:xfrm>
              <a:off x="9468602" y="4731150"/>
              <a:ext cx="731290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CTR1	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Rechteck 4">
              <a:extLst>
                <a:ext uri="{FF2B5EF4-FFF2-40B4-BE49-F238E27FC236}">
                  <a16:creationId xmlns:a16="http://schemas.microsoft.com/office/drawing/2014/main" id="{85A32FF8-8600-FE01-73F7-AA97EC01BB36}"/>
                </a:ext>
              </a:extLst>
            </p:cNvPr>
            <p:cNvSpPr/>
            <p:nvPr/>
          </p:nvSpPr>
          <p:spPr bwMode="auto">
            <a:xfrm>
              <a:off x="10155538" y="4731150"/>
              <a:ext cx="46519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GFP</a:t>
              </a:r>
              <a:endParaRPr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6" name="Gerader Verbinder 51">
              <a:extLst>
                <a:ext uri="{FF2B5EF4-FFF2-40B4-BE49-F238E27FC236}">
                  <a16:creationId xmlns:a16="http://schemas.microsoft.com/office/drawing/2014/main" id="{91F719A1-A909-F54B-5715-D31E9C7461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0440" y="4529930"/>
              <a:ext cx="0" cy="4295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feld 68">
              <a:extLst>
                <a:ext uri="{FF2B5EF4-FFF2-40B4-BE49-F238E27FC236}">
                  <a16:creationId xmlns:a16="http://schemas.microsoft.com/office/drawing/2014/main" id="{5909DDE4-4856-3649-C9E0-84829AE97102}"/>
                </a:ext>
              </a:extLst>
            </p:cNvPr>
            <p:cNvSpPr txBox="1"/>
            <p:nvPr/>
          </p:nvSpPr>
          <p:spPr bwMode="auto">
            <a:xfrm rot="16199998">
              <a:off x="7549172" y="3104841"/>
              <a:ext cx="1739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1200" i="1" dirty="0">
                  <a:latin typeface="Times New Roman"/>
                  <a:cs typeface="Times New Roman"/>
                </a:rPr>
                <a:t>GFP</a:t>
              </a:r>
              <a:r>
                <a:rPr lang="en-US" sz="1200" dirty="0">
                  <a:latin typeface="Times New Roman"/>
                  <a:cs typeface="Times New Roman"/>
                </a:rPr>
                <a:t> exp. ratio in </a:t>
              </a:r>
              <a:r>
                <a:rPr lang="en-GB" sz="1200" i="1" dirty="0">
                  <a:latin typeface="Times New Roman"/>
                  <a:cs typeface="Times New Roman"/>
                </a:rPr>
                <a:t>ago4-1</a:t>
              </a:r>
              <a:endParaRPr lang="en-US" sz="1200" dirty="0"/>
            </a:p>
          </p:txBody>
        </p:sp>
      </p:grpSp>
      <p:sp>
        <p:nvSpPr>
          <p:cNvPr id="91" name="Rechteck 4">
            <a:extLst>
              <a:ext uri="{FF2B5EF4-FFF2-40B4-BE49-F238E27FC236}">
                <a16:creationId xmlns:a16="http://schemas.microsoft.com/office/drawing/2014/main" id="{C5A689B2-6834-9CE1-E0F2-1B1A6ED211B4}"/>
              </a:ext>
            </a:extLst>
          </p:cNvPr>
          <p:cNvSpPr/>
          <p:nvPr/>
        </p:nvSpPr>
        <p:spPr bwMode="auto">
          <a:xfrm>
            <a:off x="9315358" y="4399381"/>
            <a:ext cx="261610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Rechteck 4">
            <a:extLst>
              <a:ext uri="{FF2B5EF4-FFF2-40B4-BE49-F238E27FC236}">
                <a16:creationId xmlns:a16="http://schemas.microsoft.com/office/drawing/2014/main" id="{22A9DE9C-03A4-ECA0-8F29-FAF3244B1644}"/>
              </a:ext>
            </a:extLst>
          </p:cNvPr>
          <p:cNvSpPr/>
          <p:nvPr/>
        </p:nvSpPr>
        <p:spPr bwMode="auto">
          <a:xfrm>
            <a:off x="9320839" y="3794415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Rechteck 4">
            <a:extLst>
              <a:ext uri="{FF2B5EF4-FFF2-40B4-BE49-F238E27FC236}">
                <a16:creationId xmlns:a16="http://schemas.microsoft.com/office/drawing/2014/main" id="{ADB2C76E-4AC8-03B0-7F4F-AD099F3342BC}"/>
              </a:ext>
            </a:extLst>
          </p:cNvPr>
          <p:cNvSpPr/>
          <p:nvPr/>
        </p:nvSpPr>
        <p:spPr bwMode="auto">
          <a:xfrm>
            <a:off x="9315358" y="3198339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Rechteck 4">
            <a:extLst>
              <a:ext uri="{FF2B5EF4-FFF2-40B4-BE49-F238E27FC236}">
                <a16:creationId xmlns:a16="http://schemas.microsoft.com/office/drawing/2014/main" id="{B6F94EF3-565F-22C5-56B7-04B56433F067}"/>
              </a:ext>
            </a:extLst>
          </p:cNvPr>
          <p:cNvSpPr/>
          <p:nvPr/>
        </p:nvSpPr>
        <p:spPr bwMode="auto">
          <a:xfrm>
            <a:off x="9334896" y="2590658"/>
            <a:ext cx="261610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feld 78">
            <a:extLst>
              <a:ext uri="{FF2B5EF4-FFF2-40B4-BE49-F238E27FC236}">
                <a16:creationId xmlns:a16="http://schemas.microsoft.com/office/drawing/2014/main" id="{B778A130-A9F0-143B-4ADB-F2E11D0D2681}"/>
              </a:ext>
            </a:extLst>
          </p:cNvPr>
          <p:cNvSpPr txBox="1"/>
          <p:nvPr/>
        </p:nvSpPr>
        <p:spPr bwMode="auto">
          <a:xfrm>
            <a:off x="6478791" y="1466972"/>
            <a:ext cx="839795" cy="3282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GB" sz="1600" i="1" dirty="0">
                <a:latin typeface="Times New Roman"/>
                <a:ea typeface="Arial"/>
                <a:cs typeface="Times New Roman"/>
              </a:rPr>
              <a:t>ago2-1</a:t>
            </a:r>
            <a:endParaRPr sz="1600" i="1" dirty="0">
              <a:latin typeface="Times New Roman"/>
              <a:ea typeface="Arial"/>
              <a:cs typeface="Times New Roman"/>
            </a:endParaRPr>
          </a:p>
        </p:txBody>
      </p:sp>
      <p:sp>
        <p:nvSpPr>
          <p:cNvPr id="3" name="Textfeld 78">
            <a:extLst>
              <a:ext uri="{FF2B5EF4-FFF2-40B4-BE49-F238E27FC236}">
                <a16:creationId xmlns:a16="http://schemas.microsoft.com/office/drawing/2014/main" id="{E8F26033-22D4-A4AC-A9DA-B25D01EDD220}"/>
              </a:ext>
            </a:extLst>
          </p:cNvPr>
          <p:cNvSpPr txBox="1"/>
          <p:nvPr/>
        </p:nvSpPr>
        <p:spPr bwMode="auto">
          <a:xfrm>
            <a:off x="9973953" y="1466972"/>
            <a:ext cx="791324" cy="329193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GB" sz="1600" i="1" dirty="0">
                <a:latin typeface="Times New Roman"/>
                <a:ea typeface="Arial"/>
                <a:cs typeface="Times New Roman"/>
              </a:rPr>
              <a:t>ago4-1</a:t>
            </a:r>
            <a:endParaRPr sz="1600" i="1" dirty="0">
              <a:latin typeface="Times New Roman"/>
              <a:ea typeface="Arial"/>
              <a:cs typeface="Times New Roman"/>
            </a:endParaRPr>
          </a:p>
        </p:txBody>
      </p:sp>
      <p:sp>
        <p:nvSpPr>
          <p:cNvPr id="4" name="Textfeld 78">
            <a:extLst>
              <a:ext uri="{FF2B5EF4-FFF2-40B4-BE49-F238E27FC236}">
                <a16:creationId xmlns:a16="http://schemas.microsoft.com/office/drawing/2014/main" id="{E313ED34-BB35-9C72-3CC0-E1E250C3ABD2}"/>
              </a:ext>
            </a:extLst>
          </p:cNvPr>
          <p:cNvSpPr txBox="1"/>
          <p:nvPr/>
        </p:nvSpPr>
        <p:spPr bwMode="auto">
          <a:xfrm>
            <a:off x="2934337" y="1467152"/>
            <a:ext cx="941756" cy="3282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GB" sz="1600" i="1" dirty="0">
                <a:latin typeface="Times New Roman"/>
                <a:ea typeface="Arial"/>
                <a:cs typeface="Times New Roman"/>
              </a:rPr>
              <a:t>dcl2,3,4</a:t>
            </a:r>
            <a:endParaRPr sz="1600" i="1" dirty="0">
              <a:latin typeface="Times New Roman"/>
              <a:ea typeface="Arial"/>
              <a:cs typeface="Times New Roman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7CD4CC-D2C5-430A-95B5-22655ACC73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36" t="4960" b="28046"/>
          <a:stretch/>
        </p:blipFill>
        <p:spPr>
          <a:xfrm>
            <a:off x="1975138" y="2298266"/>
            <a:ext cx="2445164" cy="2466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65D4EA-DABB-702F-DF6E-A80017179B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440" b="27708"/>
          <a:stretch/>
        </p:blipFill>
        <p:spPr>
          <a:xfrm>
            <a:off x="5772990" y="2291220"/>
            <a:ext cx="2199394" cy="2405644"/>
          </a:xfrm>
          <a:prstGeom prst="rect">
            <a:avLst/>
          </a:prstGeom>
        </p:spPr>
      </p:pic>
      <p:sp>
        <p:nvSpPr>
          <p:cNvPr id="11" name="Rechteck 4">
            <a:extLst>
              <a:ext uri="{FF2B5EF4-FFF2-40B4-BE49-F238E27FC236}">
                <a16:creationId xmlns:a16="http://schemas.microsoft.com/office/drawing/2014/main" id="{E72E2DD6-EE9F-0BE5-5B14-F91793547C49}"/>
              </a:ext>
            </a:extLst>
          </p:cNvPr>
          <p:cNvSpPr/>
          <p:nvPr/>
        </p:nvSpPr>
        <p:spPr bwMode="auto">
          <a:xfrm>
            <a:off x="5534202" y="2379965"/>
            <a:ext cx="261611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0D5DA60-966A-70C9-C399-E1B33125B4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854" t="-1798" r="2666" b="29011"/>
          <a:stretch/>
        </p:blipFill>
        <p:spPr>
          <a:xfrm>
            <a:off x="9543248" y="2432634"/>
            <a:ext cx="1939936" cy="2193050"/>
          </a:xfrm>
          <a:prstGeom prst="rect">
            <a:avLst/>
          </a:prstGeom>
        </p:spPr>
      </p:pic>
      <p:sp>
        <p:nvSpPr>
          <p:cNvPr id="96" name="Rechteck 4">
            <a:extLst>
              <a:ext uri="{FF2B5EF4-FFF2-40B4-BE49-F238E27FC236}">
                <a16:creationId xmlns:a16="http://schemas.microsoft.com/office/drawing/2014/main" id="{28EFC63C-30A8-1D88-FCCF-FBACDA5D2923}"/>
              </a:ext>
            </a:extLst>
          </p:cNvPr>
          <p:cNvSpPr/>
          <p:nvPr/>
        </p:nvSpPr>
        <p:spPr bwMode="auto">
          <a:xfrm>
            <a:off x="10369615" y="2980056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Rechteck 4">
            <a:extLst>
              <a:ext uri="{FF2B5EF4-FFF2-40B4-BE49-F238E27FC236}">
                <a16:creationId xmlns:a16="http://schemas.microsoft.com/office/drawing/2014/main" id="{D87D49B0-4036-8133-13CA-778A4F897872}"/>
              </a:ext>
            </a:extLst>
          </p:cNvPr>
          <p:cNvSpPr/>
          <p:nvPr/>
        </p:nvSpPr>
        <p:spPr bwMode="auto">
          <a:xfrm>
            <a:off x="10898889" y="2851455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hteck 4">
            <a:extLst>
              <a:ext uri="{FF2B5EF4-FFF2-40B4-BE49-F238E27FC236}">
                <a16:creationId xmlns:a16="http://schemas.microsoft.com/office/drawing/2014/main" id="{38D5E5ED-4D00-81CB-13B4-B6B369E5B6EC}"/>
              </a:ext>
            </a:extLst>
          </p:cNvPr>
          <p:cNvSpPr/>
          <p:nvPr/>
        </p:nvSpPr>
        <p:spPr bwMode="auto">
          <a:xfrm>
            <a:off x="7287246" y="2575937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hteck 4">
            <a:extLst>
              <a:ext uri="{FF2B5EF4-FFF2-40B4-BE49-F238E27FC236}">
                <a16:creationId xmlns:a16="http://schemas.microsoft.com/office/drawing/2014/main" id="{D0886E77-8422-AC33-EC7B-CFAB7974AB44}"/>
              </a:ext>
            </a:extLst>
          </p:cNvPr>
          <p:cNvSpPr/>
          <p:nvPr/>
        </p:nvSpPr>
        <p:spPr bwMode="auto">
          <a:xfrm>
            <a:off x="6711182" y="2647945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hteck 4">
            <a:extLst>
              <a:ext uri="{FF2B5EF4-FFF2-40B4-BE49-F238E27FC236}">
                <a16:creationId xmlns:a16="http://schemas.microsoft.com/office/drawing/2014/main" id="{28518588-D8C5-4503-3027-72EB42EDB59A}"/>
              </a:ext>
            </a:extLst>
          </p:cNvPr>
          <p:cNvSpPr/>
          <p:nvPr/>
        </p:nvSpPr>
        <p:spPr bwMode="auto">
          <a:xfrm>
            <a:off x="3719736" y="3152001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hteck 4">
            <a:extLst>
              <a:ext uri="{FF2B5EF4-FFF2-40B4-BE49-F238E27FC236}">
                <a16:creationId xmlns:a16="http://schemas.microsoft.com/office/drawing/2014/main" id="{34EF2661-875A-18FA-A53A-DBA48397B352}"/>
              </a:ext>
            </a:extLst>
          </p:cNvPr>
          <p:cNvSpPr/>
          <p:nvPr/>
        </p:nvSpPr>
        <p:spPr bwMode="auto">
          <a:xfrm>
            <a:off x="3038774" y="2780928"/>
            <a:ext cx="320922" cy="276999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feld 34">
            <a:extLst>
              <a:ext uri="{FF2B5EF4-FFF2-40B4-BE49-F238E27FC236}">
                <a16:creationId xmlns:a16="http://schemas.microsoft.com/office/drawing/2014/main" id="{811EEEBA-2F25-0083-D0EA-C99F7DBD0B16}"/>
              </a:ext>
            </a:extLst>
          </p:cNvPr>
          <p:cNvSpPr txBox="1"/>
          <p:nvPr/>
        </p:nvSpPr>
        <p:spPr bwMode="auto">
          <a:xfrm>
            <a:off x="1098231" y="100750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" name="Textfeld 34">
            <a:extLst>
              <a:ext uri="{FF2B5EF4-FFF2-40B4-BE49-F238E27FC236}">
                <a16:creationId xmlns:a16="http://schemas.microsoft.com/office/drawing/2014/main" id="{27CC5E56-0203-037B-D376-67845F2E574B}"/>
              </a:ext>
            </a:extLst>
          </p:cNvPr>
          <p:cNvSpPr txBox="1"/>
          <p:nvPr/>
        </p:nvSpPr>
        <p:spPr bwMode="auto">
          <a:xfrm>
            <a:off x="8409750" y="10075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7" name="Textfeld 34">
            <a:extLst>
              <a:ext uri="{FF2B5EF4-FFF2-40B4-BE49-F238E27FC236}">
                <a16:creationId xmlns:a16="http://schemas.microsoft.com/office/drawing/2014/main" id="{4D98F399-1A77-F662-A497-D80CF36E1920}"/>
              </a:ext>
            </a:extLst>
          </p:cNvPr>
          <p:cNvSpPr txBox="1"/>
          <p:nvPr/>
        </p:nvSpPr>
        <p:spPr bwMode="auto">
          <a:xfrm>
            <a:off x="4722921" y="100750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561974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5" name="Gruppieren 14"/>
          <p:cNvGrpSpPr/>
          <p:nvPr/>
        </p:nvGrpSpPr>
        <p:grpSpPr bwMode="auto">
          <a:xfrm>
            <a:off x="4477785" y="1417100"/>
            <a:ext cx="3236431" cy="4023800"/>
            <a:chOff x="3369771" y="1997488"/>
            <a:chExt cx="3236431" cy="4023800"/>
          </a:xfrm>
        </p:grpSpPr>
        <p:pic>
          <p:nvPicPr>
            <p:cNvPr id="5" name="Picture 689990397"/>
            <p:cNvPicPr>
              <a:picLocks noChangeAspect="1"/>
            </p:cNvPicPr>
            <p:nvPr/>
          </p:nvPicPr>
          <p:blipFill>
            <a:blip r:embed="rId2"/>
            <a:srcRect l="29342" b="28531"/>
            <a:stretch/>
          </p:blipFill>
          <p:spPr bwMode="auto">
            <a:xfrm>
              <a:off x="4169992" y="1997488"/>
              <a:ext cx="2436210" cy="2886100"/>
            </a:xfrm>
            <a:prstGeom prst="rect">
              <a:avLst/>
            </a:prstGeom>
          </p:spPr>
        </p:pic>
        <p:sp>
          <p:nvSpPr>
            <p:cNvPr id="14" name="Textfeld 32"/>
            <p:cNvSpPr txBox="1"/>
            <p:nvPr/>
          </p:nvSpPr>
          <p:spPr bwMode="auto">
            <a:xfrm rot="16199998">
              <a:off x="2621810" y="3526029"/>
              <a:ext cx="180369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>
                  <a:latin typeface="Times New Roman"/>
                  <a:cs typeface="Times New Roman"/>
                </a:rPr>
                <a:t>Mean callose intensity</a:t>
              </a:r>
              <a:endParaRPr/>
            </a:p>
          </p:txBody>
        </p:sp>
        <p:grpSp>
          <p:nvGrpSpPr>
            <p:cNvPr id="3" name="Gruppieren 2"/>
            <p:cNvGrpSpPr/>
            <p:nvPr/>
          </p:nvGrpSpPr>
          <p:grpSpPr bwMode="auto">
            <a:xfrm>
              <a:off x="3677549" y="2366323"/>
              <a:ext cx="492443" cy="2627189"/>
              <a:chOff x="3677549" y="2366323"/>
              <a:chExt cx="492443" cy="2627189"/>
            </a:xfrm>
          </p:grpSpPr>
          <p:sp>
            <p:nvSpPr>
              <p:cNvPr id="9" name="Textfeld 13"/>
              <p:cNvSpPr txBox="1"/>
              <p:nvPr/>
            </p:nvSpPr>
            <p:spPr bwMode="auto">
              <a:xfrm>
                <a:off x="3677549" y="2964552"/>
                <a:ext cx="49244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6000</a:t>
                </a:r>
                <a:endParaRPr/>
              </a:p>
            </p:txBody>
          </p:sp>
          <p:sp>
            <p:nvSpPr>
              <p:cNvPr id="10" name="Textfeld 25"/>
              <p:cNvSpPr txBox="1"/>
              <p:nvPr/>
            </p:nvSpPr>
            <p:spPr bwMode="auto">
              <a:xfrm>
                <a:off x="3677549" y="3545949"/>
                <a:ext cx="49244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4000</a:t>
                </a:r>
                <a:endParaRPr/>
              </a:p>
            </p:txBody>
          </p:sp>
          <p:sp>
            <p:nvSpPr>
              <p:cNvPr id="11" name="Textfeld 27"/>
              <p:cNvSpPr txBox="1"/>
              <p:nvPr/>
            </p:nvSpPr>
            <p:spPr bwMode="auto">
              <a:xfrm>
                <a:off x="3677549" y="4134653"/>
                <a:ext cx="49244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2000</a:t>
                </a:r>
                <a:endParaRPr/>
              </a:p>
            </p:txBody>
          </p:sp>
          <p:sp>
            <p:nvSpPr>
              <p:cNvPr id="12" name="Textfeld 29"/>
              <p:cNvSpPr txBox="1"/>
              <p:nvPr/>
            </p:nvSpPr>
            <p:spPr bwMode="auto">
              <a:xfrm>
                <a:off x="3908382" y="4716513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0</a:t>
                </a:r>
                <a:endParaRPr/>
              </a:p>
            </p:txBody>
          </p:sp>
          <p:sp>
            <p:nvSpPr>
              <p:cNvPr id="8" name="Textfeld 13"/>
              <p:cNvSpPr txBox="1"/>
              <p:nvPr/>
            </p:nvSpPr>
            <p:spPr bwMode="auto">
              <a:xfrm>
                <a:off x="3677549" y="2366323"/>
                <a:ext cx="49244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1200">
                    <a:latin typeface="Times New Roman"/>
                    <a:cs typeface="Times New Roman"/>
                  </a:rPr>
                  <a:t>8000</a:t>
                </a:r>
                <a:endParaRPr/>
              </a:p>
            </p:txBody>
          </p:sp>
        </p:grpSp>
        <p:sp>
          <p:nvSpPr>
            <p:cNvPr id="16" name="Textfeld 32"/>
            <p:cNvSpPr txBox="1"/>
            <p:nvPr/>
          </p:nvSpPr>
          <p:spPr bwMode="auto">
            <a:xfrm rot="-2700000">
              <a:off x="4136551" y="5083462"/>
              <a:ext cx="69281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>
                  <a:latin typeface="Times New Roman"/>
                  <a:cs typeface="Times New Roman"/>
                </a:rPr>
                <a:t>control</a:t>
              </a:r>
              <a:endParaRPr/>
            </a:p>
          </p:txBody>
        </p:sp>
        <p:sp>
          <p:nvSpPr>
            <p:cNvPr id="17" name="Textfeld 32"/>
            <p:cNvSpPr txBox="1"/>
            <p:nvPr/>
          </p:nvSpPr>
          <p:spPr bwMode="auto">
            <a:xfrm rot="-2700000">
              <a:off x="4545306" y="5120519"/>
              <a:ext cx="85151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>
                  <a:latin typeface="Times New Roman"/>
                  <a:cs typeface="Times New Roman"/>
                </a:rPr>
                <a:t>poly(I:C)</a:t>
              </a:r>
              <a:endParaRPr/>
            </a:p>
          </p:txBody>
        </p:sp>
        <p:sp>
          <p:nvSpPr>
            <p:cNvPr id="18" name="Textfeld 32"/>
            <p:cNvSpPr txBox="1"/>
            <p:nvPr/>
          </p:nvSpPr>
          <p:spPr bwMode="auto">
            <a:xfrm rot="18900000">
              <a:off x="5134626" y="5091943"/>
              <a:ext cx="79220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>
                  <a:latin typeface="Times New Roman"/>
                  <a:cs typeface="Times New Roman"/>
                </a:rPr>
                <a:t>50 ng/µl</a:t>
              </a:r>
              <a:endParaRPr/>
            </a:p>
          </p:txBody>
        </p:sp>
        <p:sp>
          <p:nvSpPr>
            <p:cNvPr id="19" name="Textfeld 32"/>
            <p:cNvSpPr txBox="1"/>
            <p:nvPr/>
          </p:nvSpPr>
          <p:spPr bwMode="auto">
            <a:xfrm rot="18900000">
              <a:off x="5596033" y="5139566"/>
              <a:ext cx="88197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>
                  <a:latin typeface="Times New Roman"/>
                  <a:cs typeface="Times New Roman"/>
                </a:rPr>
                <a:t>250 ng/µl</a:t>
              </a:r>
              <a:endParaRPr/>
            </a:p>
          </p:txBody>
        </p:sp>
        <p:sp>
          <p:nvSpPr>
            <p:cNvPr id="20" name="Rechteck 19"/>
            <p:cNvSpPr/>
            <p:nvPr/>
          </p:nvSpPr>
          <p:spPr bwMode="auto">
            <a:xfrm>
              <a:off x="5310027" y="5744289"/>
              <a:ext cx="992579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200">
                  <a:latin typeface="Times New Roman"/>
                  <a:cs typeface="Times New Roman"/>
                </a:rPr>
                <a:t>circRNA</a:t>
              </a:r>
              <a:r>
                <a:rPr lang="en-GB" sz="1200" baseline="-25000">
                  <a:latin typeface="Times New Roman"/>
                  <a:cs typeface="Times New Roman"/>
                </a:rPr>
                <a:t>CTR2</a:t>
              </a:r>
              <a:endParaRPr lang="en-US" sz="1200"/>
            </a:p>
          </p:txBody>
        </p:sp>
        <p:cxnSp>
          <p:nvCxnSpPr>
            <p:cNvPr id="21" name="Gerader Verbinder 51"/>
            <p:cNvCxnSpPr>
              <a:cxnSpLocks/>
            </p:cNvCxnSpPr>
            <p:nvPr/>
          </p:nvCxnSpPr>
          <p:spPr bwMode="auto">
            <a:xfrm>
              <a:off x="5205513" y="5703711"/>
              <a:ext cx="12016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feld 21"/>
          <p:cNvSpPr txBox="1"/>
          <p:nvPr/>
        </p:nvSpPr>
        <p:spPr bwMode="auto">
          <a:xfrm>
            <a:off x="479376" y="260648"/>
            <a:ext cx="777713" cy="31957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dirty="0">
                <a:latin typeface="Times New Roman"/>
                <a:ea typeface="Arial"/>
                <a:cs typeface="Times New Roman"/>
              </a:rPr>
              <a:t>Fig. </a:t>
            </a:r>
            <a:r>
              <a:rPr lang="de-DE" sz="1600" dirty="0">
                <a:latin typeface="Times New Roman"/>
                <a:ea typeface="Arial"/>
                <a:cs typeface="Times New Roman"/>
              </a:rPr>
              <a:t>S8</a:t>
            </a:r>
            <a:endParaRPr sz="1600" strike="sngStrike" dirty="0">
              <a:highlight>
                <a:srgbClr val="FF0000"/>
              </a:highlight>
              <a:latin typeface="Times New Roman"/>
              <a:ea typeface="Arial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481</Words>
  <Application>Microsoft Macintosh PowerPoint</Application>
  <DocSecurity>0</DocSecurity>
  <PresentationFormat>Breitbild</PresentationFormat>
  <Paragraphs>222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Times New Roman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Moammar Hossain</dc:creator>
  <cp:keywords/>
  <dc:description/>
  <cp:lastModifiedBy>Kalle Kogel</cp:lastModifiedBy>
  <cp:revision>232</cp:revision>
  <dcterms:created xsi:type="dcterms:W3CDTF">2023-10-06T19:17:04Z</dcterms:created>
  <dcterms:modified xsi:type="dcterms:W3CDTF">2025-03-18T18:08:51Z</dcterms:modified>
  <cp:category/>
  <dc:identifier/>
  <cp:contentStatus/>
  <dc:language/>
  <cp:version/>
</cp:coreProperties>
</file>