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C7D-E15E-424B-A279-9399D0019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E6F51-073B-4609-A189-42ECCA3DF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8BC4E-914B-4DDD-A149-7E6365E6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3C8B-B7CE-4490-AF35-72A91D30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BC04B-D9F4-4FD0-B358-0095DB1C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B862-107B-47F5-82BF-6BFA8F90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FC60-B6D7-431B-9633-2A688C4C0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5C08-58B6-4A02-9173-4DAFF8E3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34EB1-110A-46D7-8FC4-B1777C8B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3A18C-18E0-4DC5-8C71-C1365E48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3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3281F-36E9-4E14-8571-2D9B86EC4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AFE2E-0039-429C-BA97-AEA7FB2E0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704FC-9402-4BAB-83B2-C98A3422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71FAC-5186-441C-AC58-EDFA1841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B1A-5861-46B4-A8B5-28A57351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1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42BD-7E74-4605-B977-8978CA2C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16AF0-0984-454D-BEC6-64D6AB002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C74A-66F3-4890-ABE7-3D9BB960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0B09-F833-465A-8AFC-B3D28C50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B893-817A-4331-8080-F0EE2827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C191-60BD-4050-AE14-6E0F6BCF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6ADD-EA1B-4CB5-9F65-3CA33513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E40C-51F2-4AFF-8085-09BF4A4E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FE61A-C093-4486-8A2C-CB9284E8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35B14-731A-49E5-9F29-44317FD5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FCC0-BCC9-4019-B83C-254A0C8F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F0F19-3F4E-4D37-A01A-8C06326F7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70A18-0B7F-4744-AAA1-7E7497596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CC883-CA98-4125-B72D-6FFBC1CB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DE2F9-8B39-43FB-8BA6-2652CABA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FB7D1-142F-41EE-BF59-9E07A549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9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3C47-25B5-49CD-89FB-2BEF5EC1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AD5DB-056D-4C0A-B80C-77CAB41FD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67129-8EB4-460C-B409-A00F3ADB5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7FC8B-E54D-4A61-B4D9-F3CC506F1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52F53-3490-497D-AF8F-916324BF3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AE99-FFDC-4527-9A88-20547D94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9B04E-5A07-429E-A373-1FB8633F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4660B-BE0E-42B9-B2AC-2DB6C4F8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0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98DF-9841-4798-A37E-1EC0656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FD7CA-830C-4929-A513-F5357D83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C497B-21BD-47A4-9F95-E64020AE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5190A-789B-43EF-B639-186F4A72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D15C1-FAF3-40B9-B11E-51EB9203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A92CE-3E13-4AFD-AD4B-56CD993E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4004-85A7-4819-BDEA-3CFF9293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0FAE-0958-433D-AFBE-2489751B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83E80-5DE8-49B3-8E53-28BAD214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CCC08-532C-43B5-8B37-675A9A963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8C825-EB1A-417B-80AF-F79E8DF7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D040D-0630-4B3C-BB28-08CDF0E0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0546D-1E29-451F-9949-6F9D5C16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1EAA-B011-4079-A7C4-9A09D3B2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14F19-4D15-4004-8A78-39A5C09EC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D3837-22FB-4F45-B73D-47641412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D6E87-3226-4E60-A940-3A7CA53F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54851-493D-47CA-AA41-8F5A3F3F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58BD4-8DCB-433C-9AFF-8D16AB0E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B643D-27C4-4C19-860B-EBC19FBF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DF91-0BD8-418B-8FFC-F6E353ED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724A8-AF93-4C5C-A9D2-B29E6CD08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3E25-3853-4A72-B9BC-7F7D191E352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93C0-020D-4D9D-91D1-D87FF3E3B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9A30-ED2E-4D6F-BE15-2D4ED465C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1850-72D6-44B2-9315-B17CE34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D63F57-C3E0-4284-90CA-68450042BE0E}"/>
              </a:ext>
            </a:extLst>
          </p:cNvPr>
          <p:cNvSpPr txBox="1"/>
          <p:nvPr/>
        </p:nvSpPr>
        <p:spPr>
          <a:xfrm>
            <a:off x="0" y="78123"/>
            <a:ext cx="288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AD784-A7C4-418C-9293-38B8BD381A47}"/>
              </a:ext>
            </a:extLst>
          </p:cNvPr>
          <p:cNvSpPr txBox="1"/>
          <p:nvPr/>
        </p:nvSpPr>
        <p:spPr>
          <a:xfrm>
            <a:off x="-23698" y="447455"/>
            <a:ext cx="35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4CBE9-9686-463B-B452-A0B1DB10ACE9}"/>
              </a:ext>
            </a:extLst>
          </p:cNvPr>
          <p:cNvSpPr txBox="1"/>
          <p:nvPr/>
        </p:nvSpPr>
        <p:spPr>
          <a:xfrm>
            <a:off x="5903022" y="447455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63F0E-6625-452E-8064-64A37340BFAD}"/>
              </a:ext>
            </a:extLst>
          </p:cNvPr>
          <p:cNvSpPr txBox="1"/>
          <p:nvPr/>
        </p:nvSpPr>
        <p:spPr>
          <a:xfrm>
            <a:off x="-3220" y="2852937"/>
            <a:ext cx="35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608A1-0445-4D0F-A0CA-F4144EFFFC12}"/>
              </a:ext>
            </a:extLst>
          </p:cNvPr>
          <p:cNvSpPr txBox="1"/>
          <p:nvPr/>
        </p:nvSpPr>
        <p:spPr>
          <a:xfrm>
            <a:off x="5893970" y="2859123"/>
            <a:ext cx="35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DD16E0A-5878-491E-9E42-AC54007C72A7}"/>
              </a:ext>
            </a:extLst>
          </p:cNvPr>
          <p:cNvCxnSpPr/>
          <p:nvPr/>
        </p:nvCxnSpPr>
        <p:spPr>
          <a:xfrm>
            <a:off x="2990155" y="816787"/>
            <a:ext cx="0" cy="203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B2924C-DB80-44FB-827D-25C3D3817FF0}"/>
              </a:ext>
            </a:extLst>
          </p:cNvPr>
          <p:cNvCxnSpPr/>
          <p:nvPr/>
        </p:nvCxnSpPr>
        <p:spPr>
          <a:xfrm>
            <a:off x="9146723" y="819062"/>
            <a:ext cx="0" cy="203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E67697E-6324-481E-B409-FAAEFB326D9C}"/>
              </a:ext>
            </a:extLst>
          </p:cNvPr>
          <p:cNvCxnSpPr/>
          <p:nvPr/>
        </p:nvCxnSpPr>
        <p:spPr>
          <a:xfrm>
            <a:off x="2990155" y="3222269"/>
            <a:ext cx="0" cy="203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27CC2B-F3E1-417D-9C2C-EA78EE926CE7}"/>
              </a:ext>
            </a:extLst>
          </p:cNvPr>
          <p:cNvCxnSpPr/>
          <p:nvPr/>
        </p:nvCxnSpPr>
        <p:spPr>
          <a:xfrm>
            <a:off x="9154708" y="3222269"/>
            <a:ext cx="0" cy="203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EA0B7CA-0FE3-4D08-B52D-25AEA9F7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9" y="755845"/>
            <a:ext cx="2743200" cy="206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D5063-E9A0-4A2A-B91D-0B894CE1A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904" y="773719"/>
            <a:ext cx="2743200" cy="2025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F0AD1-B2F4-4544-9638-85CEC26B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83" y="728310"/>
            <a:ext cx="2743200" cy="2086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4D8AF-199D-469B-AA96-4842103B8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784" y="767988"/>
            <a:ext cx="2743200" cy="2037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465F25-01BA-419F-93CB-A5170B20A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21" y="3140906"/>
            <a:ext cx="2743200" cy="2043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905EE1-C8D7-491C-B384-477CBF256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5087" y="3135301"/>
            <a:ext cx="2743200" cy="20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6740B-2049-4D5E-9096-C36E9B0DE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083" y="3135301"/>
            <a:ext cx="2743200" cy="2065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2D64DF-CC5B-46EE-9D70-125EB943A2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0784" y="3130043"/>
            <a:ext cx="2743200" cy="2059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B69201-FB67-CBE8-2A78-DB98DDC74231}"/>
              </a:ext>
            </a:extLst>
          </p:cNvPr>
          <p:cNvSpPr txBox="1"/>
          <p:nvPr/>
        </p:nvSpPr>
        <p:spPr>
          <a:xfrm>
            <a:off x="161366" y="5196374"/>
            <a:ext cx="11385176" cy="12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Supplemental Figure 2: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Representative images from µCT analysis of male and female L5 vertebrae from f/f,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CKO mice across all time points (35 days, 3 months, 6 months, 12 months).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35 days for both male and female mice, images collected during µCT scanning show increased trabecular bone for CKO mice compared to both f/f and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controls.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3 months for both male and female mice, images collected during µCT scanning do not appear to show any change in trabecular bone between f/f,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CKO mice.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6 months for both male and female mice, images collected during µCT scanning appear to show increased trabecular bone for both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CKO mice compared to f/f mice.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D: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12 months for males, images collected during µCT scanning appear to show increased trabecular bone for both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CKO mice compared to f/f controls. While for females, µCT collected images show increased trabecular bone for CKO mice compared to both f/f and Cre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controls.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1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Caviness, Perry C</dc:creator>
  <cp:lastModifiedBy>Chen, Jin-Ran</cp:lastModifiedBy>
  <cp:revision>12</cp:revision>
  <dcterms:created xsi:type="dcterms:W3CDTF">2025-02-20T20:10:20Z</dcterms:created>
  <dcterms:modified xsi:type="dcterms:W3CDTF">2025-03-19T15:05:51Z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2025-03-04T20:31:58Z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db4799fe-894c-4bfb-8e90-f21eb9e36ca3</vt:lpwstr>
  </property>
  <property fmtid="{D5CDD505-2E9C-101B-9397-08002B2CF9AE}" pid="8" name="MSIP_Label_8ca390d5-a4f3-448c-8368-24080179bc53_ContentBits">
    <vt:lpwstr>0</vt:lpwstr>
  </property>
  <property fmtid="{D5CDD505-2E9C-101B-9397-08002B2CF9AE}" pid="9" name="MSIP_Label_8ca390d5-a4f3-448c-8368-24080179bc53_Tag">
    <vt:lpwstr>10, 3, 0, 1</vt:lpwstr>
  </property>
</Properties>
</file>