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75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74" d="100"/>
          <a:sy n="74" d="100"/>
        </p:scale>
        <p:origin x="68" y="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taro Tamura" userId="9d0f4ef85c1f9187" providerId="LiveId" clId="{5CBF2EB6-4C7E-4C80-BFDD-C1D37B9BC072}"/>
    <pc:docChg chg="undo custSel modSld">
      <pc:chgData name="Kentaro Tamura" userId="9d0f4ef85c1f9187" providerId="LiveId" clId="{5CBF2EB6-4C7E-4C80-BFDD-C1D37B9BC072}" dt="2025-02-17T02:20:32.114" v="16" actId="14100"/>
      <pc:docMkLst>
        <pc:docMk/>
      </pc:docMkLst>
      <pc:sldChg chg="delSp modSp mod">
        <pc:chgData name="Kentaro Tamura" userId="9d0f4ef85c1f9187" providerId="LiveId" clId="{5CBF2EB6-4C7E-4C80-BFDD-C1D37B9BC072}" dt="2025-02-17T02:20:32.114" v="16" actId="14100"/>
        <pc:sldMkLst>
          <pc:docMk/>
          <pc:sldMk cId="3567244155" sldId="259"/>
        </pc:sldMkLst>
        <pc:spChg chg="del">
          <ac:chgData name="Kentaro Tamura" userId="9d0f4ef85c1f9187" providerId="LiveId" clId="{5CBF2EB6-4C7E-4C80-BFDD-C1D37B9BC072}" dt="2025-02-17T02:17:58.429" v="1" actId="478"/>
          <ac:spMkLst>
            <pc:docMk/>
            <pc:sldMk cId="3567244155" sldId="259"/>
            <ac:spMk id="2" creationId="{0A7D8108-E507-6D40-92AE-4B02F4D600DF}"/>
          </ac:spMkLst>
        </pc:spChg>
        <pc:spChg chg="del">
          <ac:chgData name="Kentaro Tamura" userId="9d0f4ef85c1f9187" providerId="LiveId" clId="{5CBF2EB6-4C7E-4C80-BFDD-C1D37B9BC072}" dt="2025-02-17T02:17:55.644" v="0" actId="478"/>
          <ac:spMkLst>
            <pc:docMk/>
            <pc:sldMk cId="3567244155" sldId="259"/>
            <ac:spMk id="3" creationId="{73C0A0DF-2423-F9A5-9EDB-358CB96FE426}"/>
          </ac:spMkLst>
        </pc:spChg>
        <pc:graphicFrameChg chg="mod modGraphic">
          <ac:chgData name="Kentaro Tamura" userId="9d0f4ef85c1f9187" providerId="LiveId" clId="{5CBF2EB6-4C7E-4C80-BFDD-C1D37B9BC072}" dt="2025-02-17T02:20:32.114" v="16" actId="14100"/>
          <ac:graphicFrameMkLst>
            <pc:docMk/>
            <pc:sldMk cId="3567244155" sldId="259"/>
            <ac:graphicFrameMk id="7" creationId="{D64FF7DD-ABEB-3970-4BBD-C9D4A5B46F3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D0CEF0-1DBC-6F6C-A59B-FAC64BB62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DE857CA-B30D-F6A7-867E-19E9409FF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B1AA37-671C-98EA-839C-7317EB3D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E73841-CC30-D310-8FFB-19D1329B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F91BBC-E572-608B-EF94-5CE8E4F9D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53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4DF1D2-561B-0953-D1D1-DA1C3F7F6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5DE4DE-0247-426A-EBA6-5860565DC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DA33ED-D69C-A1DC-888D-FAE3A6D3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1B8B84-1799-BB60-9DD9-055B88FA8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CBC134-FE00-FB6E-F3AB-A0957FE84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50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BB2C1C-B9A3-FD7E-6D75-BC064F41A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E4BBF9-1825-C008-980F-F41ACA8C8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ACD0A6-9A6E-EC91-D103-51553AB60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81DAA7-2DAB-93E3-EC7F-7ABDF9EC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59793E-E400-E847-89E2-3F2A7BF43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06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9B7274-4A1F-7FB0-BD0B-0344492DC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1C77CF-42E8-4975-6F1A-8B4626A1D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C2F43E-E1B7-29C9-CBCB-79FB787B2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5217F9-344A-6B49-2902-094A83A5B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26191EE-02F6-42C5-23B3-E7737C4E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CC1BCA-FF5B-9DC0-A4FA-8E4EC4D42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60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715A7B-1B94-0DFF-872A-370943200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9177A3-98EF-AC4A-D388-EA86AB543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729E1A-5ED0-23E1-0917-ABCBDE600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2EE7644-FB61-B96E-91B0-33378092A2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EF6B5DB-022A-7E26-9739-616CE161D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E18998-F5F6-3471-5506-564552183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705AF91-CACB-7B80-07B3-0FEC7116D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C550ED8-41EF-359D-33A0-A4CD1FC0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00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F1A8B4-41C9-0AA3-DE9F-C4BFDD8C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BE638EA-E772-CF76-6F19-D689B0E78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3E77F82-78C9-AB3E-06D5-2C5C6A9E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B6125E7-B336-F1DB-1686-EC3CFAF16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047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0B379E2-9F69-E09D-6BAE-39CC65CE2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4DF11E4-F873-8500-B01D-85DAE27DC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BEE1DFB-A3AB-D15D-EF28-8372A85EE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963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444A6A-520B-98DC-B6CF-3672384B3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E6E1AA-A251-12A9-C773-37B3672B3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C2BE5F-7B23-0FBC-0BB0-A40F6855B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FC84DB-7605-ED9A-923A-778ACB342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A2A4CC-2021-9DFD-D3D9-0FB949059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EB1111-E8BB-9D08-2055-9620F48D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16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4FE556-6DEE-695F-572C-C4631021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47FCD23-E45E-2C63-26CB-BD79B789A8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0C78449-E50A-A3E1-1EBF-0BEB2B8F5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32154D-02EA-988F-E7AE-7A70E7BD4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05B3B9-A4AE-0F97-50E7-EA6A5F6F0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71FC44-646C-10E4-8E53-753FEF595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26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C37D2B-A92D-E650-F9C8-CDF49D34D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4A454DF-CC81-E611-184A-81F28E201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FDEF8C-DCFB-A416-6F4C-0A139863C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E3B39E-B328-7437-B250-582F9AFA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65C491-AABD-31B6-A455-AA957F379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31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97A74B5-16C9-D8C3-3131-7D2965DECC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5C4B844-9CCE-178B-7551-639B00D54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149D07-400A-EB1D-F563-3F3A2C3F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E68047-6703-E80B-F9D8-3FB718018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7E3FB5-9970-C035-A073-61625B7D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513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9D2BC15-D987-04AE-40DE-300DEBBBB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227BDA-DE7C-41DB-A99D-67997B4DA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738707-97EB-D4F6-2F46-CA9962919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96B04-399D-4D3B-BF02-C2CADA82C0C1}" type="datetimeFigureOut">
              <a:rPr kumimoji="1" lang="ja-JP" altLang="en-US" smtClean="0"/>
              <a:t>2025/2/17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7B8401-872A-6576-B7A0-1DBCD665E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DA113B-9F59-B664-51C8-1839D0BC7E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6B835-3D31-4CBD-ADF5-82686403E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90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54E701-A6E2-0934-0AA8-517ED6D6EBB5}"/>
              </a:ext>
            </a:extLst>
          </p:cNvPr>
          <p:cNvSpPr txBox="1"/>
          <p:nvPr/>
        </p:nvSpPr>
        <p:spPr>
          <a:xfrm>
            <a:off x="9087634" y="1560953"/>
            <a:ext cx="1366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SUV: mean</a:t>
            </a: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±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s.d.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08A0307-A793-FC1D-CCF9-2D97A6866DC7}"/>
              </a:ext>
            </a:extLst>
          </p:cNvPr>
          <p:cNvSpPr txBox="1"/>
          <p:nvPr/>
        </p:nvSpPr>
        <p:spPr>
          <a:xfrm>
            <a:off x="9297928" y="6340774"/>
            <a:ext cx="1550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n.d : not determined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C393F99-B141-D1B9-E8DF-C6D0B8E2FDDA}"/>
              </a:ext>
            </a:extLst>
          </p:cNvPr>
          <p:cNvSpPr txBox="1"/>
          <p:nvPr/>
        </p:nvSpPr>
        <p:spPr>
          <a:xfrm>
            <a:off x="286782" y="728754"/>
            <a:ext cx="113137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 i="0" u="none" strike="noStrike" kern="1200" spc="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Table1. Biodistribution and urine excretion of </a:t>
            </a:r>
            <a:r>
              <a:rPr lang="en-US" altLang="ja-JP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ja-JP" b="1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altLang="ja-JP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C] AIB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in Normal volunteers</a:t>
            </a:r>
            <a:endParaRPr lang="ja-JP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8576AC3-6EE6-B073-E293-F9110F61F595}"/>
              </a:ext>
            </a:extLst>
          </p:cNvPr>
          <p:cNvSpPr txBox="1"/>
          <p:nvPr/>
        </p:nvSpPr>
        <p:spPr>
          <a:xfrm>
            <a:off x="6989283" y="6340773"/>
            <a:ext cx="2308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Injected</a:t>
            </a:r>
            <a:r>
              <a:rPr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Dose: mean (range)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083305D0-D4F9-6FA4-F499-987329FEC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658237"/>
              </p:ext>
            </p:extLst>
          </p:nvPr>
        </p:nvGraphicFramePr>
        <p:xfrm>
          <a:off x="1681671" y="5646646"/>
          <a:ext cx="4826001" cy="965200"/>
        </p:xfrm>
        <a:graphic>
          <a:graphicData uri="http://schemas.openxmlformats.org/drawingml/2006/table">
            <a:tbl>
              <a:tblPr/>
              <a:tblGrid>
                <a:gridCol w="1258957">
                  <a:extLst>
                    <a:ext uri="{9D8B030D-6E8A-4147-A177-3AD203B41FA5}">
                      <a16:colId xmlns:a16="http://schemas.microsoft.com/office/drawing/2014/main" val="1911126037"/>
                    </a:ext>
                  </a:extLst>
                </a:gridCol>
                <a:gridCol w="1068206">
                  <a:extLst>
                    <a:ext uri="{9D8B030D-6E8A-4147-A177-3AD203B41FA5}">
                      <a16:colId xmlns:a16="http://schemas.microsoft.com/office/drawing/2014/main" val="3209379849"/>
                    </a:ext>
                  </a:extLst>
                </a:gridCol>
                <a:gridCol w="1230344">
                  <a:extLst>
                    <a:ext uri="{9D8B030D-6E8A-4147-A177-3AD203B41FA5}">
                      <a16:colId xmlns:a16="http://schemas.microsoft.com/office/drawing/2014/main" val="4128240770"/>
                    </a:ext>
                  </a:extLst>
                </a:gridCol>
                <a:gridCol w="1268494">
                  <a:extLst>
                    <a:ext uri="{9D8B030D-6E8A-4147-A177-3AD203B41FA5}">
                      <a16:colId xmlns:a16="http://schemas.microsoft.com/office/drawing/2014/main" val="3636363612"/>
                    </a:ext>
                  </a:extLst>
                </a:gridCol>
              </a:tblGrid>
              <a:tr h="26035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Urine Excretion (%Injected Dose)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413683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205575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Time (min)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147161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U. Bladder contents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6.43(3.34-9.48)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9.93(5.75 - 13.21)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14.48 (8.65-18.62)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839888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D64FF7DD-ABEB-3970-4BBD-C9D4A5B46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892435"/>
              </p:ext>
            </p:extLst>
          </p:nvPr>
        </p:nvGraphicFramePr>
        <p:xfrm>
          <a:off x="827898" y="1699452"/>
          <a:ext cx="9880597" cy="3709071"/>
        </p:xfrm>
        <a:graphic>
          <a:graphicData uri="http://schemas.openxmlformats.org/drawingml/2006/table">
            <a:tbl>
              <a:tblPr/>
              <a:tblGrid>
                <a:gridCol w="1194463">
                  <a:extLst>
                    <a:ext uri="{9D8B030D-6E8A-4147-A177-3AD203B41FA5}">
                      <a16:colId xmlns:a16="http://schemas.microsoft.com/office/drawing/2014/main" val="355595680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3548142217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4073099646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2986833597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1584379198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2486625718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4255532504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3737603659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1063431479"/>
                    </a:ext>
                  </a:extLst>
                </a:gridCol>
                <a:gridCol w="965126">
                  <a:extLst>
                    <a:ext uri="{9D8B030D-6E8A-4147-A177-3AD203B41FA5}">
                      <a16:colId xmlns:a16="http://schemas.microsoft.com/office/drawing/2014/main" val="2551675924"/>
                    </a:ext>
                  </a:extLst>
                </a:gridCol>
              </a:tblGrid>
              <a:tr h="260350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Biodistribution of [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C] AIB in normal volunteers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008778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Time (min)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987171"/>
                  </a:ext>
                </a:extLst>
              </a:tr>
              <a:tr h="2292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Blood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7.71 ± 0.62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4.29 ± 0.22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2.79 ± 0.17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2.11 ± 0.12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 ± 0.14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1.4 ± 0.13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1.27 ± 0.09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1.18 ± 0.10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1.33 ± 0.15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641175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Liver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4.77 ± 0.47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3.74 ± 0.28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3.91 ± 0.38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4.41 ± 0.46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5.1 ± 0.52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5.53 ± 0.57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5.69 ± 0.52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5.78 ± 0.54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el"/>
                          <a:ea typeface="游ゴシック" panose="020B0400000000000000" pitchFamily="50" charset="-128"/>
                        </a:rPr>
                        <a:t>5.58 ± 0.40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74851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Kidneys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10.88 ± 1.88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13.48 ± 2.79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13.36 ± 1.88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11.7 ± 1.45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9.56 ± 1.08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8.2 ± 1.05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7.43 ± 1.19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5.83 ± 0.71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4.87 ± 0.44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62618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Pancreas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6.32 ± 0.67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7.06 ± 0.87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9.07 ± 0.75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10.84 ± 0.89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12.97 ± 1.18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14.24 ± 1.44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14.31 ± 1.24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13.77 ± 1.60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13.33 ± 1.50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5241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Spleen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5.26 ± 0.42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2.76 ± 0.3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2.11 ± 0.24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1.96 ± 0.24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1.86 ± 0.24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1.83 ± 0.26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1.77 ± 0.26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1.77 ± 0.25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1.74 ± 0.28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33909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Myocardium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5.16 ± 0.47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2.82 ± 0.18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2.01 ± 0.19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1.72 ± 0.18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1.57 ± 0.2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1.53 ± 0.21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 ± 0.25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1.56 ± 0.27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1.67 ± 0.38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35025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Salivery glands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4.96 ± 1.18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5.92 ± 1.51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7.02 ± 1.8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7.53 ± 1.85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8.13 ± 2.40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8.22 ± 2.39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7.78 ± 1.95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798577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Lungs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1.83 ± 0.23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1.16 ± 0.09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0.83 ± 0.07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0.68 ± 0.07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0.57 ± 0.07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0.52 ± 0.07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 ± 0.08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0.46 ± 0.06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0.53 ± 0.08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74717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Brain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0.22 ± 0.02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0.18 ± 0.02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0.16 ± 0.01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0.15 ± 0.01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0.15 ± 0.01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0.15 ± 0.01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0.19 ± 0.02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3444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Thyroid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1.68 ± 0.16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1.37 ± 0.11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1.16 ± 0.10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1.03 ± 0.07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0.98 ± 0.08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0.88 ± 0.08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1.05 ± 0.10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88710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Heart wall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5.16 ± 0.47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2.82 ± 0.18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2.01 ± 0.19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1.72 ± 0.18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1.57 ± 0.20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1.53 ± 0.21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 ± 0.25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1.56 ± 0.27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1.67 ± 0.38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26243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Prostate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5.3 ± 6.14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4.88 ± 5.89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4.75 ± 5.84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4.39 ± 5.16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4.69 ± 5.66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4.27 ± 5.31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3.56 ± 4.70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62353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Red bone marrow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2.01 ± 0.38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1.79 ± 0.29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1.9 ± 0.22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2.19 ± 0.31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2.63 ± 0.37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2.89 ± 0.44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3.11 ± 0.46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3.28 ± 0.51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3.44 ± 0.44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381374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Muscles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n.d.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 ± 0.09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 ± 0.07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0.62 ± 0.05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0.69 ± 0.04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0.72 ± 0.07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0.89 ± 0.10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1.05 ± 0.12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461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244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C393F99-B141-D1B9-E8DF-C6D0B8E2FDDA}"/>
              </a:ext>
            </a:extLst>
          </p:cNvPr>
          <p:cNvSpPr txBox="1"/>
          <p:nvPr/>
        </p:nvSpPr>
        <p:spPr>
          <a:xfrm>
            <a:off x="114248" y="247785"/>
            <a:ext cx="115017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000" b="1" i="0" u="none" strike="noStrike" kern="1200" spc="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Table2. Organ and Effective Doses for [</a:t>
            </a:r>
            <a:r>
              <a:rPr lang="en-US" altLang="ja-JP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C]AIB PET Imaging</a:t>
            </a:r>
            <a:b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 estimated based on ICRP Publ. 103</a:t>
            </a:r>
            <a:endParaRPr lang="ja-JP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802530C-D67C-B770-A48A-C4B34319B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133688"/>
              </p:ext>
            </p:extLst>
          </p:nvPr>
        </p:nvGraphicFramePr>
        <p:xfrm>
          <a:off x="2958860" y="1145452"/>
          <a:ext cx="5607170" cy="4963151"/>
        </p:xfrm>
        <a:graphic>
          <a:graphicData uri="http://schemas.openxmlformats.org/drawingml/2006/table">
            <a:tbl>
              <a:tblPr/>
              <a:tblGrid>
                <a:gridCol w="2020461">
                  <a:extLst>
                    <a:ext uri="{9D8B030D-6E8A-4147-A177-3AD203B41FA5}">
                      <a16:colId xmlns:a16="http://schemas.microsoft.com/office/drawing/2014/main" val="1716349599"/>
                    </a:ext>
                  </a:extLst>
                </a:gridCol>
                <a:gridCol w="368034">
                  <a:extLst>
                    <a:ext uri="{9D8B030D-6E8A-4147-A177-3AD203B41FA5}">
                      <a16:colId xmlns:a16="http://schemas.microsoft.com/office/drawing/2014/main" val="273155038"/>
                    </a:ext>
                  </a:extLst>
                </a:gridCol>
                <a:gridCol w="368034">
                  <a:extLst>
                    <a:ext uri="{9D8B030D-6E8A-4147-A177-3AD203B41FA5}">
                      <a16:colId xmlns:a16="http://schemas.microsoft.com/office/drawing/2014/main" val="509948608"/>
                    </a:ext>
                  </a:extLst>
                </a:gridCol>
                <a:gridCol w="368034">
                  <a:extLst>
                    <a:ext uri="{9D8B030D-6E8A-4147-A177-3AD203B41FA5}">
                      <a16:colId xmlns:a16="http://schemas.microsoft.com/office/drawing/2014/main" val="1446386290"/>
                    </a:ext>
                  </a:extLst>
                </a:gridCol>
                <a:gridCol w="368034">
                  <a:extLst>
                    <a:ext uri="{9D8B030D-6E8A-4147-A177-3AD203B41FA5}">
                      <a16:colId xmlns:a16="http://schemas.microsoft.com/office/drawing/2014/main" val="391053702"/>
                    </a:ext>
                  </a:extLst>
                </a:gridCol>
                <a:gridCol w="368034">
                  <a:extLst>
                    <a:ext uri="{9D8B030D-6E8A-4147-A177-3AD203B41FA5}">
                      <a16:colId xmlns:a16="http://schemas.microsoft.com/office/drawing/2014/main" val="2497891984"/>
                    </a:ext>
                  </a:extLst>
                </a:gridCol>
                <a:gridCol w="368034">
                  <a:extLst>
                    <a:ext uri="{9D8B030D-6E8A-4147-A177-3AD203B41FA5}">
                      <a16:colId xmlns:a16="http://schemas.microsoft.com/office/drawing/2014/main" val="1574163501"/>
                    </a:ext>
                  </a:extLst>
                </a:gridCol>
                <a:gridCol w="1378505">
                  <a:extLst>
                    <a:ext uri="{9D8B030D-6E8A-4147-A177-3AD203B41FA5}">
                      <a16:colId xmlns:a16="http://schemas.microsoft.com/office/drawing/2014/main" val="2955342294"/>
                    </a:ext>
                  </a:extLst>
                </a:gridCol>
              </a:tblGrid>
              <a:tr h="2852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Organs [</a:t>
                      </a:r>
                      <a:r>
                        <a:rPr lang="el-G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Gy/MBq]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#1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#2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#3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#4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#5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#6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Average±S.D.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507629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Adrenals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7.42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8.11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7.83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8.45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7.98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9.50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8.21±0.71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612856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Alveolar-interstitial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6.22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6.69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6.10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7.37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6.65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6.80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6.64±0.45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436472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Brain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0.77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0.73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0.60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0.84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0.67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0.84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0.74±0.10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074482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Eye lenses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0.76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0.99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0.51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1.30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0.68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0.94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0.86±0.28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797567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Gallbladder wall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5.25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6.12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5.14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5.87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5.91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6.29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5.76±0.47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811093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Heart wall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8.93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7.42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7.50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9.38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9.53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8.55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8.55±0.91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467675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Kidneys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8.95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17.65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15.60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19.40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15.65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16.75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15.67±3.58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793360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Liver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10.18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10.90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9.48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10.01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11.40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11.65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10.60±0.85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062924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Lung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4.71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5.22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4.59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5.70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5.04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5.24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5.08±0.40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081990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Muscle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2.68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2.45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2.28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2.24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2.81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2.69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2.52±0.23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920761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Oesophagus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3.72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3.69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3.17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4.42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3.79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3.99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3.79±0.41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196357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Ovaries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5.63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4.98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7.59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4.21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4.85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4.05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5.22±1.29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842189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Pancreas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20.35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20.80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21.60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21.60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21.85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21.95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21.36±0.64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189582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Pituitary gland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1.01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1.23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0.70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1.56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0.88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1.23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1.10±0.30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498927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Prostate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9.44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7.54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13.90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6.83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8.54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7.91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9.03±2.55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533677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Red (active) bone marrow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5.77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5.40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5.73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5.91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5.42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5.89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5.69±0.23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94838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Right colon wall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3.41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3.52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3.32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3.97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3.46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3.57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3.54±0.23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37947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Salivary glands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14.45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8.93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10.23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10.61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11.70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17.10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12.17±3.05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786746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Spleen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5.07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4.58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3.99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5.20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4.73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5.22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4.80±0.47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784315"/>
                  </a:ext>
                </a:extLst>
              </a:tr>
              <a:tr h="1478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Testes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1.63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1.82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1.50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2.08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1.48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1.66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1.70±0.23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118415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Ureters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3.43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3.67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4.39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3.40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3.23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3.14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3.54±0.45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805562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Urinary bladder wall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20.25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15.65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36.55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6.48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15.65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8.73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17.22±10.73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224310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Uterus/cervix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7.27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6.11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12.00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3.57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5.80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1.98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6.12±3.45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186529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532090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Effective dose 103 [μSv/MBq]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5.06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4.96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5.72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4.91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4.95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4.88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5.08±0.32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993675"/>
                  </a:ext>
                </a:extLst>
              </a:tr>
              <a:tr h="15638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Effective dose [mSv/370 MBq]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1.87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1.84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2.12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1.82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1.83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1.81 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1.88±0.12</a:t>
                      </a:r>
                    </a:p>
                  </a:txBody>
                  <a:tcPr marL="3356" marR="3356" marT="3356" marB="241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667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480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A45667F4E5E064690A09A07E2B358F7" ma:contentTypeVersion="12" ma:contentTypeDescription="新しいドキュメントを作成します。" ma:contentTypeScope="" ma:versionID="b8a0f71bde8355ba28b7513a9653c7ed">
  <xsd:schema xmlns:xsd="http://www.w3.org/2001/XMLSchema" xmlns:xs="http://www.w3.org/2001/XMLSchema" xmlns:p="http://schemas.microsoft.com/office/2006/metadata/properties" xmlns:ns2="69a137c9-7bf3-4bda-ab8b-8d5128a9f88a" xmlns:ns3="40688e3c-fba9-4feb-9af8-bbf504441e26" targetNamespace="http://schemas.microsoft.com/office/2006/metadata/properties" ma:root="true" ma:fieldsID="9f8feba31478eebe049f20f76ce32f07" ns2:_="" ns3:_="">
    <xsd:import namespace="69a137c9-7bf3-4bda-ab8b-8d5128a9f88a"/>
    <xsd:import namespace="40688e3c-fba9-4feb-9af8-bbf504441e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a137c9-7bf3-4bda-ab8b-8d5128a9f8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688e3c-fba9-4feb-9af8-bbf504441e2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FF98F1-3E01-4E9A-AFF0-81CD1C5190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6206FE-D308-48AF-AC24-D8B44943D79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291515F-6A10-4701-9E72-CF25A032C5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a137c9-7bf3-4bda-ab8b-8d5128a9f88a"/>
    <ds:schemaRef ds:uri="40688e3c-fba9-4feb-9af8-bbf504441e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768</Words>
  <Application>Microsoft Office PowerPoint</Application>
  <PresentationFormat>ワイド画面</PresentationFormat>
  <Paragraphs>373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Ariel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Tamura Kentaro</dc:creator>
  <cp:lastModifiedBy>Kentaro Tamura</cp:lastModifiedBy>
  <cp:revision>6</cp:revision>
  <dcterms:created xsi:type="dcterms:W3CDTF">2023-08-07T02:18:32Z</dcterms:created>
  <dcterms:modified xsi:type="dcterms:W3CDTF">2025-02-17T02:20:37Z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0x0101004A45667F4E5E064690A09A07E2B358F7</vt:lpwstr>
  </property>
</Properties>
</file>