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ma" initials="Y1" lastIdx="2" clrIdx="0">
    <p:extLst>
      <p:ext uri="{19B8F6BF-5375-455C-9EA6-DF929625EA0E}">
        <p15:presenceInfo xmlns:p15="http://schemas.microsoft.com/office/powerpoint/2012/main" userId="Ya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0" autoAdjust="0"/>
    <p:restoredTop sz="92457" autoAdjust="0"/>
  </p:normalViewPr>
  <p:slideViewPr>
    <p:cSldViewPr snapToGrid="0">
      <p:cViewPr varScale="1">
        <p:scale>
          <a:sx n="71" d="100"/>
          <a:sy n="71" d="100"/>
        </p:scale>
        <p:origin x="19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7047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994" y="0"/>
            <a:ext cx="4307047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60703-9003-41E8-9CCF-EA3E5E53F206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11525" y="850900"/>
            <a:ext cx="3316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20A2E-64C3-4802-953B-48ED92C8F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5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311525" y="850900"/>
            <a:ext cx="3316288" cy="22971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0A2E-64C3-4802-953B-48ED92C8FC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46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8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25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2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41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35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15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71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10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83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95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86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807AE2-EBD3-4EE1-A4CD-E41A5B97AAFF}" type="datetimeFigureOut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0353E-131F-4668-BB43-F78E2956B8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81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91590579-FA91-0E42-F452-1E2B190DC8C9}"/>
              </a:ext>
            </a:extLst>
          </p:cNvPr>
          <p:cNvCxnSpPr>
            <a:cxnSpLocks/>
          </p:cNvCxnSpPr>
          <p:nvPr/>
        </p:nvCxnSpPr>
        <p:spPr>
          <a:xfrm>
            <a:off x="3283911" y="1779511"/>
            <a:ext cx="3247032" cy="438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F56781D-38E9-E4A5-E632-CD47F79E690D}"/>
              </a:ext>
            </a:extLst>
          </p:cNvPr>
          <p:cNvCxnSpPr>
            <a:cxnSpLocks/>
          </p:cNvCxnSpPr>
          <p:nvPr/>
        </p:nvCxnSpPr>
        <p:spPr>
          <a:xfrm>
            <a:off x="3276887" y="1778039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4B9AA331-E15F-ED46-FDEE-ED7E80794C83}"/>
              </a:ext>
            </a:extLst>
          </p:cNvPr>
          <p:cNvCxnSpPr>
            <a:cxnSpLocks/>
          </p:cNvCxnSpPr>
          <p:nvPr/>
        </p:nvCxnSpPr>
        <p:spPr>
          <a:xfrm>
            <a:off x="6530943" y="1778039"/>
            <a:ext cx="0" cy="168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547FE08-C337-9CEF-4D84-09463AFA7EF5}"/>
              </a:ext>
            </a:extLst>
          </p:cNvPr>
          <p:cNvSpPr/>
          <p:nvPr/>
        </p:nvSpPr>
        <p:spPr>
          <a:xfrm>
            <a:off x="2758217" y="662330"/>
            <a:ext cx="4392000" cy="36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Outcome cohort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22,443</a:t>
            </a: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9AE048BB-C20D-3F43-135F-22BBCC1F181F}"/>
              </a:ext>
            </a:extLst>
          </p:cNvPr>
          <p:cNvCxnSpPr>
            <a:cxnSpLocks/>
          </p:cNvCxnSpPr>
          <p:nvPr/>
        </p:nvCxnSpPr>
        <p:spPr>
          <a:xfrm>
            <a:off x="4953000" y="1022330"/>
            <a:ext cx="0" cy="7557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ひし形 59">
            <a:extLst>
              <a:ext uri="{FF2B5EF4-FFF2-40B4-BE49-F238E27FC236}">
                <a16:creationId xmlns:a16="http://schemas.microsoft.com/office/drawing/2014/main" id="{9F8055ED-C11A-07FF-7659-AB5434809BF1}"/>
              </a:ext>
            </a:extLst>
          </p:cNvPr>
          <p:cNvSpPr/>
          <p:nvPr/>
        </p:nvSpPr>
        <p:spPr>
          <a:xfrm>
            <a:off x="2757000" y="1249297"/>
            <a:ext cx="4392000" cy="360000"/>
          </a:xfrm>
          <a:prstGeom prst="diamond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 of location</a:t>
            </a:r>
            <a:endParaRPr kumimoji="1" lang="ja-JP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B76C54AA-A25F-6423-D93F-C09347E64818}"/>
              </a:ext>
            </a:extLst>
          </p:cNvPr>
          <p:cNvSpPr/>
          <p:nvPr/>
        </p:nvSpPr>
        <p:spPr>
          <a:xfrm>
            <a:off x="2141659" y="1968839"/>
            <a:ext cx="2274459" cy="4612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Care/medical facilities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</a:t>
            </a:r>
            <a:r>
              <a:rPr kumimoji="1" lang="en-US" altLang="ja-JP" sz="100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= 14</a:t>
            </a:r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,</a:t>
            </a:r>
            <a:r>
              <a:rPr kumimoji="1" lang="en-US" altLang="ja-JP" sz="100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424</a:t>
            </a:r>
            <a:endParaRPr kumimoji="1" lang="en-US" altLang="ja-JP" sz="1000" dirty="0">
              <a:solidFill>
                <a:schemeClr val="tx1"/>
              </a:solidFill>
              <a:latin typeface="Arial" panose="020B0604020202020204" pitchFamily="34" charset="0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2BC892D-8EC5-6D2B-ECAF-2E038921EA18}"/>
              </a:ext>
            </a:extLst>
          </p:cNvPr>
          <p:cNvSpPr/>
          <p:nvPr/>
        </p:nvSpPr>
        <p:spPr>
          <a:xfrm>
            <a:off x="5414937" y="1946134"/>
            <a:ext cx="2232011" cy="4612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Other out-of-home locations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 N = 8019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922164A0-4708-9717-403D-DA196D83A107}"/>
              </a:ext>
            </a:extLst>
          </p:cNvPr>
          <p:cNvSpPr/>
          <p:nvPr/>
        </p:nvSpPr>
        <p:spPr>
          <a:xfrm>
            <a:off x="1864192" y="2760565"/>
            <a:ext cx="1349200" cy="4752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Bystander-AED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placement</a:t>
            </a: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　</a:t>
            </a:r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7651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6249B6F8-8E0A-5E0F-933F-40D312344FDE}"/>
              </a:ext>
            </a:extLst>
          </p:cNvPr>
          <p:cNvSpPr/>
          <p:nvPr/>
        </p:nvSpPr>
        <p:spPr>
          <a:xfrm>
            <a:off x="3452966" y="2760565"/>
            <a:ext cx="1349197" cy="4777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1000" dirty="0">
              <a:solidFill>
                <a:schemeClr val="tx1"/>
              </a:solidFill>
              <a:latin typeface="Arial" panose="020B0604020202020204" pitchFamily="34" charset="0"/>
              <a:ea typeface="Yu Gothic UI" panose="020B05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EMS-AED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placement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=6773</a:t>
            </a:r>
          </a:p>
          <a:p>
            <a:pPr algn="ctr"/>
            <a:endParaRPr kumimoji="1" lang="en-US" altLang="ja-JP" sz="1000" dirty="0">
              <a:solidFill>
                <a:schemeClr val="tx1"/>
              </a:solidFill>
              <a:latin typeface="Arial" panose="020B0604020202020204" pitchFamily="34" charset="0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C7ADAB16-0A2B-4D56-6995-DF27065FDE3B}"/>
              </a:ext>
            </a:extLst>
          </p:cNvPr>
          <p:cNvSpPr/>
          <p:nvPr/>
        </p:nvSpPr>
        <p:spPr>
          <a:xfrm>
            <a:off x="5158192" y="2758068"/>
            <a:ext cx="1392014" cy="4777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Bystander-AED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placement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2673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C05405D-CC06-6019-52B0-8B9EE1C79E5F}"/>
              </a:ext>
            </a:extLst>
          </p:cNvPr>
          <p:cNvSpPr/>
          <p:nvPr/>
        </p:nvSpPr>
        <p:spPr>
          <a:xfrm>
            <a:off x="6703300" y="2744594"/>
            <a:ext cx="1301783" cy="4612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EMS-AED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placement</a:t>
            </a:r>
          </a:p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5346</a:t>
            </a: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50DCEA59-02B5-D67D-FCD7-DC1BFCABBAF8}"/>
              </a:ext>
            </a:extLst>
          </p:cNvPr>
          <p:cNvCxnSpPr>
            <a:cxnSpLocks/>
          </p:cNvCxnSpPr>
          <p:nvPr/>
        </p:nvCxnSpPr>
        <p:spPr>
          <a:xfrm>
            <a:off x="3276887" y="2430101"/>
            <a:ext cx="0" cy="147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909F5D93-9496-33E5-7274-ABDD1843A21B}"/>
              </a:ext>
            </a:extLst>
          </p:cNvPr>
          <p:cNvCxnSpPr>
            <a:cxnSpLocks/>
          </p:cNvCxnSpPr>
          <p:nvPr/>
        </p:nvCxnSpPr>
        <p:spPr>
          <a:xfrm>
            <a:off x="2535762" y="2577250"/>
            <a:ext cx="15643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E46CD48-01C2-3993-E0CA-6CCF4C04F279}"/>
              </a:ext>
            </a:extLst>
          </p:cNvPr>
          <p:cNvCxnSpPr>
            <a:cxnSpLocks/>
          </p:cNvCxnSpPr>
          <p:nvPr/>
        </p:nvCxnSpPr>
        <p:spPr>
          <a:xfrm>
            <a:off x="2538792" y="2575304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F699C05D-8FC3-FB6E-0FD1-DAB62CC8553F}"/>
              </a:ext>
            </a:extLst>
          </p:cNvPr>
          <p:cNvSpPr/>
          <p:nvPr/>
        </p:nvSpPr>
        <p:spPr>
          <a:xfrm>
            <a:off x="1861160" y="3435151"/>
            <a:ext cx="1349203" cy="5372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Prehospital Defibrillation</a:t>
            </a:r>
          </a:p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919 (12.0%)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BB0F6D6-64AF-986F-2516-5ABF34123592}"/>
              </a:ext>
            </a:extLst>
          </p:cNvPr>
          <p:cNvSpPr/>
          <p:nvPr/>
        </p:nvSpPr>
        <p:spPr>
          <a:xfrm>
            <a:off x="3452964" y="3445660"/>
            <a:ext cx="1392014" cy="540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Prehospital Defibrillation</a:t>
            </a:r>
          </a:p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445 (6.6%)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E9CE14B8-248A-EC80-9706-B0F8C5B5A208}"/>
              </a:ext>
            </a:extLst>
          </p:cNvPr>
          <p:cNvSpPr/>
          <p:nvPr/>
        </p:nvSpPr>
        <p:spPr>
          <a:xfrm>
            <a:off x="5138926" y="3445660"/>
            <a:ext cx="1392014" cy="5426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Prehospital Defibrillation</a:t>
            </a:r>
          </a:p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1373 (51.4%)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ED099FF-2018-7715-EEDA-CCC9D47214D5}"/>
              </a:ext>
            </a:extLst>
          </p:cNvPr>
          <p:cNvSpPr/>
          <p:nvPr/>
        </p:nvSpPr>
        <p:spPr>
          <a:xfrm>
            <a:off x="6703300" y="3424943"/>
            <a:ext cx="1301783" cy="5400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Prehospital Defibrillation</a:t>
            </a:r>
          </a:p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1871 (35.0%)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D5A4BB6-D197-34C4-5A47-EB265BE791DC}"/>
              </a:ext>
            </a:extLst>
          </p:cNvPr>
          <p:cNvCxnSpPr>
            <a:cxnSpLocks/>
          </p:cNvCxnSpPr>
          <p:nvPr/>
        </p:nvCxnSpPr>
        <p:spPr>
          <a:xfrm>
            <a:off x="4100135" y="2569765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FAA4969-DFF6-BDBE-960B-5E3BC4762DBF}"/>
              </a:ext>
            </a:extLst>
          </p:cNvPr>
          <p:cNvCxnSpPr>
            <a:cxnSpLocks/>
          </p:cNvCxnSpPr>
          <p:nvPr/>
        </p:nvCxnSpPr>
        <p:spPr>
          <a:xfrm>
            <a:off x="2535761" y="3235841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7943C453-F003-A018-DCBE-811964183DAA}"/>
              </a:ext>
            </a:extLst>
          </p:cNvPr>
          <p:cNvCxnSpPr>
            <a:cxnSpLocks/>
          </p:cNvCxnSpPr>
          <p:nvPr/>
        </p:nvCxnSpPr>
        <p:spPr>
          <a:xfrm>
            <a:off x="4100135" y="3254860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34F9BFD9-ED7D-F2D6-5FDA-D9307CBD8E26}"/>
              </a:ext>
            </a:extLst>
          </p:cNvPr>
          <p:cNvCxnSpPr>
            <a:cxnSpLocks/>
          </p:cNvCxnSpPr>
          <p:nvPr/>
        </p:nvCxnSpPr>
        <p:spPr>
          <a:xfrm>
            <a:off x="6530943" y="2421930"/>
            <a:ext cx="0" cy="147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44978DDA-89EF-50B2-C4E0-F060FF8E9486}"/>
              </a:ext>
            </a:extLst>
          </p:cNvPr>
          <p:cNvCxnSpPr>
            <a:cxnSpLocks/>
          </p:cNvCxnSpPr>
          <p:nvPr/>
        </p:nvCxnSpPr>
        <p:spPr>
          <a:xfrm>
            <a:off x="5789818" y="2569079"/>
            <a:ext cx="15643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D25E040-2B15-F488-0766-124B5A7F0D84}"/>
              </a:ext>
            </a:extLst>
          </p:cNvPr>
          <p:cNvCxnSpPr>
            <a:cxnSpLocks/>
          </p:cNvCxnSpPr>
          <p:nvPr/>
        </p:nvCxnSpPr>
        <p:spPr>
          <a:xfrm>
            <a:off x="5792848" y="2567133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FAF3C95-1AC1-B6EE-ABCA-2B1B46F52129}"/>
              </a:ext>
            </a:extLst>
          </p:cNvPr>
          <p:cNvCxnSpPr>
            <a:cxnSpLocks/>
          </p:cNvCxnSpPr>
          <p:nvPr/>
        </p:nvCxnSpPr>
        <p:spPr>
          <a:xfrm>
            <a:off x="7354191" y="2561594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4DA82622-3E57-6DB4-F43E-BFC15843D6E6}"/>
              </a:ext>
            </a:extLst>
          </p:cNvPr>
          <p:cNvCxnSpPr>
            <a:cxnSpLocks/>
          </p:cNvCxnSpPr>
          <p:nvPr/>
        </p:nvCxnSpPr>
        <p:spPr>
          <a:xfrm>
            <a:off x="5773571" y="3235841"/>
            <a:ext cx="0" cy="19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D5E09304-0A55-C54E-355F-292563714AB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354191" y="3206419"/>
            <a:ext cx="1" cy="218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0D6559DC-25EF-67F2-1996-A650CC49224B}"/>
              </a:ext>
            </a:extLst>
          </p:cNvPr>
          <p:cNvSpPr/>
          <p:nvPr/>
        </p:nvSpPr>
        <p:spPr>
          <a:xfrm>
            <a:off x="1861160" y="3972437"/>
            <a:ext cx="1349203" cy="1355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Before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671 (8.8%)</a:t>
            </a:r>
          </a:p>
          <a:p>
            <a:pPr algn="ctr"/>
            <a:r>
              <a:rPr kumimoji="1" lang="en-US" altLang="ja-JP" sz="1005" b="1" dirty="0">
                <a:ea typeface="Yu Gothic UI" panose="020B0500000000000000" pitchFamily="50" charset="-128"/>
              </a:rPr>
              <a:t>------------------------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After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</a:t>
            </a:r>
          </a:p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436 (5.7%)</a:t>
            </a: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0378C99C-1133-8989-48CD-84348A76CC24}"/>
              </a:ext>
            </a:extLst>
          </p:cNvPr>
          <p:cNvSpPr/>
          <p:nvPr/>
        </p:nvSpPr>
        <p:spPr>
          <a:xfrm>
            <a:off x="3452964" y="3988336"/>
            <a:ext cx="1392014" cy="1355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Before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0 (0.0%)</a:t>
            </a:r>
          </a:p>
          <a:p>
            <a:pPr algn="ctr"/>
            <a:r>
              <a:rPr kumimoji="1" lang="en-US" altLang="ja-JP" sz="1005" b="1" dirty="0">
                <a:ea typeface="Yu Gothic UI" panose="020B0500000000000000" pitchFamily="50" charset="-128"/>
              </a:rPr>
              <a:t>------------------------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After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</a:t>
            </a:r>
          </a:p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445 (</a:t>
            </a:r>
            <a:r>
              <a:rPr kumimoji="1" lang="en-US" altLang="ja-JP" sz="105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6.6%</a:t>
            </a:r>
            <a:r>
              <a:rPr kumimoji="1" lang="en-US" altLang="ja-JP" sz="105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186235AB-77DD-EC0C-BCD1-880BAAAA1163}"/>
              </a:ext>
            </a:extLst>
          </p:cNvPr>
          <p:cNvSpPr/>
          <p:nvPr/>
        </p:nvSpPr>
        <p:spPr>
          <a:xfrm>
            <a:off x="5130816" y="3988336"/>
            <a:ext cx="1408233" cy="1355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Before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1247 (46.7%)</a:t>
            </a:r>
          </a:p>
          <a:p>
            <a:pPr algn="ctr"/>
            <a:r>
              <a:rPr kumimoji="1" lang="en-US" altLang="ja-JP" sz="1005" b="1" dirty="0">
                <a:ea typeface="Yu Gothic UI" panose="020B0500000000000000" pitchFamily="50" charset="-128"/>
              </a:rPr>
              <a:t>------------------------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After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</a:t>
            </a:r>
          </a:p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803 (30.0%)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58C0DC48-7729-B6A9-0336-2269A388C8FC}"/>
              </a:ext>
            </a:extLst>
          </p:cNvPr>
          <p:cNvSpPr/>
          <p:nvPr/>
        </p:nvSpPr>
        <p:spPr>
          <a:xfrm>
            <a:off x="6650074" y="3963349"/>
            <a:ext cx="1408233" cy="13557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Before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0 (0%)</a:t>
            </a:r>
          </a:p>
          <a:p>
            <a:pPr algn="ctr"/>
            <a:r>
              <a:rPr kumimoji="1" lang="en-US" altLang="ja-JP" sz="1005" b="1" dirty="0">
                <a:ea typeface="Yu Gothic UI" panose="020B0500000000000000" pitchFamily="50" charset="-128"/>
              </a:rPr>
              <a:t>------------------------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After </a:t>
            </a:r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EMS </a:t>
            </a:r>
          </a:p>
          <a:p>
            <a:pPr algn="ctr"/>
            <a:r>
              <a:rPr kumimoji="1" lang="en-US" altLang="ja-JP" sz="1050" dirty="0">
                <a:solidFill>
                  <a:schemeClr val="tx1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contact to patient</a:t>
            </a:r>
          </a:p>
          <a:p>
            <a:pPr algn="ctr"/>
            <a:r>
              <a:rPr kumimoji="1" lang="en-US" altLang="ja-JP" sz="105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N = 1871 (</a:t>
            </a:r>
            <a:r>
              <a:rPr kumimoji="1" lang="en-US" altLang="ja-JP" sz="105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35.0%</a:t>
            </a:r>
            <a:r>
              <a:rPr kumimoji="1" lang="en-US" altLang="ja-JP" sz="105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321DEF-98FF-CF98-1CC8-E622EA3CD3AB}"/>
              </a:ext>
            </a:extLst>
          </p:cNvPr>
          <p:cNvSpPr txBox="1"/>
          <p:nvPr/>
        </p:nvSpPr>
        <p:spPr>
          <a:xfrm>
            <a:off x="700767" y="6071612"/>
            <a:ext cx="8705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noProof="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Figure – Supplemental Digital Content </a:t>
            </a:r>
            <a:r>
              <a:rPr lang="en-US" altLang="ja-JP" sz="1000" b="1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2</a:t>
            </a:r>
            <a:r>
              <a:rPr lang="en-GB" sz="1000" b="1" noProof="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. </a:t>
            </a:r>
            <a:r>
              <a:rPr lang="en-US" sz="10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Classification of out-of-hospital cardiac arrest locations and defibrillation performance before and after EMS contact</a:t>
            </a:r>
            <a:endParaRPr lang="en-GB" sz="1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DE3C80-4301-B4DB-7C2F-26B8749C0856}"/>
              </a:ext>
            </a:extLst>
          </p:cNvPr>
          <p:cNvSpPr txBox="1"/>
          <p:nvPr/>
        </p:nvSpPr>
        <p:spPr>
          <a:xfrm>
            <a:off x="700767" y="6418084"/>
            <a:ext cx="85044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000" kern="100" noProof="0" dirty="0">
                <a:effectLst/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Abbreviations: AED, automated external defibrillator; EMS, emergency medical services.</a:t>
            </a:r>
            <a:endParaRPr lang="en-GB" sz="1000" kern="100" noProof="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8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2182</TotalTime>
  <Words>203</Words>
  <Application>Microsoft Office PowerPoint</Application>
  <PresentationFormat>A4 210 x 297 mm</PresentationFormat>
  <Paragraphs>55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 UI</vt:lpstr>
      <vt:lpstr>Aptos</vt:lpstr>
      <vt:lpstr>Aptos Display</vt:lpstr>
      <vt:lpstr>Arial</vt:lpstr>
      <vt:lpstr>Calibri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Hideo Inaba</dc:creator>
  <cp:lastModifiedBy>大松　健太郎</cp:lastModifiedBy>
  <cp:revision>36</cp:revision>
  <cp:lastPrinted>2024-12-01T11:05:58Z</cp:lastPrinted>
  <dcterms:created xsi:type="dcterms:W3CDTF">2024-11-13T16:09:03Z</dcterms:created>
  <dcterms:modified xsi:type="dcterms:W3CDTF">2025-03-10T01:12:36Z</dcterms:modified>
</cp:coreProperties>
</file>