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</p:sldIdLst>
  <p:sldSz cx="20880388" cy="180006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F81312E-1B92-B7E4-05FD-6043F2E92615}" name="大松　健太郎" initials="健大" userId="S::omatsu@nuhw.ac.jp::a4f5b1b8-91de-4fad-98a7-98bfdafe745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4" autoAdjust="0"/>
    <p:restoredTop sz="94404" autoAdjust="0"/>
  </p:normalViewPr>
  <p:slideViewPr>
    <p:cSldViewPr snapToGrid="0">
      <p:cViewPr>
        <p:scale>
          <a:sx n="57" d="100"/>
          <a:sy n="57" d="100"/>
        </p:scale>
        <p:origin x="28" y="-1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6029" y="2945943"/>
            <a:ext cx="17748330" cy="6266897"/>
          </a:xfrm>
        </p:spPr>
        <p:txBody>
          <a:bodyPr anchor="b"/>
          <a:lstStyle>
            <a:lvl1pPr algn="ctr">
              <a:defRPr sz="1370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10049" y="9454516"/>
            <a:ext cx="15660291" cy="4345992"/>
          </a:xfrm>
        </p:spPr>
        <p:txBody>
          <a:bodyPr/>
          <a:lstStyle>
            <a:lvl1pPr marL="0" indent="0" algn="ctr">
              <a:buNone/>
              <a:defRPr sz="5480"/>
            </a:lvl1pPr>
            <a:lvl2pPr marL="1044016" indent="0" algn="ctr">
              <a:buNone/>
              <a:defRPr sz="4567"/>
            </a:lvl2pPr>
            <a:lvl3pPr marL="2088032" indent="0" algn="ctr">
              <a:buNone/>
              <a:defRPr sz="4110"/>
            </a:lvl3pPr>
            <a:lvl4pPr marL="3132049" indent="0" algn="ctr">
              <a:buNone/>
              <a:defRPr sz="3654"/>
            </a:lvl4pPr>
            <a:lvl5pPr marL="4176065" indent="0" algn="ctr">
              <a:buNone/>
              <a:defRPr sz="3654"/>
            </a:lvl5pPr>
            <a:lvl6pPr marL="5220081" indent="0" algn="ctr">
              <a:buNone/>
              <a:defRPr sz="3654"/>
            </a:lvl6pPr>
            <a:lvl7pPr marL="6264097" indent="0" algn="ctr">
              <a:buNone/>
              <a:defRPr sz="3654"/>
            </a:lvl7pPr>
            <a:lvl8pPr marL="7308113" indent="0" algn="ctr">
              <a:buNone/>
              <a:defRPr sz="3654"/>
            </a:lvl8pPr>
            <a:lvl9pPr marL="8352130" indent="0" algn="ctr">
              <a:buNone/>
              <a:defRPr sz="365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9D21-92CB-4796-9F4D-5413DCA448DE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9C73E-DAF6-4EB2-B119-86B10DDB4C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9940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9D21-92CB-4796-9F4D-5413DCA448DE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9C73E-DAF6-4EB2-B119-86B10DDB4C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730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4652" y="4487671"/>
            <a:ext cx="18009335" cy="7487774"/>
          </a:xfrm>
        </p:spPr>
        <p:txBody>
          <a:bodyPr anchor="b"/>
          <a:lstStyle>
            <a:lvl1pPr>
              <a:defRPr sz="1370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4652" y="12046282"/>
            <a:ext cx="18009335" cy="3937644"/>
          </a:xfrm>
        </p:spPr>
        <p:txBody>
          <a:bodyPr/>
          <a:lstStyle>
            <a:lvl1pPr marL="0" indent="0">
              <a:buNone/>
              <a:defRPr sz="5480">
                <a:solidFill>
                  <a:schemeClr val="tx1">
                    <a:tint val="82000"/>
                  </a:schemeClr>
                </a:solidFill>
              </a:defRPr>
            </a:lvl1pPr>
            <a:lvl2pPr marL="1044016" indent="0">
              <a:buNone/>
              <a:defRPr sz="4567">
                <a:solidFill>
                  <a:schemeClr val="tx1">
                    <a:tint val="82000"/>
                  </a:schemeClr>
                </a:solidFill>
              </a:defRPr>
            </a:lvl2pPr>
            <a:lvl3pPr marL="2088032" indent="0">
              <a:buNone/>
              <a:defRPr sz="4110">
                <a:solidFill>
                  <a:schemeClr val="tx1">
                    <a:tint val="82000"/>
                  </a:schemeClr>
                </a:solidFill>
              </a:defRPr>
            </a:lvl3pPr>
            <a:lvl4pPr marL="3132049" indent="0">
              <a:buNone/>
              <a:defRPr sz="3654">
                <a:solidFill>
                  <a:schemeClr val="tx1">
                    <a:tint val="82000"/>
                  </a:schemeClr>
                </a:solidFill>
              </a:defRPr>
            </a:lvl4pPr>
            <a:lvl5pPr marL="4176065" indent="0">
              <a:buNone/>
              <a:defRPr sz="3654">
                <a:solidFill>
                  <a:schemeClr val="tx1">
                    <a:tint val="82000"/>
                  </a:schemeClr>
                </a:solidFill>
              </a:defRPr>
            </a:lvl5pPr>
            <a:lvl6pPr marL="5220081" indent="0">
              <a:buNone/>
              <a:defRPr sz="3654">
                <a:solidFill>
                  <a:schemeClr val="tx1">
                    <a:tint val="82000"/>
                  </a:schemeClr>
                </a:solidFill>
              </a:defRPr>
            </a:lvl6pPr>
            <a:lvl7pPr marL="6264097" indent="0">
              <a:buNone/>
              <a:defRPr sz="3654">
                <a:solidFill>
                  <a:schemeClr val="tx1">
                    <a:tint val="82000"/>
                  </a:schemeClr>
                </a:solidFill>
              </a:defRPr>
            </a:lvl7pPr>
            <a:lvl8pPr marL="7308113" indent="0">
              <a:buNone/>
              <a:defRPr sz="3654">
                <a:solidFill>
                  <a:schemeClr val="tx1">
                    <a:tint val="82000"/>
                  </a:schemeClr>
                </a:solidFill>
              </a:defRPr>
            </a:lvl8pPr>
            <a:lvl9pPr marL="8352130" indent="0">
              <a:buNone/>
              <a:defRPr sz="365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9D21-92CB-4796-9F4D-5413DCA448DE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9C73E-DAF6-4EB2-B119-86B10DDB4C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131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527" y="4791843"/>
            <a:ext cx="8874165" cy="1142125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70696" y="4791843"/>
            <a:ext cx="8874165" cy="1142125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9D21-92CB-4796-9F4D-5413DCA448DE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9C73E-DAF6-4EB2-B119-86B10DDB4C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4517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8246" y="958373"/>
            <a:ext cx="18009335" cy="34792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8249" y="4412664"/>
            <a:ext cx="8833381" cy="2162578"/>
          </a:xfrm>
        </p:spPr>
        <p:txBody>
          <a:bodyPr anchor="b"/>
          <a:lstStyle>
            <a:lvl1pPr marL="0" indent="0">
              <a:buNone/>
              <a:defRPr sz="5480" b="1"/>
            </a:lvl1pPr>
            <a:lvl2pPr marL="1044016" indent="0">
              <a:buNone/>
              <a:defRPr sz="4567" b="1"/>
            </a:lvl2pPr>
            <a:lvl3pPr marL="2088032" indent="0">
              <a:buNone/>
              <a:defRPr sz="4110" b="1"/>
            </a:lvl3pPr>
            <a:lvl4pPr marL="3132049" indent="0">
              <a:buNone/>
              <a:defRPr sz="3654" b="1"/>
            </a:lvl4pPr>
            <a:lvl5pPr marL="4176065" indent="0">
              <a:buNone/>
              <a:defRPr sz="3654" b="1"/>
            </a:lvl5pPr>
            <a:lvl6pPr marL="5220081" indent="0">
              <a:buNone/>
              <a:defRPr sz="3654" b="1"/>
            </a:lvl6pPr>
            <a:lvl7pPr marL="6264097" indent="0">
              <a:buNone/>
              <a:defRPr sz="3654" b="1"/>
            </a:lvl7pPr>
            <a:lvl8pPr marL="7308113" indent="0">
              <a:buNone/>
              <a:defRPr sz="3654" b="1"/>
            </a:lvl8pPr>
            <a:lvl9pPr marL="8352130" indent="0">
              <a:buNone/>
              <a:defRPr sz="365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8249" y="6575242"/>
            <a:ext cx="8833381" cy="967119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570697" y="4412664"/>
            <a:ext cx="8876885" cy="2162578"/>
          </a:xfrm>
        </p:spPr>
        <p:txBody>
          <a:bodyPr anchor="b"/>
          <a:lstStyle>
            <a:lvl1pPr marL="0" indent="0">
              <a:buNone/>
              <a:defRPr sz="5480" b="1"/>
            </a:lvl1pPr>
            <a:lvl2pPr marL="1044016" indent="0">
              <a:buNone/>
              <a:defRPr sz="4567" b="1"/>
            </a:lvl2pPr>
            <a:lvl3pPr marL="2088032" indent="0">
              <a:buNone/>
              <a:defRPr sz="4110" b="1"/>
            </a:lvl3pPr>
            <a:lvl4pPr marL="3132049" indent="0">
              <a:buNone/>
              <a:defRPr sz="3654" b="1"/>
            </a:lvl4pPr>
            <a:lvl5pPr marL="4176065" indent="0">
              <a:buNone/>
              <a:defRPr sz="3654" b="1"/>
            </a:lvl5pPr>
            <a:lvl6pPr marL="5220081" indent="0">
              <a:buNone/>
              <a:defRPr sz="3654" b="1"/>
            </a:lvl6pPr>
            <a:lvl7pPr marL="6264097" indent="0">
              <a:buNone/>
              <a:defRPr sz="3654" b="1"/>
            </a:lvl7pPr>
            <a:lvl8pPr marL="7308113" indent="0">
              <a:buNone/>
              <a:defRPr sz="3654" b="1"/>
            </a:lvl8pPr>
            <a:lvl9pPr marL="8352130" indent="0">
              <a:buNone/>
              <a:defRPr sz="365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570697" y="6575242"/>
            <a:ext cx="8876885" cy="967119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9D21-92CB-4796-9F4D-5413DCA448DE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9C73E-DAF6-4EB2-B119-86B10DDB4C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4504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9D21-92CB-4796-9F4D-5413DCA448DE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9C73E-DAF6-4EB2-B119-86B10DDB4C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0841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9D21-92CB-4796-9F4D-5413DCA448DE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9C73E-DAF6-4EB2-B119-86B10DDB4C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8634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8246" y="1200044"/>
            <a:ext cx="6734469" cy="4200155"/>
          </a:xfrm>
        </p:spPr>
        <p:txBody>
          <a:bodyPr anchor="b"/>
          <a:lstStyle>
            <a:lvl1pPr>
              <a:defRPr sz="730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76885" y="2591766"/>
            <a:ext cx="10570696" cy="12792138"/>
          </a:xfrm>
        </p:spPr>
        <p:txBody>
          <a:bodyPr/>
          <a:lstStyle>
            <a:lvl1pPr>
              <a:defRPr sz="7307"/>
            </a:lvl1pPr>
            <a:lvl2pPr>
              <a:defRPr sz="6394"/>
            </a:lvl2pPr>
            <a:lvl3pPr>
              <a:defRPr sz="5480"/>
            </a:lvl3pPr>
            <a:lvl4pPr>
              <a:defRPr sz="4567"/>
            </a:lvl4pPr>
            <a:lvl5pPr>
              <a:defRPr sz="4567"/>
            </a:lvl5pPr>
            <a:lvl6pPr>
              <a:defRPr sz="4567"/>
            </a:lvl6pPr>
            <a:lvl7pPr>
              <a:defRPr sz="4567"/>
            </a:lvl7pPr>
            <a:lvl8pPr>
              <a:defRPr sz="4567"/>
            </a:lvl8pPr>
            <a:lvl9pPr>
              <a:defRPr sz="456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8246" y="5400199"/>
            <a:ext cx="6734469" cy="10004536"/>
          </a:xfrm>
        </p:spPr>
        <p:txBody>
          <a:bodyPr/>
          <a:lstStyle>
            <a:lvl1pPr marL="0" indent="0">
              <a:buNone/>
              <a:defRPr sz="3654"/>
            </a:lvl1pPr>
            <a:lvl2pPr marL="1044016" indent="0">
              <a:buNone/>
              <a:defRPr sz="3197"/>
            </a:lvl2pPr>
            <a:lvl3pPr marL="2088032" indent="0">
              <a:buNone/>
              <a:defRPr sz="2740"/>
            </a:lvl3pPr>
            <a:lvl4pPr marL="3132049" indent="0">
              <a:buNone/>
              <a:defRPr sz="2284"/>
            </a:lvl4pPr>
            <a:lvl5pPr marL="4176065" indent="0">
              <a:buNone/>
              <a:defRPr sz="2284"/>
            </a:lvl5pPr>
            <a:lvl6pPr marL="5220081" indent="0">
              <a:buNone/>
              <a:defRPr sz="2284"/>
            </a:lvl6pPr>
            <a:lvl7pPr marL="6264097" indent="0">
              <a:buNone/>
              <a:defRPr sz="2284"/>
            </a:lvl7pPr>
            <a:lvl8pPr marL="7308113" indent="0">
              <a:buNone/>
              <a:defRPr sz="2284"/>
            </a:lvl8pPr>
            <a:lvl9pPr marL="8352130" indent="0">
              <a:buNone/>
              <a:defRPr sz="228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9D21-92CB-4796-9F4D-5413DCA448DE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9C73E-DAF6-4EB2-B119-86B10DDB4C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5571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8246" y="1200044"/>
            <a:ext cx="6734469" cy="4200155"/>
          </a:xfrm>
        </p:spPr>
        <p:txBody>
          <a:bodyPr anchor="b"/>
          <a:lstStyle>
            <a:lvl1pPr>
              <a:defRPr sz="730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76885" y="2591766"/>
            <a:ext cx="10570696" cy="12792138"/>
          </a:xfrm>
        </p:spPr>
        <p:txBody>
          <a:bodyPr anchor="t"/>
          <a:lstStyle>
            <a:lvl1pPr marL="0" indent="0">
              <a:buNone/>
              <a:defRPr sz="7307"/>
            </a:lvl1pPr>
            <a:lvl2pPr marL="1044016" indent="0">
              <a:buNone/>
              <a:defRPr sz="6394"/>
            </a:lvl2pPr>
            <a:lvl3pPr marL="2088032" indent="0">
              <a:buNone/>
              <a:defRPr sz="5480"/>
            </a:lvl3pPr>
            <a:lvl4pPr marL="3132049" indent="0">
              <a:buNone/>
              <a:defRPr sz="4567"/>
            </a:lvl4pPr>
            <a:lvl5pPr marL="4176065" indent="0">
              <a:buNone/>
              <a:defRPr sz="4567"/>
            </a:lvl5pPr>
            <a:lvl6pPr marL="5220081" indent="0">
              <a:buNone/>
              <a:defRPr sz="4567"/>
            </a:lvl6pPr>
            <a:lvl7pPr marL="6264097" indent="0">
              <a:buNone/>
              <a:defRPr sz="4567"/>
            </a:lvl7pPr>
            <a:lvl8pPr marL="7308113" indent="0">
              <a:buNone/>
              <a:defRPr sz="4567"/>
            </a:lvl8pPr>
            <a:lvl9pPr marL="8352130" indent="0">
              <a:buNone/>
              <a:defRPr sz="4567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8246" y="5400199"/>
            <a:ext cx="6734469" cy="10004536"/>
          </a:xfrm>
        </p:spPr>
        <p:txBody>
          <a:bodyPr/>
          <a:lstStyle>
            <a:lvl1pPr marL="0" indent="0">
              <a:buNone/>
              <a:defRPr sz="3654"/>
            </a:lvl1pPr>
            <a:lvl2pPr marL="1044016" indent="0">
              <a:buNone/>
              <a:defRPr sz="3197"/>
            </a:lvl2pPr>
            <a:lvl3pPr marL="2088032" indent="0">
              <a:buNone/>
              <a:defRPr sz="2740"/>
            </a:lvl3pPr>
            <a:lvl4pPr marL="3132049" indent="0">
              <a:buNone/>
              <a:defRPr sz="2284"/>
            </a:lvl4pPr>
            <a:lvl5pPr marL="4176065" indent="0">
              <a:buNone/>
              <a:defRPr sz="2284"/>
            </a:lvl5pPr>
            <a:lvl6pPr marL="5220081" indent="0">
              <a:buNone/>
              <a:defRPr sz="2284"/>
            </a:lvl6pPr>
            <a:lvl7pPr marL="6264097" indent="0">
              <a:buNone/>
              <a:defRPr sz="2284"/>
            </a:lvl7pPr>
            <a:lvl8pPr marL="7308113" indent="0">
              <a:buNone/>
              <a:defRPr sz="2284"/>
            </a:lvl8pPr>
            <a:lvl9pPr marL="8352130" indent="0">
              <a:buNone/>
              <a:defRPr sz="228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9D21-92CB-4796-9F4D-5413DCA448DE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9C73E-DAF6-4EB2-B119-86B10DDB4C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508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9D21-92CB-4796-9F4D-5413DCA448DE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9C73E-DAF6-4EB2-B119-86B10DDB4C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6909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942529" y="958369"/>
            <a:ext cx="4502334" cy="1525473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35528" y="958369"/>
            <a:ext cx="13245996" cy="1525473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9D21-92CB-4796-9F4D-5413DCA448DE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9C73E-DAF6-4EB2-B119-86B10DDB4C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3468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35527" y="958373"/>
            <a:ext cx="18009335" cy="34792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5527" y="4791843"/>
            <a:ext cx="18009335" cy="114212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35527" y="16683952"/>
            <a:ext cx="4698087" cy="9583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3E9D21-92CB-4796-9F4D-5413DCA448DE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16629" y="16683952"/>
            <a:ext cx="7047131" cy="9583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7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746774" y="16683952"/>
            <a:ext cx="4698087" cy="9583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7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F9C73E-DAF6-4EB2-B119-86B10DDB4C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416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2088032" rtl="0" eaLnBrk="1" latinLnBrk="0" hangingPunct="1">
        <a:lnSpc>
          <a:spcPct val="90000"/>
        </a:lnSpc>
        <a:spcBef>
          <a:spcPct val="0"/>
        </a:spcBef>
        <a:buNone/>
        <a:defRPr kumimoji="1" sz="1004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2008" indent="-522008" algn="l" defTabSz="2088032" rtl="0" eaLnBrk="1" latinLnBrk="0" hangingPunct="1">
        <a:lnSpc>
          <a:spcPct val="90000"/>
        </a:lnSpc>
        <a:spcBef>
          <a:spcPts val="2284"/>
        </a:spcBef>
        <a:buFont typeface="Arial" panose="020B0604020202020204" pitchFamily="34" charset="0"/>
        <a:buChar char="•"/>
        <a:defRPr kumimoji="1" sz="6394" kern="1200">
          <a:solidFill>
            <a:schemeClr val="tx1"/>
          </a:solidFill>
          <a:latin typeface="+mn-lt"/>
          <a:ea typeface="+mn-ea"/>
          <a:cs typeface="+mn-cs"/>
        </a:defRPr>
      </a:lvl1pPr>
      <a:lvl2pPr marL="1566024" indent="-522008" algn="l" defTabSz="2088032" rtl="0" eaLnBrk="1" latinLnBrk="0" hangingPunct="1">
        <a:lnSpc>
          <a:spcPct val="90000"/>
        </a:lnSpc>
        <a:spcBef>
          <a:spcPts val="1142"/>
        </a:spcBef>
        <a:buFont typeface="Arial" panose="020B0604020202020204" pitchFamily="34" charset="0"/>
        <a:buChar char="•"/>
        <a:defRPr kumimoji="1" sz="5480" kern="1200">
          <a:solidFill>
            <a:schemeClr val="tx1"/>
          </a:solidFill>
          <a:latin typeface="+mn-lt"/>
          <a:ea typeface="+mn-ea"/>
          <a:cs typeface="+mn-cs"/>
        </a:defRPr>
      </a:lvl2pPr>
      <a:lvl3pPr marL="2610041" indent="-522008" algn="l" defTabSz="2088032" rtl="0" eaLnBrk="1" latinLnBrk="0" hangingPunct="1">
        <a:lnSpc>
          <a:spcPct val="90000"/>
        </a:lnSpc>
        <a:spcBef>
          <a:spcPts val="1142"/>
        </a:spcBef>
        <a:buFont typeface="Arial" panose="020B0604020202020204" pitchFamily="34" charset="0"/>
        <a:buChar char="•"/>
        <a:defRPr kumimoji="1" sz="4567" kern="1200">
          <a:solidFill>
            <a:schemeClr val="tx1"/>
          </a:solidFill>
          <a:latin typeface="+mn-lt"/>
          <a:ea typeface="+mn-ea"/>
          <a:cs typeface="+mn-cs"/>
        </a:defRPr>
      </a:lvl3pPr>
      <a:lvl4pPr marL="3654057" indent="-522008" algn="l" defTabSz="2088032" rtl="0" eaLnBrk="1" latinLnBrk="0" hangingPunct="1">
        <a:lnSpc>
          <a:spcPct val="90000"/>
        </a:lnSpc>
        <a:spcBef>
          <a:spcPts val="1142"/>
        </a:spcBef>
        <a:buFont typeface="Arial" panose="020B0604020202020204" pitchFamily="34" charset="0"/>
        <a:buChar char="•"/>
        <a:defRPr kumimoji="1" sz="4110" kern="1200">
          <a:solidFill>
            <a:schemeClr val="tx1"/>
          </a:solidFill>
          <a:latin typeface="+mn-lt"/>
          <a:ea typeface="+mn-ea"/>
          <a:cs typeface="+mn-cs"/>
        </a:defRPr>
      </a:lvl4pPr>
      <a:lvl5pPr marL="4698073" indent="-522008" algn="l" defTabSz="2088032" rtl="0" eaLnBrk="1" latinLnBrk="0" hangingPunct="1">
        <a:lnSpc>
          <a:spcPct val="90000"/>
        </a:lnSpc>
        <a:spcBef>
          <a:spcPts val="1142"/>
        </a:spcBef>
        <a:buFont typeface="Arial" panose="020B0604020202020204" pitchFamily="34" charset="0"/>
        <a:buChar char="•"/>
        <a:defRPr kumimoji="1" sz="4110" kern="1200">
          <a:solidFill>
            <a:schemeClr val="tx1"/>
          </a:solidFill>
          <a:latin typeface="+mn-lt"/>
          <a:ea typeface="+mn-ea"/>
          <a:cs typeface="+mn-cs"/>
        </a:defRPr>
      </a:lvl5pPr>
      <a:lvl6pPr marL="5742089" indent="-522008" algn="l" defTabSz="2088032" rtl="0" eaLnBrk="1" latinLnBrk="0" hangingPunct="1">
        <a:lnSpc>
          <a:spcPct val="90000"/>
        </a:lnSpc>
        <a:spcBef>
          <a:spcPts val="1142"/>
        </a:spcBef>
        <a:buFont typeface="Arial" panose="020B0604020202020204" pitchFamily="34" charset="0"/>
        <a:buChar char="•"/>
        <a:defRPr kumimoji="1" sz="4110" kern="1200">
          <a:solidFill>
            <a:schemeClr val="tx1"/>
          </a:solidFill>
          <a:latin typeface="+mn-lt"/>
          <a:ea typeface="+mn-ea"/>
          <a:cs typeface="+mn-cs"/>
        </a:defRPr>
      </a:lvl6pPr>
      <a:lvl7pPr marL="6786105" indent="-522008" algn="l" defTabSz="2088032" rtl="0" eaLnBrk="1" latinLnBrk="0" hangingPunct="1">
        <a:lnSpc>
          <a:spcPct val="90000"/>
        </a:lnSpc>
        <a:spcBef>
          <a:spcPts val="1142"/>
        </a:spcBef>
        <a:buFont typeface="Arial" panose="020B0604020202020204" pitchFamily="34" charset="0"/>
        <a:buChar char="•"/>
        <a:defRPr kumimoji="1" sz="4110" kern="1200">
          <a:solidFill>
            <a:schemeClr val="tx1"/>
          </a:solidFill>
          <a:latin typeface="+mn-lt"/>
          <a:ea typeface="+mn-ea"/>
          <a:cs typeface="+mn-cs"/>
        </a:defRPr>
      </a:lvl7pPr>
      <a:lvl8pPr marL="7830122" indent="-522008" algn="l" defTabSz="2088032" rtl="0" eaLnBrk="1" latinLnBrk="0" hangingPunct="1">
        <a:lnSpc>
          <a:spcPct val="90000"/>
        </a:lnSpc>
        <a:spcBef>
          <a:spcPts val="1142"/>
        </a:spcBef>
        <a:buFont typeface="Arial" panose="020B0604020202020204" pitchFamily="34" charset="0"/>
        <a:buChar char="•"/>
        <a:defRPr kumimoji="1" sz="4110" kern="1200">
          <a:solidFill>
            <a:schemeClr val="tx1"/>
          </a:solidFill>
          <a:latin typeface="+mn-lt"/>
          <a:ea typeface="+mn-ea"/>
          <a:cs typeface="+mn-cs"/>
        </a:defRPr>
      </a:lvl8pPr>
      <a:lvl9pPr marL="8874138" indent="-522008" algn="l" defTabSz="2088032" rtl="0" eaLnBrk="1" latinLnBrk="0" hangingPunct="1">
        <a:lnSpc>
          <a:spcPct val="90000"/>
        </a:lnSpc>
        <a:spcBef>
          <a:spcPts val="1142"/>
        </a:spcBef>
        <a:buFont typeface="Arial" panose="020B0604020202020204" pitchFamily="34" charset="0"/>
        <a:buChar char="•"/>
        <a:defRPr kumimoji="1" sz="41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88032" rtl="0" eaLnBrk="1" latinLnBrk="0" hangingPunct="1">
        <a:defRPr kumimoji="1" sz="4110" kern="1200">
          <a:solidFill>
            <a:schemeClr val="tx1"/>
          </a:solidFill>
          <a:latin typeface="+mn-lt"/>
          <a:ea typeface="+mn-ea"/>
          <a:cs typeface="+mn-cs"/>
        </a:defRPr>
      </a:lvl1pPr>
      <a:lvl2pPr marL="1044016" algn="l" defTabSz="2088032" rtl="0" eaLnBrk="1" latinLnBrk="0" hangingPunct="1">
        <a:defRPr kumimoji="1" sz="4110" kern="1200">
          <a:solidFill>
            <a:schemeClr val="tx1"/>
          </a:solidFill>
          <a:latin typeface="+mn-lt"/>
          <a:ea typeface="+mn-ea"/>
          <a:cs typeface="+mn-cs"/>
        </a:defRPr>
      </a:lvl2pPr>
      <a:lvl3pPr marL="2088032" algn="l" defTabSz="2088032" rtl="0" eaLnBrk="1" latinLnBrk="0" hangingPunct="1">
        <a:defRPr kumimoji="1" sz="4110" kern="1200">
          <a:solidFill>
            <a:schemeClr val="tx1"/>
          </a:solidFill>
          <a:latin typeface="+mn-lt"/>
          <a:ea typeface="+mn-ea"/>
          <a:cs typeface="+mn-cs"/>
        </a:defRPr>
      </a:lvl3pPr>
      <a:lvl4pPr marL="3132049" algn="l" defTabSz="2088032" rtl="0" eaLnBrk="1" latinLnBrk="0" hangingPunct="1">
        <a:defRPr kumimoji="1" sz="4110" kern="1200">
          <a:solidFill>
            <a:schemeClr val="tx1"/>
          </a:solidFill>
          <a:latin typeface="+mn-lt"/>
          <a:ea typeface="+mn-ea"/>
          <a:cs typeface="+mn-cs"/>
        </a:defRPr>
      </a:lvl4pPr>
      <a:lvl5pPr marL="4176065" algn="l" defTabSz="2088032" rtl="0" eaLnBrk="1" latinLnBrk="0" hangingPunct="1">
        <a:defRPr kumimoji="1" sz="4110" kern="1200">
          <a:solidFill>
            <a:schemeClr val="tx1"/>
          </a:solidFill>
          <a:latin typeface="+mn-lt"/>
          <a:ea typeface="+mn-ea"/>
          <a:cs typeface="+mn-cs"/>
        </a:defRPr>
      </a:lvl5pPr>
      <a:lvl6pPr marL="5220081" algn="l" defTabSz="2088032" rtl="0" eaLnBrk="1" latinLnBrk="0" hangingPunct="1">
        <a:defRPr kumimoji="1" sz="4110" kern="1200">
          <a:solidFill>
            <a:schemeClr val="tx1"/>
          </a:solidFill>
          <a:latin typeface="+mn-lt"/>
          <a:ea typeface="+mn-ea"/>
          <a:cs typeface="+mn-cs"/>
        </a:defRPr>
      </a:lvl6pPr>
      <a:lvl7pPr marL="6264097" algn="l" defTabSz="2088032" rtl="0" eaLnBrk="1" latinLnBrk="0" hangingPunct="1">
        <a:defRPr kumimoji="1" sz="4110" kern="1200">
          <a:solidFill>
            <a:schemeClr val="tx1"/>
          </a:solidFill>
          <a:latin typeface="+mn-lt"/>
          <a:ea typeface="+mn-ea"/>
          <a:cs typeface="+mn-cs"/>
        </a:defRPr>
      </a:lvl7pPr>
      <a:lvl8pPr marL="7308113" algn="l" defTabSz="2088032" rtl="0" eaLnBrk="1" latinLnBrk="0" hangingPunct="1">
        <a:defRPr kumimoji="1" sz="4110" kern="1200">
          <a:solidFill>
            <a:schemeClr val="tx1"/>
          </a:solidFill>
          <a:latin typeface="+mn-lt"/>
          <a:ea typeface="+mn-ea"/>
          <a:cs typeface="+mn-cs"/>
        </a:defRPr>
      </a:lvl8pPr>
      <a:lvl9pPr marL="8352130" algn="l" defTabSz="2088032" rtl="0" eaLnBrk="1" latinLnBrk="0" hangingPunct="1">
        <a:defRPr kumimoji="1" sz="41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6330EAC-A685-A6B5-4A0B-823A5E5F523B}"/>
              </a:ext>
            </a:extLst>
          </p:cNvPr>
          <p:cNvGrpSpPr/>
          <p:nvPr/>
        </p:nvGrpSpPr>
        <p:grpSpPr>
          <a:xfrm>
            <a:off x="1833404" y="920671"/>
            <a:ext cx="17213580" cy="15351621"/>
            <a:chOff x="1516236" y="1498657"/>
            <a:chExt cx="16266341" cy="14654730"/>
          </a:xfrm>
        </p:grpSpPr>
        <p:cxnSp>
          <p:nvCxnSpPr>
            <p:cNvPr id="416" name="コネクタ: 曲線 415">
              <a:extLst>
                <a:ext uri="{FF2B5EF4-FFF2-40B4-BE49-F238E27FC236}">
                  <a16:creationId xmlns:a16="http://schemas.microsoft.com/office/drawing/2014/main" id="{711B1014-F50B-5124-0811-882F03E01E7F}"/>
                </a:ext>
              </a:extLst>
            </p:cNvPr>
            <p:cNvCxnSpPr>
              <a:cxnSpLocks/>
              <a:stCxn id="100" idx="2"/>
              <a:endCxn id="419" idx="0"/>
            </p:cNvCxnSpPr>
            <p:nvPr/>
          </p:nvCxnSpPr>
          <p:spPr>
            <a:xfrm rot="16200000" flipH="1">
              <a:off x="14158278" y="12880753"/>
              <a:ext cx="3108860" cy="793986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コネクタ: 曲線 351">
              <a:extLst>
                <a:ext uri="{FF2B5EF4-FFF2-40B4-BE49-F238E27FC236}">
                  <a16:creationId xmlns:a16="http://schemas.microsoft.com/office/drawing/2014/main" id="{85D7696C-F0D6-5490-5EB5-87291819B7F3}"/>
                </a:ext>
              </a:extLst>
            </p:cNvPr>
            <p:cNvCxnSpPr>
              <a:cxnSpLocks/>
              <a:stCxn id="87" idx="2"/>
              <a:endCxn id="361" idx="0"/>
            </p:cNvCxnSpPr>
            <p:nvPr/>
          </p:nvCxnSpPr>
          <p:spPr>
            <a:xfrm rot="5400000">
              <a:off x="2151466" y="11836570"/>
              <a:ext cx="3014059" cy="2861436"/>
            </a:xfrm>
            <a:prstGeom prst="curvedConnector3">
              <a:avLst>
                <a:gd name="adj1" fmla="val 27900"/>
              </a:avLst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3" name="四角形: 角を丸くする 342">
              <a:extLst>
                <a:ext uri="{FF2B5EF4-FFF2-40B4-BE49-F238E27FC236}">
                  <a16:creationId xmlns:a16="http://schemas.microsoft.com/office/drawing/2014/main" id="{53C04A21-3ABC-E13E-F073-63A0AD057FD2}"/>
                </a:ext>
              </a:extLst>
            </p:cNvPr>
            <p:cNvSpPr/>
            <p:nvPr/>
          </p:nvSpPr>
          <p:spPr>
            <a:xfrm>
              <a:off x="10325312" y="6957826"/>
              <a:ext cx="3090155" cy="2496499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en-GB" sz="1645" noProof="0" dirty="0"/>
            </a:p>
          </p:txBody>
        </p:sp>
        <p:sp>
          <p:nvSpPr>
            <p:cNvPr id="342" name="四角形: 角を丸くする 341">
              <a:extLst>
                <a:ext uri="{FF2B5EF4-FFF2-40B4-BE49-F238E27FC236}">
                  <a16:creationId xmlns:a16="http://schemas.microsoft.com/office/drawing/2014/main" id="{B54A7C1F-E200-4573-77D6-9A172F5AE4DA}"/>
                </a:ext>
              </a:extLst>
            </p:cNvPr>
            <p:cNvSpPr/>
            <p:nvPr/>
          </p:nvSpPr>
          <p:spPr>
            <a:xfrm>
              <a:off x="7019121" y="6932850"/>
              <a:ext cx="3113345" cy="2473754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en-GB" sz="1645" noProof="0" dirty="0"/>
            </a:p>
          </p:txBody>
        </p:sp>
        <p:cxnSp>
          <p:nvCxnSpPr>
            <p:cNvPr id="97" name="コネクタ: 曲線 96">
              <a:extLst>
                <a:ext uri="{FF2B5EF4-FFF2-40B4-BE49-F238E27FC236}">
                  <a16:creationId xmlns:a16="http://schemas.microsoft.com/office/drawing/2014/main" id="{E07D3C39-33BA-8CC6-260D-B4AB6DBA5BF1}"/>
                </a:ext>
              </a:extLst>
            </p:cNvPr>
            <p:cNvCxnSpPr>
              <a:cxnSpLocks/>
              <a:endCxn id="99" idx="0"/>
            </p:cNvCxnSpPr>
            <p:nvPr/>
          </p:nvCxnSpPr>
          <p:spPr>
            <a:xfrm rot="5400000">
              <a:off x="11011855" y="7505621"/>
              <a:ext cx="5676014" cy="169534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コネクタ: 曲線 97">
              <a:extLst>
                <a:ext uri="{FF2B5EF4-FFF2-40B4-BE49-F238E27FC236}">
                  <a16:creationId xmlns:a16="http://schemas.microsoft.com/office/drawing/2014/main" id="{DA9F2795-F36E-4940-A0CE-CD0DB689B689}"/>
                </a:ext>
              </a:extLst>
            </p:cNvPr>
            <p:cNvCxnSpPr>
              <a:cxnSpLocks/>
              <a:endCxn id="100" idx="0"/>
            </p:cNvCxnSpPr>
            <p:nvPr/>
          </p:nvCxnSpPr>
          <p:spPr>
            <a:xfrm rot="16200000" flipH="1">
              <a:off x="11511698" y="6611102"/>
              <a:ext cx="6226951" cy="1381084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6" name="四角形: 角を丸くする 335">
              <a:extLst>
                <a:ext uri="{FF2B5EF4-FFF2-40B4-BE49-F238E27FC236}">
                  <a16:creationId xmlns:a16="http://schemas.microsoft.com/office/drawing/2014/main" id="{5633E610-4BEB-FA1D-B1F9-ECBE0771B3BD}"/>
                </a:ext>
              </a:extLst>
            </p:cNvPr>
            <p:cNvSpPr/>
            <p:nvPr/>
          </p:nvSpPr>
          <p:spPr>
            <a:xfrm>
              <a:off x="11722361" y="2459501"/>
              <a:ext cx="3788826" cy="2267725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en-GB" sz="1645" noProof="0" dirty="0"/>
            </a:p>
          </p:txBody>
        </p:sp>
        <p:cxnSp>
          <p:nvCxnSpPr>
            <p:cNvPr id="159" name="コネクタ: 曲線 158">
              <a:extLst>
                <a:ext uri="{FF2B5EF4-FFF2-40B4-BE49-F238E27FC236}">
                  <a16:creationId xmlns:a16="http://schemas.microsoft.com/office/drawing/2014/main" id="{D7CA712E-256F-2CC9-AF85-3F2CFDBEA2AC}"/>
                </a:ext>
              </a:extLst>
            </p:cNvPr>
            <p:cNvCxnSpPr>
              <a:cxnSpLocks/>
              <a:endCxn id="89" idx="0"/>
            </p:cNvCxnSpPr>
            <p:nvPr/>
          </p:nvCxnSpPr>
          <p:spPr>
            <a:xfrm rot="16200000" flipH="1">
              <a:off x="3763702" y="7601424"/>
              <a:ext cx="5029371" cy="609427"/>
            </a:xfrm>
            <a:prstGeom prst="curvedConnector3">
              <a:avLst>
                <a:gd name="adj1" fmla="val 45447"/>
              </a:avLst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コネクタ: 曲線 73">
              <a:extLst>
                <a:ext uri="{FF2B5EF4-FFF2-40B4-BE49-F238E27FC236}">
                  <a16:creationId xmlns:a16="http://schemas.microsoft.com/office/drawing/2014/main" id="{759E6D0A-67A6-DF7A-5A2F-C256CCE53427}"/>
                </a:ext>
              </a:extLst>
            </p:cNvPr>
            <p:cNvCxnSpPr>
              <a:cxnSpLocks/>
              <a:stCxn id="333" idx="2"/>
              <a:endCxn id="87" idx="0"/>
            </p:cNvCxnSpPr>
            <p:nvPr/>
          </p:nvCxnSpPr>
          <p:spPr>
            <a:xfrm rot="5400000">
              <a:off x="3704907" y="8101137"/>
              <a:ext cx="3698292" cy="929679"/>
            </a:xfrm>
            <a:prstGeom prst="curvedConnector3">
              <a:avLst>
                <a:gd name="adj1" fmla="val 27768"/>
              </a:avLst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3" name="四角形: 角を丸くする 332">
              <a:extLst>
                <a:ext uri="{FF2B5EF4-FFF2-40B4-BE49-F238E27FC236}">
                  <a16:creationId xmlns:a16="http://schemas.microsoft.com/office/drawing/2014/main" id="{9FB16698-8D1C-2207-621E-AC914B64A56B}"/>
                </a:ext>
              </a:extLst>
            </p:cNvPr>
            <p:cNvSpPr/>
            <p:nvPr/>
          </p:nvSpPr>
          <p:spPr>
            <a:xfrm>
              <a:off x="4406900" y="4188167"/>
              <a:ext cx="3223980" cy="252866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en-GB" sz="1645" noProof="0" dirty="0"/>
            </a:p>
          </p:txBody>
        </p:sp>
        <p:cxnSp>
          <p:nvCxnSpPr>
            <p:cNvPr id="167" name="コネクタ: 曲線 166">
              <a:extLst>
                <a:ext uri="{FF2B5EF4-FFF2-40B4-BE49-F238E27FC236}">
                  <a16:creationId xmlns:a16="http://schemas.microsoft.com/office/drawing/2014/main" id="{BEBC13C7-3E6B-CA12-95D5-245B358042C9}"/>
                </a:ext>
              </a:extLst>
            </p:cNvPr>
            <p:cNvCxnSpPr>
              <a:cxnSpLocks/>
              <a:stCxn id="342" idx="2"/>
              <a:endCxn id="169" idx="0"/>
            </p:cNvCxnSpPr>
            <p:nvPr/>
          </p:nvCxnSpPr>
          <p:spPr>
            <a:xfrm rot="16200000" flipH="1">
              <a:off x="8501126" y="9481271"/>
              <a:ext cx="1043074" cy="893743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コネクタ: 曲線 165">
              <a:extLst>
                <a:ext uri="{FF2B5EF4-FFF2-40B4-BE49-F238E27FC236}">
                  <a16:creationId xmlns:a16="http://schemas.microsoft.com/office/drawing/2014/main" id="{08100695-723F-CA57-47F0-7BD96EF16A94}"/>
                </a:ext>
              </a:extLst>
            </p:cNvPr>
            <p:cNvCxnSpPr>
              <a:cxnSpLocks/>
              <a:stCxn id="342" idx="2"/>
              <a:endCxn id="168" idx="0"/>
            </p:cNvCxnSpPr>
            <p:nvPr/>
          </p:nvCxnSpPr>
          <p:spPr>
            <a:xfrm rot="5400000">
              <a:off x="7815797" y="9660124"/>
              <a:ext cx="1013519" cy="506476"/>
            </a:xfrm>
            <a:prstGeom prst="curvedConnector3">
              <a:avLst>
                <a:gd name="adj1" fmla="val 41785"/>
              </a:avLst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コネクタ: 曲線 114">
              <a:extLst>
                <a:ext uri="{FF2B5EF4-FFF2-40B4-BE49-F238E27FC236}">
                  <a16:creationId xmlns:a16="http://schemas.microsoft.com/office/drawing/2014/main" id="{FB979620-D43D-6E47-35C4-30AA2D81824C}"/>
                </a:ext>
              </a:extLst>
            </p:cNvPr>
            <p:cNvCxnSpPr>
              <a:cxnSpLocks/>
              <a:stCxn id="343" idx="2"/>
              <a:endCxn id="117" idx="0"/>
            </p:cNvCxnSpPr>
            <p:nvPr/>
          </p:nvCxnSpPr>
          <p:spPr>
            <a:xfrm rot="16200000" flipH="1">
              <a:off x="11596252" y="9728457"/>
              <a:ext cx="977160" cy="428894"/>
            </a:xfrm>
            <a:prstGeom prst="curvedConnector3">
              <a:avLst>
                <a:gd name="adj1" fmla="val 30828"/>
              </a:avLst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コネクタ: 曲線 113">
              <a:extLst>
                <a:ext uri="{FF2B5EF4-FFF2-40B4-BE49-F238E27FC236}">
                  <a16:creationId xmlns:a16="http://schemas.microsoft.com/office/drawing/2014/main" id="{18E266E2-4FCA-CA99-14A3-BEDFFD183370}"/>
                </a:ext>
              </a:extLst>
            </p:cNvPr>
            <p:cNvCxnSpPr>
              <a:cxnSpLocks/>
              <a:stCxn id="343" idx="2"/>
              <a:endCxn id="116" idx="0"/>
            </p:cNvCxnSpPr>
            <p:nvPr/>
          </p:nvCxnSpPr>
          <p:spPr>
            <a:xfrm rot="5400000">
              <a:off x="10863422" y="9421427"/>
              <a:ext cx="974071" cy="1039862"/>
            </a:xfrm>
            <a:prstGeom prst="curvedConnector3">
              <a:avLst>
                <a:gd name="adj1" fmla="val 30767"/>
              </a:avLst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四角形: 角を丸くする 3">
              <a:extLst>
                <a:ext uri="{FF2B5EF4-FFF2-40B4-BE49-F238E27FC236}">
                  <a16:creationId xmlns:a16="http://schemas.microsoft.com/office/drawing/2014/main" id="{E27C2B77-4E9F-F7AB-B734-15F70437A7F8}"/>
                </a:ext>
              </a:extLst>
            </p:cNvPr>
            <p:cNvSpPr/>
            <p:nvPr/>
          </p:nvSpPr>
          <p:spPr>
            <a:xfrm>
              <a:off x="7162155" y="2434629"/>
              <a:ext cx="2606774" cy="1000718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en-GB" sz="1005" b="1" noProof="0" dirty="0">
                <a:ea typeface="Yu Gothic UI" panose="020B0500000000000000" pitchFamily="50" charset="-128"/>
              </a:endParaRP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By bystanders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= 10,324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---------------------------------------------------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 = 687 (6.7%)</a:t>
              </a:r>
            </a:p>
            <a:p>
              <a:pPr algn="ctr"/>
              <a:endParaRPr kumimoji="1" lang="en-GB" sz="1005" b="1" noProof="0" dirty="0">
                <a:ea typeface="Yu Gothic UI" panose="020B0500000000000000" pitchFamily="50" charset="-128"/>
              </a:endParaRPr>
            </a:p>
          </p:txBody>
        </p:sp>
        <p:sp>
          <p:nvSpPr>
            <p:cNvPr id="5" name="四角形: 角を丸くする 4">
              <a:extLst>
                <a:ext uri="{FF2B5EF4-FFF2-40B4-BE49-F238E27FC236}">
                  <a16:creationId xmlns:a16="http://schemas.microsoft.com/office/drawing/2014/main" id="{F125B6BC-612E-CF62-7794-F551D1D9A700}"/>
                </a:ext>
              </a:extLst>
            </p:cNvPr>
            <p:cNvSpPr/>
            <p:nvPr/>
          </p:nvSpPr>
          <p:spPr>
            <a:xfrm>
              <a:off x="11722361" y="2459501"/>
              <a:ext cx="3770430" cy="1004919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By EMS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after contact to the patients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= 12,119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---------------------------------------------------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 = 777 (6.4%)</a:t>
              </a:r>
            </a:p>
          </p:txBody>
        </p:sp>
        <p:sp>
          <p:nvSpPr>
            <p:cNvPr id="6" name="四角形: 角を丸くする 5">
              <a:extLst>
                <a:ext uri="{FF2B5EF4-FFF2-40B4-BE49-F238E27FC236}">
                  <a16:creationId xmlns:a16="http://schemas.microsoft.com/office/drawing/2014/main" id="{FB62F096-41E9-108E-89AF-37D8608E45F5}"/>
                </a:ext>
              </a:extLst>
            </p:cNvPr>
            <p:cNvSpPr/>
            <p:nvPr/>
          </p:nvSpPr>
          <p:spPr>
            <a:xfrm>
              <a:off x="8930813" y="4137195"/>
              <a:ext cx="2009628" cy="105297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Shockable initial rhythm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= 2180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---------------------------------------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 = 543 (24.9%)</a:t>
              </a:r>
            </a:p>
          </p:txBody>
        </p:sp>
        <p:sp>
          <p:nvSpPr>
            <p:cNvPr id="7" name="フローチャート: 端子 6">
              <a:extLst>
                <a:ext uri="{FF2B5EF4-FFF2-40B4-BE49-F238E27FC236}">
                  <a16:creationId xmlns:a16="http://schemas.microsoft.com/office/drawing/2014/main" id="{31E47BC4-B211-A30A-4DEC-DE7C2D6831B9}"/>
                </a:ext>
              </a:extLst>
            </p:cNvPr>
            <p:cNvSpPr/>
            <p:nvPr/>
          </p:nvSpPr>
          <p:spPr>
            <a:xfrm>
              <a:off x="9604132" y="1498657"/>
              <a:ext cx="2118229" cy="583475"/>
            </a:xfrm>
            <a:prstGeom prst="flowChartTerminato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50" b="1" noProof="0" dirty="0"/>
                <a:t>Prehospital 1</a:t>
              </a:r>
              <a:r>
                <a:rPr kumimoji="1" lang="en-GB" sz="1050" b="1" baseline="30000" noProof="0" dirty="0"/>
                <a:t>st</a:t>
              </a:r>
              <a:r>
                <a:rPr kumimoji="1" lang="en-GB" sz="1050" b="1" noProof="0" dirty="0"/>
                <a:t> AED placement</a:t>
              </a:r>
            </a:p>
          </p:txBody>
        </p:sp>
        <p:sp>
          <p:nvSpPr>
            <p:cNvPr id="8" name="四角形: 角を丸くする 7">
              <a:extLst>
                <a:ext uri="{FF2B5EF4-FFF2-40B4-BE49-F238E27FC236}">
                  <a16:creationId xmlns:a16="http://schemas.microsoft.com/office/drawing/2014/main" id="{5313509F-2476-1084-AA6F-2242FC607D31}"/>
                </a:ext>
              </a:extLst>
            </p:cNvPr>
            <p:cNvSpPr/>
            <p:nvPr/>
          </p:nvSpPr>
          <p:spPr>
            <a:xfrm>
              <a:off x="4406903" y="4188168"/>
              <a:ext cx="3227349" cy="107811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b="1" i="1" noProof="0" dirty="0">
                  <a:ea typeface="Yu Gothic UI" panose="020B0500000000000000" pitchFamily="50" charset="-128"/>
                </a:rPr>
                <a:t>Non-</a:t>
              </a:r>
              <a:r>
                <a:rPr kumimoji="1" lang="en-GB" sz="1005" noProof="0" dirty="0">
                  <a:ea typeface="Yu Gothic UI" panose="020B0500000000000000" pitchFamily="50" charset="-128"/>
                </a:rPr>
                <a:t>shockable initial rhythm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= 8144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---------------------------------------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 = 144 (1.8%)</a:t>
              </a:r>
            </a:p>
          </p:txBody>
        </p:sp>
        <p:cxnSp>
          <p:nvCxnSpPr>
            <p:cNvPr id="10" name="コネクタ: 曲線 9">
              <a:extLst>
                <a:ext uri="{FF2B5EF4-FFF2-40B4-BE49-F238E27FC236}">
                  <a16:creationId xmlns:a16="http://schemas.microsoft.com/office/drawing/2014/main" id="{F393D8A0-DD83-99EB-C86E-F1A14E10682B}"/>
                </a:ext>
              </a:extLst>
            </p:cNvPr>
            <p:cNvCxnSpPr>
              <a:cxnSpLocks/>
              <a:stCxn id="4" idx="2"/>
              <a:endCxn id="8" idx="3"/>
            </p:cNvCxnSpPr>
            <p:nvPr/>
          </p:nvCxnSpPr>
          <p:spPr>
            <a:xfrm rot="5400000">
              <a:off x="7403958" y="3665641"/>
              <a:ext cx="1291876" cy="831292"/>
            </a:xfrm>
            <a:prstGeom prst="curvedConnector2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四角形: 角を丸くする 17">
              <a:extLst>
                <a:ext uri="{FF2B5EF4-FFF2-40B4-BE49-F238E27FC236}">
                  <a16:creationId xmlns:a16="http://schemas.microsoft.com/office/drawing/2014/main" id="{F8397DA5-EAF2-05A3-E1B9-6EA1FAEE0FBB}"/>
                </a:ext>
              </a:extLst>
            </p:cNvPr>
            <p:cNvSpPr/>
            <p:nvPr/>
          </p:nvSpPr>
          <p:spPr>
            <a:xfrm>
              <a:off x="10325311" y="6952799"/>
              <a:ext cx="3107021" cy="957818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Defibrillation by bystanders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= 1918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-------------------------------------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 = 525 (27.4%)</a:t>
              </a:r>
            </a:p>
          </p:txBody>
        </p:sp>
        <p:sp>
          <p:nvSpPr>
            <p:cNvPr id="23" name="四角形: 角を丸くする 22">
              <a:extLst>
                <a:ext uri="{FF2B5EF4-FFF2-40B4-BE49-F238E27FC236}">
                  <a16:creationId xmlns:a16="http://schemas.microsoft.com/office/drawing/2014/main" id="{507BC761-5E54-DA0C-AFC9-2D5B28154632}"/>
                </a:ext>
              </a:extLst>
            </p:cNvPr>
            <p:cNvSpPr/>
            <p:nvPr/>
          </p:nvSpPr>
          <p:spPr>
            <a:xfrm>
              <a:off x="7019120" y="6932850"/>
              <a:ext cx="3107021" cy="9820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b="1" i="1" noProof="0" dirty="0">
                  <a:ea typeface="Yu Gothic UI" panose="020B0500000000000000" pitchFamily="50" charset="-128"/>
                </a:rPr>
                <a:t>No</a:t>
              </a:r>
              <a:r>
                <a:rPr kumimoji="1" lang="en-GB" sz="1005" noProof="0" dirty="0">
                  <a:ea typeface="Yu Gothic UI" panose="020B0500000000000000" pitchFamily="50" charset="-128"/>
                </a:rPr>
                <a:t> defibrillation by bystanders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= 262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-----------------------------------------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 = 18 (6.9%)</a:t>
              </a:r>
            </a:p>
          </p:txBody>
        </p:sp>
        <p:cxnSp>
          <p:nvCxnSpPr>
            <p:cNvPr id="24" name="コネクタ: 曲線 23">
              <a:extLst>
                <a:ext uri="{FF2B5EF4-FFF2-40B4-BE49-F238E27FC236}">
                  <a16:creationId xmlns:a16="http://schemas.microsoft.com/office/drawing/2014/main" id="{66F1B987-F870-5C0D-A24C-D5F4F3D4B23D}"/>
                </a:ext>
              </a:extLst>
            </p:cNvPr>
            <p:cNvCxnSpPr>
              <a:cxnSpLocks/>
              <a:stCxn id="6" idx="2"/>
              <a:endCxn id="23" idx="0"/>
            </p:cNvCxnSpPr>
            <p:nvPr/>
          </p:nvCxnSpPr>
          <p:spPr>
            <a:xfrm rot="5400000">
              <a:off x="8382785" y="5380010"/>
              <a:ext cx="1742684" cy="1362999"/>
            </a:xfrm>
            <a:prstGeom prst="curvedConnector3">
              <a:avLst>
                <a:gd name="adj1" fmla="val 86121"/>
              </a:avLst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コネクタ: 曲線 41">
              <a:extLst>
                <a:ext uri="{FF2B5EF4-FFF2-40B4-BE49-F238E27FC236}">
                  <a16:creationId xmlns:a16="http://schemas.microsoft.com/office/drawing/2014/main" id="{FE8C25D7-D10A-FCF3-AC8E-29FD2F4BC62C}"/>
                </a:ext>
              </a:extLst>
            </p:cNvPr>
            <p:cNvCxnSpPr>
              <a:cxnSpLocks/>
              <a:stCxn id="7" idx="2"/>
              <a:endCxn id="4" idx="3"/>
            </p:cNvCxnSpPr>
            <p:nvPr/>
          </p:nvCxnSpPr>
          <p:spPr>
            <a:xfrm rot="5400000">
              <a:off x="9789660" y="2061401"/>
              <a:ext cx="852856" cy="894318"/>
            </a:xfrm>
            <a:prstGeom prst="curvedConnector2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コネクタ: 曲線 43">
              <a:extLst>
                <a:ext uri="{FF2B5EF4-FFF2-40B4-BE49-F238E27FC236}">
                  <a16:creationId xmlns:a16="http://schemas.microsoft.com/office/drawing/2014/main" id="{EA39D28C-F258-239D-91CE-A071158A8103}"/>
                </a:ext>
              </a:extLst>
            </p:cNvPr>
            <p:cNvCxnSpPr>
              <a:cxnSpLocks/>
              <a:stCxn id="7" idx="2"/>
              <a:endCxn id="5" idx="1"/>
            </p:cNvCxnSpPr>
            <p:nvPr/>
          </p:nvCxnSpPr>
          <p:spPr>
            <a:xfrm rot="16200000" flipH="1">
              <a:off x="10752890" y="1992489"/>
              <a:ext cx="879829" cy="1059114"/>
            </a:xfrm>
            <a:prstGeom prst="curvedConnector2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コネクタ: 曲線 67">
              <a:extLst>
                <a:ext uri="{FF2B5EF4-FFF2-40B4-BE49-F238E27FC236}">
                  <a16:creationId xmlns:a16="http://schemas.microsoft.com/office/drawing/2014/main" id="{C970FF9E-6649-2C15-DB65-866E683374AF}"/>
                </a:ext>
              </a:extLst>
            </p:cNvPr>
            <p:cNvCxnSpPr>
              <a:cxnSpLocks/>
              <a:endCxn id="6" idx="1"/>
            </p:cNvCxnSpPr>
            <p:nvPr/>
          </p:nvCxnSpPr>
          <p:spPr>
            <a:xfrm rot="16200000" flipH="1">
              <a:off x="8125822" y="3858685"/>
              <a:ext cx="1148091" cy="461898"/>
            </a:xfrm>
            <a:prstGeom prst="curvedConnector2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コネクタ: 曲線 77">
              <a:extLst>
                <a:ext uri="{FF2B5EF4-FFF2-40B4-BE49-F238E27FC236}">
                  <a16:creationId xmlns:a16="http://schemas.microsoft.com/office/drawing/2014/main" id="{E77A1091-DB5A-F545-FFF2-C88E3D9F8621}"/>
                </a:ext>
              </a:extLst>
            </p:cNvPr>
            <p:cNvCxnSpPr>
              <a:cxnSpLocks/>
              <a:stCxn id="6" idx="2"/>
              <a:endCxn id="18" idx="0"/>
            </p:cNvCxnSpPr>
            <p:nvPr/>
          </p:nvCxnSpPr>
          <p:spPr>
            <a:xfrm rot="16200000" flipH="1">
              <a:off x="10025907" y="5099886"/>
              <a:ext cx="1762634" cy="1943192"/>
            </a:xfrm>
            <a:prstGeom prst="curvedConnector3">
              <a:avLst>
                <a:gd name="adj1" fmla="val 86828"/>
              </a:avLst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8" name="四角形: 角を丸くする 197">
              <a:extLst>
                <a:ext uri="{FF2B5EF4-FFF2-40B4-BE49-F238E27FC236}">
                  <a16:creationId xmlns:a16="http://schemas.microsoft.com/office/drawing/2014/main" id="{33988CA4-6E62-D958-2D3F-151BACE4F6A7}"/>
                </a:ext>
              </a:extLst>
            </p:cNvPr>
            <p:cNvSpPr/>
            <p:nvPr/>
          </p:nvSpPr>
          <p:spPr>
            <a:xfrm>
              <a:off x="13727370" y="3464418"/>
              <a:ext cx="1768795" cy="1288318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noProof="0" dirty="0"/>
                <a:t>Any ROSC before EMS contact to the patients</a:t>
              </a:r>
            </a:p>
            <a:p>
              <a:pPr algn="ctr"/>
              <a:r>
                <a:rPr kumimoji="1" lang="en-GB" sz="1005" noProof="0" dirty="0"/>
                <a:t>N = 141</a:t>
              </a:r>
            </a:p>
            <a:p>
              <a:pPr algn="ctr"/>
              <a:r>
                <a:rPr kumimoji="1" lang="en-GB" sz="1005" b="1" noProof="0" dirty="0"/>
                <a:t>-------------------------------</a:t>
              </a:r>
            </a:p>
            <a:p>
              <a:pPr algn="ctr"/>
              <a:r>
                <a:rPr kumimoji="1" lang="en-GB" sz="1005" b="1" noProof="0" dirty="0"/>
                <a:t>Neurologically favourable 1-M  survivor </a:t>
              </a:r>
            </a:p>
            <a:p>
              <a:pPr algn="ctr"/>
              <a:r>
                <a:rPr kumimoji="1" lang="en-GB" sz="1005" b="1" noProof="0" dirty="0"/>
                <a:t>= 76 (53.9%)</a:t>
              </a:r>
            </a:p>
          </p:txBody>
        </p:sp>
        <p:sp>
          <p:nvSpPr>
            <p:cNvPr id="203" name="四角形: 角を丸くする 202">
              <a:extLst>
                <a:ext uri="{FF2B5EF4-FFF2-40B4-BE49-F238E27FC236}">
                  <a16:creationId xmlns:a16="http://schemas.microsoft.com/office/drawing/2014/main" id="{631F141D-46F3-3D96-7678-05C9369E48CE}"/>
                </a:ext>
              </a:extLst>
            </p:cNvPr>
            <p:cNvSpPr/>
            <p:nvPr/>
          </p:nvSpPr>
          <p:spPr>
            <a:xfrm>
              <a:off x="11833780" y="7910617"/>
              <a:ext cx="1581684" cy="1521458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noProof="0" dirty="0"/>
                <a:t>Any ROSC before EMS contact to the patients</a:t>
              </a:r>
            </a:p>
            <a:p>
              <a:pPr algn="ctr"/>
              <a:r>
                <a:rPr kumimoji="1" lang="en-GB" sz="1005" noProof="0" dirty="0"/>
                <a:t>N = 132</a:t>
              </a:r>
            </a:p>
            <a:p>
              <a:pPr algn="ctr"/>
              <a:r>
                <a:rPr kumimoji="1" lang="en-GB" sz="1005" b="1" noProof="0" dirty="0"/>
                <a:t>-----------------------------</a:t>
              </a:r>
            </a:p>
            <a:p>
              <a:pPr algn="ctr"/>
              <a:r>
                <a:rPr kumimoji="1" lang="en-GB" sz="1005" b="1" noProof="0" dirty="0"/>
                <a:t>Neurologically favourable 1-M  survivor</a:t>
              </a:r>
            </a:p>
            <a:p>
              <a:pPr algn="ctr"/>
              <a:r>
                <a:rPr kumimoji="1" lang="en-GB" sz="1005" b="1" noProof="0" dirty="0"/>
                <a:t> = 104 (78.8%)</a:t>
              </a:r>
            </a:p>
          </p:txBody>
        </p:sp>
        <p:sp>
          <p:nvSpPr>
            <p:cNvPr id="205" name="四角形: 角を丸くする 204">
              <a:extLst>
                <a:ext uri="{FF2B5EF4-FFF2-40B4-BE49-F238E27FC236}">
                  <a16:creationId xmlns:a16="http://schemas.microsoft.com/office/drawing/2014/main" id="{4C62AA5E-2D15-65B8-C485-3B39C2578928}"/>
                </a:ext>
              </a:extLst>
            </p:cNvPr>
            <p:cNvSpPr/>
            <p:nvPr/>
          </p:nvSpPr>
          <p:spPr>
            <a:xfrm>
              <a:off x="8540614" y="7931920"/>
              <a:ext cx="1585527" cy="148020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noProof="0" dirty="0"/>
                <a:t>Any ROSC before EMS contact to the patients</a:t>
              </a:r>
            </a:p>
            <a:p>
              <a:pPr algn="ctr"/>
              <a:r>
                <a:rPr kumimoji="1" lang="en-GB" sz="1005" noProof="0" dirty="0"/>
                <a:t>N = 3</a:t>
              </a:r>
            </a:p>
            <a:p>
              <a:pPr algn="ctr"/>
              <a:r>
                <a:rPr kumimoji="1" lang="en-GB" sz="1005" b="1" noProof="0" dirty="0"/>
                <a:t>-----------------------------</a:t>
              </a:r>
            </a:p>
            <a:p>
              <a:pPr algn="ctr"/>
              <a:r>
                <a:rPr kumimoji="1" lang="en-GB" sz="1005" b="1" noProof="0" dirty="0"/>
                <a:t>Neurologically favourable 1-M  survivor</a:t>
              </a:r>
            </a:p>
            <a:p>
              <a:pPr algn="ctr"/>
              <a:r>
                <a:rPr kumimoji="1" lang="en-GB" sz="1005" b="1" noProof="0" dirty="0"/>
                <a:t> = 2 (66.7%)</a:t>
              </a:r>
            </a:p>
          </p:txBody>
        </p:sp>
        <p:sp>
          <p:nvSpPr>
            <p:cNvPr id="207" name="四角形: 角を丸くする 206">
              <a:extLst>
                <a:ext uri="{FF2B5EF4-FFF2-40B4-BE49-F238E27FC236}">
                  <a16:creationId xmlns:a16="http://schemas.microsoft.com/office/drawing/2014/main" id="{FFE97DD1-6582-0717-7C68-6764918C5874}"/>
                </a:ext>
              </a:extLst>
            </p:cNvPr>
            <p:cNvSpPr/>
            <p:nvPr/>
          </p:nvSpPr>
          <p:spPr>
            <a:xfrm>
              <a:off x="5979996" y="5291253"/>
              <a:ext cx="1646580" cy="1408504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noProof="0" dirty="0"/>
                <a:t>Any ROSC before EMS contact to the patients</a:t>
              </a:r>
            </a:p>
            <a:p>
              <a:pPr algn="ctr"/>
              <a:r>
                <a:rPr kumimoji="1" lang="en-GB" sz="1005" noProof="0" dirty="0"/>
                <a:t>N = 104</a:t>
              </a:r>
            </a:p>
            <a:p>
              <a:pPr algn="ctr"/>
              <a:r>
                <a:rPr kumimoji="1" lang="en-GB" sz="1005" b="1" noProof="0" dirty="0"/>
                <a:t>------------------------------Neurologically favourable 1-M  survivor</a:t>
              </a:r>
            </a:p>
            <a:p>
              <a:pPr algn="ctr"/>
              <a:r>
                <a:rPr kumimoji="1" lang="en-GB" sz="1005" b="1" noProof="0" dirty="0"/>
                <a:t> = 38 (36.5%)</a:t>
              </a:r>
            </a:p>
          </p:txBody>
        </p:sp>
        <p:sp>
          <p:nvSpPr>
            <p:cNvPr id="39" name="四角形: 角を丸くする 38">
              <a:extLst>
                <a:ext uri="{FF2B5EF4-FFF2-40B4-BE49-F238E27FC236}">
                  <a16:creationId xmlns:a16="http://schemas.microsoft.com/office/drawing/2014/main" id="{803BA93D-A850-522A-6B05-4F81D71CE57B}"/>
                </a:ext>
              </a:extLst>
            </p:cNvPr>
            <p:cNvSpPr/>
            <p:nvPr/>
          </p:nvSpPr>
          <p:spPr>
            <a:xfrm>
              <a:off x="4406901" y="5266280"/>
              <a:ext cx="1568790" cy="1450549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b="1" i="1" noProof="0" dirty="0"/>
                <a:t>No</a:t>
              </a:r>
              <a:r>
                <a:rPr kumimoji="1" lang="en-GB" sz="1005" noProof="0" dirty="0"/>
                <a:t> ROSC before EMS contact to the patients</a:t>
              </a:r>
            </a:p>
            <a:p>
              <a:pPr algn="ctr"/>
              <a:r>
                <a:rPr kumimoji="1" lang="en-GB" sz="1005" noProof="0" dirty="0"/>
                <a:t>N = 8040</a:t>
              </a:r>
            </a:p>
            <a:p>
              <a:pPr algn="ctr"/>
              <a:r>
                <a:rPr kumimoji="1" lang="en-GB" sz="1005" b="1" noProof="0" dirty="0"/>
                <a:t>----------------------------Neurologically favourable 1-M  survivor</a:t>
              </a:r>
            </a:p>
            <a:p>
              <a:pPr algn="ctr"/>
              <a:r>
                <a:rPr kumimoji="1" lang="en-GB" sz="1005" b="1" noProof="0" dirty="0"/>
                <a:t> = 106 (1.3%)</a:t>
              </a:r>
            </a:p>
          </p:txBody>
        </p:sp>
        <p:sp>
          <p:nvSpPr>
            <p:cNvPr id="40" name="四角形: 角を丸くする 39">
              <a:extLst>
                <a:ext uri="{FF2B5EF4-FFF2-40B4-BE49-F238E27FC236}">
                  <a16:creationId xmlns:a16="http://schemas.microsoft.com/office/drawing/2014/main" id="{86BB945D-487C-C624-AD1D-FDBCCD5C1D0C}"/>
                </a:ext>
              </a:extLst>
            </p:cNvPr>
            <p:cNvSpPr/>
            <p:nvPr/>
          </p:nvSpPr>
          <p:spPr>
            <a:xfrm>
              <a:off x="6968805" y="7926399"/>
              <a:ext cx="1554941" cy="1480205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b="1" i="1" noProof="0" dirty="0"/>
                <a:t>No</a:t>
              </a:r>
              <a:r>
                <a:rPr kumimoji="1" lang="en-GB" sz="1005" noProof="0" dirty="0"/>
                <a:t> ROSC before EMS contact to the patients</a:t>
              </a:r>
            </a:p>
            <a:p>
              <a:pPr algn="ctr"/>
              <a:r>
                <a:rPr kumimoji="1" lang="en-GB" sz="1005" noProof="0" dirty="0"/>
                <a:t>N = 259</a:t>
              </a:r>
            </a:p>
            <a:p>
              <a:pPr algn="ctr"/>
              <a:r>
                <a:rPr kumimoji="1" lang="en-GB" sz="1005" b="1" noProof="0" dirty="0"/>
                <a:t>---------------------------</a:t>
              </a:r>
            </a:p>
            <a:p>
              <a:pPr algn="ctr"/>
              <a:r>
                <a:rPr kumimoji="1" lang="en-GB" sz="1005" b="1" noProof="0" dirty="0"/>
                <a:t>Neurologically favourable 1-M  survivor</a:t>
              </a:r>
            </a:p>
            <a:p>
              <a:pPr algn="ctr"/>
              <a:r>
                <a:rPr kumimoji="1" lang="en-GB" sz="1005" b="1" noProof="0" dirty="0"/>
                <a:t> = 16 (6.2%)</a:t>
              </a:r>
            </a:p>
          </p:txBody>
        </p:sp>
        <p:sp>
          <p:nvSpPr>
            <p:cNvPr id="47" name="四角形: 角を丸くする 46">
              <a:extLst>
                <a:ext uri="{FF2B5EF4-FFF2-40B4-BE49-F238E27FC236}">
                  <a16:creationId xmlns:a16="http://schemas.microsoft.com/office/drawing/2014/main" id="{7E21C8A5-4574-F5A6-A603-22F0BBDCEACF}"/>
                </a:ext>
              </a:extLst>
            </p:cNvPr>
            <p:cNvSpPr/>
            <p:nvPr/>
          </p:nvSpPr>
          <p:spPr>
            <a:xfrm>
              <a:off x="10316702" y="7914455"/>
              <a:ext cx="1510754" cy="1531485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b="1" i="1" noProof="0" dirty="0"/>
                <a:t>No</a:t>
              </a:r>
              <a:r>
                <a:rPr kumimoji="1" lang="en-GB" sz="1005" noProof="0" dirty="0"/>
                <a:t> ROSC before EMS contact to the patients</a:t>
              </a:r>
            </a:p>
            <a:p>
              <a:pPr algn="ctr"/>
              <a:r>
                <a:rPr kumimoji="1" lang="en-GB" sz="1005" noProof="0" dirty="0"/>
                <a:t>N = 1786</a:t>
              </a:r>
            </a:p>
            <a:p>
              <a:pPr algn="ctr"/>
              <a:r>
                <a:rPr kumimoji="1" lang="en-GB" sz="1005" b="1" noProof="0" dirty="0"/>
                <a:t>-----------------------</a:t>
              </a:r>
            </a:p>
            <a:p>
              <a:pPr algn="ctr"/>
              <a:r>
                <a:rPr kumimoji="1" lang="en-GB" sz="1005" b="1" noProof="0" dirty="0"/>
                <a:t>Neurologically favourable 1-M  survivor</a:t>
              </a:r>
            </a:p>
            <a:p>
              <a:pPr algn="ctr"/>
              <a:r>
                <a:rPr kumimoji="1" lang="en-GB" sz="1005" b="1" noProof="0" dirty="0"/>
                <a:t> = 421 </a:t>
              </a:r>
              <a:r>
                <a:rPr kumimoji="1" lang="en-GB" sz="1005" b="1" noProof="0" dirty="0">
                  <a:solidFill>
                    <a:schemeClr val="tx1"/>
                  </a:solidFill>
                </a:rPr>
                <a:t>(23.6</a:t>
              </a:r>
              <a:r>
                <a:rPr kumimoji="1" lang="en-GB" sz="1005" b="1" noProof="0" dirty="0"/>
                <a:t>%)</a:t>
              </a:r>
            </a:p>
          </p:txBody>
        </p:sp>
        <p:sp>
          <p:nvSpPr>
            <p:cNvPr id="48" name="四角形: 角を丸くする 47">
              <a:extLst>
                <a:ext uri="{FF2B5EF4-FFF2-40B4-BE49-F238E27FC236}">
                  <a16:creationId xmlns:a16="http://schemas.microsoft.com/office/drawing/2014/main" id="{575A5EF3-11D6-C427-6DA5-9D9817386FDC}"/>
                </a:ext>
              </a:extLst>
            </p:cNvPr>
            <p:cNvSpPr/>
            <p:nvPr/>
          </p:nvSpPr>
          <p:spPr>
            <a:xfrm>
              <a:off x="11722362" y="3473108"/>
              <a:ext cx="2005007" cy="1254983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noProof="0" dirty="0"/>
                <a:t> </a:t>
              </a:r>
              <a:r>
                <a:rPr kumimoji="1" lang="en-GB" sz="1005" b="1" i="1" noProof="0" dirty="0"/>
                <a:t>No</a:t>
              </a:r>
              <a:r>
                <a:rPr kumimoji="1" lang="en-GB" sz="1005" noProof="0" dirty="0"/>
                <a:t> ROSC before EMS contact to the patients</a:t>
              </a:r>
            </a:p>
            <a:p>
              <a:pPr algn="ctr"/>
              <a:r>
                <a:rPr kumimoji="1" lang="en-GB" sz="1005" noProof="0" dirty="0"/>
                <a:t>N = 11,978</a:t>
              </a:r>
            </a:p>
            <a:p>
              <a:pPr algn="ctr"/>
              <a:r>
                <a:rPr kumimoji="1" lang="en-GB" sz="1005" b="1" noProof="0" dirty="0"/>
                <a:t>---------------------------------------</a:t>
              </a:r>
            </a:p>
            <a:p>
              <a:pPr algn="ctr"/>
              <a:r>
                <a:rPr kumimoji="1" lang="en-GB" sz="1005" b="1" noProof="0" dirty="0"/>
                <a:t>Neurologically favourable 1-M  survivor </a:t>
              </a:r>
            </a:p>
            <a:p>
              <a:pPr algn="ctr"/>
              <a:r>
                <a:rPr kumimoji="1" lang="en-GB" sz="1005" b="1" noProof="0" dirty="0"/>
                <a:t>= 701 (5.9%)</a:t>
              </a:r>
            </a:p>
          </p:txBody>
        </p:sp>
        <p:sp>
          <p:nvSpPr>
            <p:cNvPr id="69" name="フローチャート: 判断 68">
              <a:extLst>
                <a:ext uri="{FF2B5EF4-FFF2-40B4-BE49-F238E27FC236}">
                  <a16:creationId xmlns:a16="http://schemas.microsoft.com/office/drawing/2014/main" id="{EC13F0E7-00CA-96F7-4875-324E75717966}"/>
                </a:ext>
              </a:extLst>
            </p:cNvPr>
            <p:cNvSpPr/>
            <p:nvPr/>
          </p:nvSpPr>
          <p:spPr>
            <a:xfrm>
              <a:off x="7792529" y="5432219"/>
              <a:ext cx="4319136" cy="488757"/>
            </a:xfrm>
            <a:prstGeom prst="flowChartDecision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120" b="1" noProof="0" dirty="0">
                  <a:solidFill>
                    <a:schemeClr val="bg1"/>
                  </a:solidFill>
                </a:rPr>
                <a:t>Defibrillation by bystander?</a:t>
              </a:r>
            </a:p>
          </p:txBody>
        </p:sp>
        <p:sp>
          <p:nvSpPr>
            <p:cNvPr id="87" name="四角形: 角を丸くする 86">
              <a:extLst>
                <a:ext uri="{FF2B5EF4-FFF2-40B4-BE49-F238E27FC236}">
                  <a16:creationId xmlns:a16="http://schemas.microsoft.com/office/drawing/2014/main" id="{7A23E201-1657-2578-9D20-A598B190A5D7}"/>
                </a:ext>
              </a:extLst>
            </p:cNvPr>
            <p:cNvSpPr/>
            <p:nvPr/>
          </p:nvSpPr>
          <p:spPr>
            <a:xfrm>
              <a:off x="4377672" y="10415122"/>
              <a:ext cx="1423078" cy="1345139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b="1" i="1" noProof="0" dirty="0">
                  <a:ea typeface="Yu Gothic UI" panose="020B0500000000000000" pitchFamily="50" charset="-128"/>
                </a:rPr>
                <a:t>Non-</a:t>
              </a:r>
              <a:r>
                <a:rPr kumimoji="1" lang="en-GB" sz="1005" noProof="0" dirty="0">
                  <a:ea typeface="Yu Gothic UI" panose="020B0500000000000000" pitchFamily="50" charset="-128"/>
                </a:rPr>
                <a:t>shockable initial rhythm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= 8062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-------------------------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 = 133 (1.7%)</a:t>
              </a:r>
            </a:p>
          </p:txBody>
        </p:sp>
        <p:sp>
          <p:nvSpPr>
            <p:cNvPr id="89" name="四角形: 角を丸くする 88">
              <a:extLst>
                <a:ext uri="{FF2B5EF4-FFF2-40B4-BE49-F238E27FC236}">
                  <a16:creationId xmlns:a16="http://schemas.microsoft.com/office/drawing/2014/main" id="{7D5CCBFD-9621-B31D-7FC9-8E6F7091B6AF}"/>
                </a:ext>
              </a:extLst>
            </p:cNvPr>
            <p:cNvSpPr/>
            <p:nvPr/>
          </p:nvSpPr>
          <p:spPr>
            <a:xfrm>
              <a:off x="5904152" y="10420823"/>
              <a:ext cx="1357895" cy="1294221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Shockable initial 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rhythm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= 82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------------------------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 = 11 (13.4%)</a:t>
              </a:r>
            </a:p>
          </p:txBody>
        </p:sp>
        <p:sp>
          <p:nvSpPr>
            <p:cNvPr id="99" name="四角形: 角を丸くする 98">
              <a:extLst>
                <a:ext uri="{FF2B5EF4-FFF2-40B4-BE49-F238E27FC236}">
                  <a16:creationId xmlns:a16="http://schemas.microsoft.com/office/drawing/2014/main" id="{336199A3-2307-9809-6EF1-37079B34438A}"/>
                </a:ext>
              </a:extLst>
            </p:cNvPr>
            <p:cNvSpPr/>
            <p:nvPr/>
          </p:nvSpPr>
          <p:spPr>
            <a:xfrm>
              <a:off x="13159959" y="10428395"/>
              <a:ext cx="1210277" cy="130819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b="1" i="1" noProof="0" dirty="0">
                  <a:ea typeface="Yu Gothic UI" panose="020B0500000000000000" pitchFamily="50" charset="-128"/>
                </a:rPr>
                <a:t>Non-</a:t>
              </a:r>
              <a:r>
                <a:rPr kumimoji="1" lang="en-GB" sz="1005" noProof="0" dirty="0">
                  <a:ea typeface="Yu Gothic UI" panose="020B0500000000000000" pitchFamily="50" charset="-128"/>
                </a:rPr>
                <a:t>shockable initial rhythm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</a:t>
              </a:r>
              <a:r>
                <a:rPr kumimoji="1" lang="en-GB" sz="1005" noProof="0">
                  <a:ea typeface="Yu Gothic UI" panose="020B0500000000000000" pitchFamily="50" charset="-128"/>
                </a:rPr>
                <a:t>= 1,0267</a:t>
              </a:r>
              <a:endParaRPr kumimoji="1" lang="en-GB" sz="1005" noProof="0" dirty="0">
                <a:ea typeface="Yu Gothic UI" panose="020B0500000000000000" pitchFamily="50" charset="-128"/>
              </a:endParaRP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---------------------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 = 266 (2.6%)</a:t>
              </a:r>
            </a:p>
          </p:txBody>
        </p:sp>
        <p:sp>
          <p:nvSpPr>
            <p:cNvPr id="100" name="四角形: 角を丸くする 99">
              <a:extLst>
                <a:ext uri="{FF2B5EF4-FFF2-40B4-BE49-F238E27FC236}">
                  <a16:creationId xmlns:a16="http://schemas.microsoft.com/office/drawing/2014/main" id="{176D645F-1138-0FAA-735D-2809FF9B3EE4}"/>
                </a:ext>
              </a:extLst>
            </p:cNvPr>
            <p:cNvSpPr/>
            <p:nvPr/>
          </p:nvSpPr>
          <p:spPr>
            <a:xfrm>
              <a:off x="14710576" y="10415120"/>
              <a:ext cx="1210277" cy="130819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Shockable initial rhythm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= 1852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---------------------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Neurologically </a:t>
              </a:r>
              <a:r>
                <a:rPr kumimoji="1" lang="en-GB" sz="1005" b="1" noProof="0" dirty="0" err="1">
                  <a:ea typeface="Yu Gothic UI" panose="020B0500000000000000" pitchFamily="50" charset="-128"/>
                </a:rPr>
                <a:t>favorable</a:t>
              </a:r>
              <a:r>
                <a:rPr kumimoji="1" lang="en-GB" sz="1005" b="1" noProof="0" dirty="0">
                  <a:ea typeface="Yu Gothic UI" panose="020B0500000000000000" pitchFamily="50" charset="-128"/>
                </a:rPr>
                <a:t> 1-M  survivor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 = 511 (27.6%)</a:t>
              </a:r>
            </a:p>
          </p:txBody>
        </p:sp>
        <p:sp>
          <p:nvSpPr>
            <p:cNvPr id="116" name="四角形: 角を丸くする 115">
              <a:extLst>
                <a:ext uri="{FF2B5EF4-FFF2-40B4-BE49-F238E27FC236}">
                  <a16:creationId xmlns:a16="http://schemas.microsoft.com/office/drawing/2014/main" id="{0E0DE0F4-253E-BCC5-BF5B-F580D292414B}"/>
                </a:ext>
              </a:extLst>
            </p:cNvPr>
            <p:cNvSpPr/>
            <p:nvPr/>
          </p:nvSpPr>
          <p:spPr>
            <a:xfrm>
              <a:off x="10196947" y="10428396"/>
              <a:ext cx="1267159" cy="1294921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b="1" i="1" noProof="0" dirty="0">
                  <a:ea typeface="Yu Gothic UI" panose="020B0500000000000000" pitchFamily="50" charset="-128"/>
                </a:rPr>
                <a:t>Non-</a:t>
              </a:r>
              <a:r>
                <a:rPr kumimoji="1" lang="en-GB" sz="1005" noProof="0" dirty="0">
                  <a:ea typeface="Yu Gothic UI" panose="020B0500000000000000" pitchFamily="50" charset="-128"/>
                </a:rPr>
                <a:t>shockable initial rhythm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= 1327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----------------------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05" b="1" noProof="0" dirty="0">
                  <a:solidFill>
                    <a:schemeClr val="tx1"/>
                  </a:solidFill>
                  <a:ea typeface="Yu Gothic UI" panose="020B0500000000000000" pitchFamily="50" charset="-128"/>
                </a:rPr>
                <a:t> = 320 (24.1%)</a:t>
              </a:r>
            </a:p>
          </p:txBody>
        </p:sp>
        <p:sp>
          <p:nvSpPr>
            <p:cNvPr id="117" name="四角形: 角を丸くする 116">
              <a:extLst>
                <a:ext uri="{FF2B5EF4-FFF2-40B4-BE49-F238E27FC236}">
                  <a16:creationId xmlns:a16="http://schemas.microsoft.com/office/drawing/2014/main" id="{903206DD-C091-5786-A4AC-2A9079A6A4C0}"/>
                </a:ext>
              </a:extLst>
            </p:cNvPr>
            <p:cNvSpPr/>
            <p:nvPr/>
          </p:nvSpPr>
          <p:spPr>
            <a:xfrm>
              <a:off x="11694144" y="10431484"/>
              <a:ext cx="1210277" cy="129492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Shockable initial rhythm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= 591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---------------------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05" b="1" noProof="0" dirty="0">
                  <a:solidFill>
                    <a:schemeClr val="tx1"/>
                  </a:solidFill>
                  <a:ea typeface="Yu Gothic UI" panose="020B0500000000000000" pitchFamily="50" charset="-128"/>
                </a:rPr>
                <a:t> = 205 (34.7%)</a:t>
              </a:r>
            </a:p>
          </p:txBody>
        </p:sp>
        <p:sp>
          <p:nvSpPr>
            <p:cNvPr id="168" name="四角形: 角を丸くする 167">
              <a:extLst>
                <a:ext uri="{FF2B5EF4-FFF2-40B4-BE49-F238E27FC236}">
                  <a16:creationId xmlns:a16="http://schemas.microsoft.com/office/drawing/2014/main" id="{81256574-F3CA-B706-F255-7B2352A1F988}"/>
                </a:ext>
              </a:extLst>
            </p:cNvPr>
            <p:cNvSpPr/>
            <p:nvPr/>
          </p:nvSpPr>
          <p:spPr>
            <a:xfrm>
              <a:off x="7435737" y="10420123"/>
              <a:ext cx="1267159" cy="1294921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b="1" i="1" noProof="0" dirty="0">
                  <a:ea typeface="Yu Gothic UI" panose="020B0500000000000000" pitchFamily="50" charset="-128"/>
                </a:rPr>
                <a:t>Non</a:t>
              </a:r>
              <a:r>
                <a:rPr kumimoji="1" lang="en-GB" sz="1005" noProof="0" dirty="0">
                  <a:ea typeface="Yu Gothic UI" panose="020B0500000000000000" pitchFamily="50" charset="-128"/>
                </a:rPr>
                <a:t>-shockable initial rhythm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= 230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----------------------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 = 9  (3.9%)</a:t>
              </a:r>
            </a:p>
          </p:txBody>
        </p:sp>
        <p:sp>
          <p:nvSpPr>
            <p:cNvPr id="169" name="四角形: 角を丸くする 168">
              <a:extLst>
                <a:ext uri="{FF2B5EF4-FFF2-40B4-BE49-F238E27FC236}">
                  <a16:creationId xmlns:a16="http://schemas.microsoft.com/office/drawing/2014/main" id="{1D9B481B-9C99-09A8-4DBC-8FFAF6BE4B62}"/>
                </a:ext>
              </a:extLst>
            </p:cNvPr>
            <p:cNvSpPr/>
            <p:nvPr/>
          </p:nvSpPr>
          <p:spPr>
            <a:xfrm>
              <a:off x="8826186" y="10449678"/>
              <a:ext cx="1286701" cy="129492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Shockable initial rhythm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= 32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----------------------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 = 9 (28.1%)</a:t>
              </a: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B2ABD52B-FE85-963A-0ABF-47F375DFAF2C}"/>
                </a:ext>
              </a:extLst>
            </p:cNvPr>
            <p:cNvSpPr txBox="1"/>
            <p:nvPr/>
          </p:nvSpPr>
          <p:spPr>
            <a:xfrm>
              <a:off x="4586059" y="9810948"/>
              <a:ext cx="11249541" cy="26468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GB" sz="1120" b="1" noProof="0" dirty="0"/>
                <a:t>Initial Rhythm analysis after EMS contact to the patients</a:t>
              </a:r>
            </a:p>
          </p:txBody>
        </p:sp>
        <p:sp>
          <p:nvSpPr>
            <p:cNvPr id="349" name="四角形: 角を丸くする 348">
              <a:extLst>
                <a:ext uri="{FF2B5EF4-FFF2-40B4-BE49-F238E27FC236}">
                  <a16:creationId xmlns:a16="http://schemas.microsoft.com/office/drawing/2014/main" id="{9A0894CC-136E-6601-25EB-C4280806FCB7}"/>
                </a:ext>
              </a:extLst>
            </p:cNvPr>
            <p:cNvSpPr/>
            <p:nvPr/>
          </p:nvSpPr>
          <p:spPr>
            <a:xfrm>
              <a:off x="2800938" y="13170982"/>
              <a:ext cx="1423078" cy="1294221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b="1" i="1" noProof="0" dirty="0">
                  <a:ea typeface="Yu Gothic UI" panose="020B0500000000000000" pitchFamily="50" charset="-128"/>
                </a:rPr>
                <a:t>No </a:t>
              </a:r>
              <a:r>
                <a:rPr kumimoji="1" lang="en-GB" sz="1005" noProof="0" dirty="0">
                  <a:ea typeface="Yu Gothic UI" panose="020B0500000000000000" pitchFamily="50" charset="-128"/>
                </a:rPr>
                <a:t>defibrillation by EMS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= 7816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-------------------------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 = 127 (1.6%)</a:t>
              </a:r>
            </a:p>
          </p:txBody>
        </p:sp>
        <p:cxnSp>
          <p:nvCxnSpPr>
            <p:cNvPr id="350" name="コネクタ: 曲線 349">
              <a:extLst>
                <a:ext uri="{FF2B5EF4-FFF2-40B4-BE49-F238E27FC236}">
                  <a16:creationId xmlns:a16="http://schemas.microsoft.com/office/drawing/2014/main" id="{37DE1226-18E9-CDBB-BBAD-E378F0F89394}"/>
                </a:ext>
              </a:extLst>
            </p:cNvPr>
            <p:cNvCxnSpPr>
              <a:cxnSpLocks/>
              <a:stCxn id="87" idx="2"/>
              <a:endCxn id="349" idx="0"/>
            </p:cNvCxnSpPr>
            <p:nvPr/>
          </p:nvCxnSpPr>
          <p:spPr>
            <a:xfrm rot="5400000">
              <a:off x="3595487" y="11677253"/>
              <a:ext cx="1410721" cy="1576734"/>
            </a:xfrm>
            <a:prstGeom prst="curvedConnector3">
              <a:avLst>
                <a:gd name="adj1" fmla="val 61804"/>
              </a:avLst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1" name="四角形: 角を丸くする 360">
              <a:extLst>
                <a:ext uri="{FF2B5EF4-FFF2-40B4-BE49-F238E27FC236}">
                  <a16:creationId xmlns:a16="http://schemas.microsoft.com/office/drawing/2014/main" id="{0D6559DC-25EF-67F2-1996-A650CC49224B}"/>
                </a:ext>
              </a:extLst>
            </p:cNvPr>
            <p:cNvSpPr/>
            <p:nvPr/>
          </p:nvSpPr>
          <p:spPr>
            <a:xfrm>
              <a:off x="1516236" y="14774320"/>
              <a:ext cx="1423078" cy="1294221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Defibrillation by EMS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= 246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-------------------------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 = 6 (2.4%)</a:t>
              </a:r>
            </a:p>
          </p:txBody>
        </p:sp>
        <p:cxnSp>
          <p:nvCxnSpPr>
            <p:cNvPr id="367" name="コネクタ: 曲線 366">
              <a:extLst>
                <a:ext uri="{FF2B5EF4-FFF2-40B4-BE49-F238E27FC236}">
                  <a16:creationId xmlns:a16="http://schemas.microsoft.com/office/drawing/2014/main" id="{7347B246-D703-4981-4DB1-89B2855DA8F0}"/>
                </a:ext>
              </a:extLst>
            </p:cNvPr>
            <p:cNvCxnSpPr>
              <a:cxnSpLocks/>
              <a:stCxn id="89" idx="2"/>
              <a:endCxn id="370" idx="0"/>
            </p:cNvCxnSpPr>
            <p:nvPr/>
          </p:nvCxnSpPr>
          <p:spPr>
            <a:xfrm rot="5400000">
              <a:off x="3885380" y="12084747"/>
              <a:ext cx="3067423" cy="2328019"/>
            </a:xfrm>
            <a:prstGeom prst="curvedConnector3">
              <a:avLst>
                <a:gd name="adj1" fmla="val 27945"/>
              </a:avLst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四角形: 角を丸くする 367">
              <a:extLst>
                <a:ext uri="{FF2B5EF4-FFF2-40B4-BE49-F238E27FC236}">
                  <a16:creationId xmlns:a16="http://schemas.microsoft.com/office/drawing/2014/main" id="{5ADB90CB-8293-A2F0-14AC-B7D8050D52C0}"/>
                </a:ext>
              </a:extLst>
            </p:cNvPr>
            <p:cNvSpPr/>
            <p:nvPr/>
          </p:nvSpPr>
          <p:spPr>
            <a:xfrm>
              <a:off x="4842513" y="13190546"/>
              <a:ext cx="1423078" cy="1294221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b="1" i="1" noProof="0" dirty="0">
                  <a:ea typeface="Yu Gothic UI" panose="020B0500000000000000" pitchFamily="50" charset="-128"/>
                </a:rPr>
                <a:t>No</a:t>
              </a:r>
              <a:r>
                <a:rPr kumimoji="1" lang="en-GB" sz="1005" b="1" noProof="0" dirty="0">
                  <a:ea typeface="Yu Gothic UI" panose="020B0500000000000000" pitchFamily="50" charset="-128"/>
                </a:rPr>
                <a:t> </a:t>
              </a:r>
              <a:r>
                <a:rPr kumimoji="1" lang="en-GB" sz="1005" noProof="0" dirty="0">
                  <a:ea typeface="Yu Gothic UI" panose="020B0500000000000000" pitchFamily="50" charset="-128"/>
                </a:rPr>
                <a:t>defibrillation by EMS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= 7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-------------------------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 = 0 (0.0%)</a:t>
              </a:r>
            </a:p>
          </p:txBody>
        </p:sp>
        <p:cxnSp>
          <p:nvCxnSpPr>
            <p:cNvPr id="369" name="コネクタ: 曲線 368">
              <a:extLst>
                <a:ext uri="{FF2B5EF4-FFF2-40B4-BE49-F238E27FC236}">
                  <a16:creationId xmlns:a16="http://schemas.microsoft.com/office/drawing/2014/main" id="{C76AD74B-FC9C-8066-BA06-C9B03CCC8D33}"/>
                </a:ext>
              </a:extLst>
            </p:cNvPr>
            <p:cNvCxnSpPr>
              <a:cxnSpLocks/>
              <a:stCxn id="89" idx="2"/>
              <a:endCxn id="368" idx="0"/>
            </p:cNvCxnSpPr>
            <p:nvPr/>
          </p:nvCxnSpPr>
          <p:spPr>
            <a:xfrm rot="5400000">
              <a:off x="5330826" y="11938271"/>
              <a:ext cx="1475501" cy="1029046"/>
            </a:xfrm>
            <a:prstGeom prst="curvedConnector3">
              <a:avLst>
                <a:gd name="adj1" fmla="val 59170"/>
              </a:avLst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0" name="四角形: 角を丸くする 369">
              <a:extLst>
                <a:ext uri="{FF2B5EF4-FFF2-40B4-BE49-F238E27FC236}">
                  <a16:creationId xmlns:a16="http://schemas.microsoft.com/office/drawing/2014/main" id="{CE502269-41C4-6E4C-626D-8CB62F2B868D}"/>
                </a:ext>
              </a:extLst>
            </p:cNvPr>
            <p:cNvSpPr/>
            <p:nvPr/>
          </p:nvSpPr>
          <p:spPr>
            <a:xfrm>
              <a:off x="3543539" y="14782467"/>
              <a:ext cx="1423078" cy="1294221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Defibrillation by EMS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= 75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-------------------------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05" b="1" noProof="0" dirty="0">
                  <a:solidFill>
                    <a:schemeClr val="tx1"/>
                  </a:solidFill>
                  <a:ea typeface="Yu Gothic UI" panose="020B0500000000000000" pitchFamily="50" charset="-128"/>
                </a:rPr>
                <a:t> = 11 (14.7%)</a:t>
              </a:r>
            </a:p>
          </p:txBody>
        </p:sp>
        <p:cxnSp>
          <p:nvCxnSpPr>
            <p:cNvPr id="371" name="コネクタ: 曲線 370">
              <a:extLst>
                <a:ext uri="{FF2B5EF4-FFF2-40B4-BE49-F238E27FC236}">
                  <a16:creationId xmlns:a16="http://schemas.microsoft.com/office/drawing/2014/main" id="{8AF68A33-9A5C-BAFC-BF3E-A66DD7DC20D3}"/>
                </a:ext>
              </a:extLst>
            </p:cNvPr>
            <p:cNvCxnSpPr>
              <a:cxnSpLocks/>
              <a:stCxn id="168" idx="2"/>
              <a:endCxn id="374" idx="0"/>
            </p:cNvCxnSpPr>
            <p:nvPr/>
          </p:nvCxnSpPr>
          <p:spPr>
            <a:xfrm rot="5400000">
              <a:off x="5698412" y="12430405"/>
              <a:ext cx="3086267" cy="1655544"/>
            </a:xfrm>
            <a:prstGeom prst="curvedConnector3">
              <a:avLst>
                <a:gd name="adj1" fmla="val 26514"/>
              </a:avLst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2" name="四角形: 角を丸くする 371">
              <a:extLst>
                <a:ext uri="{FF2B5EF4-FFF2-40B4-BE49-F238E27FC236}">
                  <a16:creationId xmlns:a16="http://schemas.microsoft.com/office/drawing/2014/main" id="{61AA382A-4B70-0347-A64F-289919A7CF76}"/>
                </a:ext>
              </a:extLst>
            </p:cNvPr>
            <p:cNvSpPr/>
            <p:nvPr/>
          </p:nvSpPr>
          <p:spPr>
            <a:xfrm>
              <a:off x="6842316" y="13210073"/>
              <a:ext cx="1423078" cy="1294221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b="1" i="1" noProof="0" dirty="0">
                  <a:ea typeface="Yu Gothic UI" panose="020B0500000000000000" pitchFamily="50" charset="-128"/>
                </a:rPr>
                <a:t>No</a:t>
              </a:r>
              <a:r>
                <a:rPr kumimoji="1" lang="en-GB" sz="1005" b="1" noProof="0" dirty="0">
                  <a:ea typeface="Yu Gothic UI" panose="020B0500000000000000" pitchFamily="50" charset="-128"/>
                </a:rPr>
                <a:t> </a:t>
              </a:r>
              <a:r>
                <a:rPr kumimoji="1" lang="en-GB" sz="1005" noProof="0" dirty="0">
                  <a:ea typeface="Yu Gothic UI" panose="020B0500000000000000" pitchFamily="50" charset="-128"/>
                </a:rPr>
                <a:t>defibrillation by EMS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= 209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-------------------------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 = 6 (2.9%)</a:t>
              </a:r>
            </a:p>
          </p:txBody>
        </p:sp>
        <p:cxnSp>
          <p:nvCxnSpPr>
            <p:cNvPr id="373" name="コネクタ: 曲線 372">
              <a:extLst>
                <a:ext uri="{FF2B5EF4-FFF2-40B4-BE49-F238E27FC236}">
                  <a16:creationId xmlns:a16="http://schemas.microsoft.com/office/drawing/2014/main" id="{B1AD6F67-F209-AF15-F25E-FE2A962C98E7}"/>
                </a:ext>
              </a:extLst>
            </p:cNvPr>
            <p:cNvCxnSpPr>
              <a:cxnSpLocks/>
              <a:stCxn id="168" idx="2"/>
              <a:endCxn id="372" idx="0"/>
            </p:cNvCxnSpPr>
            <p:nvPr/>
          </p:nvCxnSpPr>
          <p:spPr>
            <a:xfrm rot="5400000">
              <a:off x="7064073" y="12204830"/>
              <a:ext cx="1495029" cy="515459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4" name="四角形: 角を丸くする 373">
              <a:extLst>
                <a:ext uri="{FF2B5EF4-FFF2-40B4-BE49-F238E27FC236}">
                  <a16:creationId xmlns:a16="http://schemas.microsoft.com/office/drawing/2014/main" id="{346F6469-77E6-220C-C0BC-F78A801818D9}"/>
                </a:ext>
              </a:extLst>
            </p:cNvPr>
            <p:cNvSpPr/>
            <p:nvPr/>
          </p:nvSpPr>
          <p:spPr>
            <a:xfrm>
              <a:off x="5702234" y="14801311"/>
              <a:ext cx="1423078" cy="1294221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Defibrillation by EMS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= 21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-------------------------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 = 3 (14.3%)</a:t>
              </a:r>
            </a:p>
          </p:txBody>
        </p:sp>
        <p:cxnSp>
          <p:nvCxnSpPr>
            <p:cNvPr id="375" name="コネクタ: 曲線 374">
              <a:extLst>
                <a:ext uri="{FF2B5EF4-FFF2-40B4-BE49-F238E27FC236}">
                  <a16:creationId xmlns:a16="http://schemas.microsoft.com/office/drawing/2014/main" id="{935C5081-56FA-4669-40CA-60CA47644E36}"/>
                </a:ext>
              </a:extLst>
            </p:cNvPr>
            <p:cNvCxnSpPr>
              <a:cxnSpLocks/>
              <a:stCxn id="169" idx="2"/>
              <a:endCxn id="378" idx="0"/>
            </p:cNvCxnSpPr>
            <p:nvPr/>
          </p:nvCxnSpPr>
          <p:spPr>
            <a:xfrm rot="5400000">
              <a:off x="7379161" y="12712658"/>
              <a:ext cx="3058435" cy="1122317"/>
            </a:xfrm>
            <a:prstGeom prst="curvedConnector3">
              <a:avLst>
                <a:gd name="adj1" fmla="val 26130"/>
              </a:avLst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6" name="四角形: 角を丸くする 375">
              <a:extLst>
                <a:ext uri="{FF2B5EF4-FFF2-40B4-BE49-F238E27FC236}">
                  <a16:creationId xmlns:a16="http://schemas.microsoft.com/office/drawing/2014/main" id="{3783686B-7DDD-2588-08CE-F20051563A9F}"/>
                </a:ext>
              </a:extLst>
            </p:cNvPr>
            <p:cNvSpPr/>
            <p:nvPr/>
          </p:nvSpPr>
          <p:spPr>
            <a:xfrm>
              <a:off x="8680886" y="13248818"/>
              <a:ext cx="1423078" cy="1294221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b="1" i="1" noProof="0" dirty="0">
                  <a:ea typeface="Yu Gothic UI" panose="020B0500000000000000" pitchFamily="50" charset="-128"/>
                </a:rPr>
                <a:t>No</a:t>
              </a:r>
              <a:r>
                <a:rPr kumimoji="1" lang="en-GB" sz="1005" noProof="0" dirty="0">
                  <a:ea typeface="Yu Gothic UI" panose="020B0500000000000000" pitchFamily="50" charset="-128"/>
                </a:rPr>
                <a:t> defibrillation by EMS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= 0</a:t>
              </a:r>
            </a:p>
            <a:p>
              <a:pPr algn="ctr"/>
              <a:endParaRPr kumimoji="1" lang="en-GB" sz="1005" b="1" noProof="0" dirty="0">
                <a:ea typeface="Yu Gothic UI" panose="020B0500000000000000" pitchFamily="50" charset="-128"/>
              </a:endParaRPr>
            </a:p>
          </p:txBody>
        </p:sp>
        <p:cxnSp>
          <p:nvCxnSpPr>
            <p:cNvPr id="377" name="コネクタ: 曲線 376">
              <a:extLst>
                <a:ext uri="{FF2B5EF4-FFF2-40B4-BE49-F238E27FC236}">
                  <a16:creationId xmlns:a16="http://schemas.microsoft.com/office/drawing/2014/main" id="{62987566-FF71-7041-97EF-3EF136FCEBFD}"/>
                </a:ext>
              </a:extLst>
            </p:cNvPr>
            <p:cNvCxnSpPr>
              <a:cxnSpLocks/>
              <a:stCxn id="169" idx="2"/>
              <a:endCxn id="376" idx="0"/>
            </p:cNvCxnSpPr>
            <p:nvPr/>
          </p:nvCxnSpPr>
          <p:spPr>
            <a:xfrm rot="5400000">
              <a:off x="8678871" y="12458152"/>
              <a:ext cx="1504218" cy="77110"/>
            </a:xfrm>
            <a:prstGeom prst="curvedConnector3">
              <a:avLst>
                <a:gd name="adj1" fmla="val 58995"/>
              </a:avLst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8" name="四角形: 角を丸くする 377">
              <a:extLst>
                <a:ext uri="{FF2B5EF4-FFF2-40B4-BE49-F238E27FC236}">
                  <a16:creationId xmlns:a16="http://schemas.microsoft.com/office/drawing/2014/main" id="{AC6B877D-0820-465D-37EA-673FAFBA9DDF}"/>
                </a:ext>
              </a:extLst>
            </p:cNvPr>
            <p:cNvSpPr/>
            <p:nvPr/>
          </p:nvSpPr>
          <p:spPr>
            <a:xfrm>
              <a:off x="7635679" y="14803034"/>
              <a:ext cx="1423078" cy="1294221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Defibrillation by EMS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= 32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-------------------------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 = 9 (28.1%)</a:t>
              </a:r>
            </a:p>
          </p:txBody>
        </p:sp>
        <p:cxnSp>
          <p:nvCxnSpPr>
            <p:cNvPr id="388" name="コネクタ: 曲線 387">
              <a:extLst>
                <a:ext uri="{FF2B5EF4-FFF2-40B4-BE49-F238E27FC236}">
                  <a16:creationId xmlns:a16="http://schemas.microsoft.com/office/drawing/2014/main" id="{C75DD01A-D94F-0921-9903-E29F773943AC}"/>
                </a:ext>
              </a:extLst>
            </p:cNvPr>
            <p:cNvCxnSpPr>
              <a:cxnSpLocks/>
              <a:stCxn id="116" idx="2"/>
              <a:endCxn id="391" idx="0"/>
            </p:cNvCxnSpPr>
            <p:nvPr/>
          </p:nvCxnSpPr>
          <p:spPr>
            <a:xfrm rot="5400000">
              <a:off x="8959750" y="12968722"/>
              <a:ext cx="3116181" cy="625373"/>
            </a:xfrm>
            <a:prstGeom prst="curvedConnector3">
              <a:avLst>
                <a:gd name="adj1" fmla="val 27026"/>
              </a:avLst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9" name="四角形: 角を丸くする 388">
              <a:extLst>
                <a:ext uri="{FF2B5EF4-FFF2-40B4-BE49-F238E27FC236}">
                  <a16:creationId xmlns:a16="http://schemas.microsoft.com/office/drawing/2014/main" id="{46B9A551-028D-6EB6-066B-5FC872F57DDA}"/>
                </a:ext>
              </a:extLst>
            </p:cNvPr>
            <p:cNvSpPr/>
            <p:nvPr/>
          </p:nvSpPr>
          <p:spPr>
            <a:xfrm>
              <a:off x="10416016" y="13247138"/>
              <a:ext cx="1423078" cy="1294221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No </a:t>
              </a:r>
              <a:r>
                <a:rPr kumimoji="1" lang="en-GB" sz="1005" noProof="0" dirty="0">
                  <a:ea typeface="Yu Gothic UI" panose="020B0500000000000000" pitchFamily="50" charset="-128"/>
                </a:rPr>
                <a:t>defibrillation by EMS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= 1037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-------------------------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 = 252 (</a:t>
              </a:r>
              <a:r>
                <a:rPr kumimoji="1" lang="en-GB" sz="1005" b="1" noProof="0" dirty="0">
                  <a:solidFill>
                    <a:schemeClr val="tx1"/>
                  </a:solidFill>
                  <a:ea typeface="Yu Gothic UI" panose="020B0500000000000000" pitchFamily="50" charset="-128"/>
                </a:rPr>
                <a:t>24.3</a:t>
              </a:r>
              <a:r>
                <a:rPr kumimoji="1" lang="en-GB" sz="1005" b="1" noProof="0" dirty="0">
                  <a:ea typeface="Yu Gothic UI" panose="020B0500000000000000" pitchFamily="50" charset="-128"/>
                </a:rPr>
                <a:t>%)</a:t>
              </a:r>
            </a:p>
          </p:txBody>
        </p:sp>
        <p:cxnSp>
          <p:nvCxnSpPr>
            <p:cNvPr id="390" name="コネクタ: 曲線 389">
              <a:extLst>
                <a:ext uri="{FF2B5EF4-FFF2-40B4-BE49-F238E27FC236}">
                  <a16:creationId xmlns:a16="http://schemas.microsoft.com/office/drawing/2014/main" id="{CD93E19A-C035-F495-3287-EB4DCA5D9008}"/>
                </a:ext>
              </a:extLst>
            </p:cNvPr>
            <p:cNvCxnSpPr>
              <a:cxnSpLocks/>
              <a:stCxn id="116" idx="2"/>
              <a:endCxn id="389" idx="0"/>
            </p:cNvCxnSpPr>
            <p:nvPr/>
          </p:nvCxnSpPr>
          <p:spPr>
            <a:xfrm rot="16200000" flipH="1">
              <a:off x="10217132" y="12336710"/>
              <a:ext cx="1523821" cy="297030"/>
            </a:xfrm>
            <a:prstGeom prst="curvedConnector3">
              <a:avLst>
                <a:gd name="adj1" fmla="val 56147"/>
              </a:avLst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1" name="四角形: 角を丸くする 390">
              <a:extLst>
                <a:ext uri="{FF2B5EF4-FFF2-40B4-BE49-F238E27FC236}">
                  <a16:creationId xmlns:a16="http://schemas.microsoft.com/office/drawing/2014/main" id="{3ADE7D84-1FD1-2242-A190-3E6B8D3574DB}"/>
                </a:ext>
              </a:extLst>
            </p:cNvPr>
            <p:cNvSpPr/>
            <p:nvPr/>
          </p:nvSpPr>
          <p:spPr>
            <a:xfrm>
              <a:off x="9493612" y="14839498"/>
              <a:ext cx="1423078" cy="1294221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Defibrillation by EMS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= 290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-------------------------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 = 68 (23.5%)</a:t>
              </a:r>
            </a:p>
          </p:txBody>
        </p:sp>
        <p:cxnSp>
          <p:nvCxnSpPr>
            <p:cNvPr id="405" name="コネクタ: 曲線 404">
              <a:extLst>
                <a:ext uri="{FF2B5EF4-FFF2-40B4-BE49-F238E27FC236}">
                  <a16:creationId xmlns:a16="http://schemas.microsoft.com/office/drawing/2014/main" id="{CD50AFE6-6371-0D5A-8514-4A41F5A5880B}"/>
                </a:ext>
              </a:extLst>
            </p:cNvPr>
            <p:cNvCxnSpPr>
              <a:cxnSpLocks/>
              <a:endCxn id="408" idx="0"/>
            </p:cNvCxnSpPr>
            <p:nvPr/>
          </p:nvCxnSpPr>
          <p:spPr>
            <a:xfrm rot="5400000">
              <a:off x="10696920" y="13219600"/>
              <a:ext cx="3115859" cy="123937"/>
            </a:xfrm>
            <a:prstGeom prst="curvedConnector3">
              <a:avLst>
                <a:gd name="adj1" fmla="val 24948"/>
              </a:avLst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四角形: 角を丸くする 405">
              <a:extLst>
                <a:ext uri="{FF2B5EF4-FFF2-40B4-BE49-F238E27FC236}">
                  <a16:creationId xmlns:a16="http://schemas.microsoft.com/office/drawing/2014/main" id="{2F73DCB9-557F-DB4A-EEDD-16738004336E}"/>
                </a:ext>
              </a:extLst>
            </p:cNvPr>
            <p:cNvSpPr/>
            <p:nvPr/>
          </p:nvSpPr>
          <p:spPr>
            <a:xfrm>
              <a:off x="12371474" y="13277092"/>
              <a:ext cx="1423078" cy="1294221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b="1" i="1" noProof="0" dirty="0">
                  <a:ea typeface="Yu Gothic UI" panose="020B0500000000000000" pitchFamily="50" charset="-128"/>
                </a:rPr>
                <a:t>No </a:t>
              </a:r>
              <a:r>
                <a:rPr kumimoji="1" lang="en-GB" sz="1005" noProof="0" dirty="0">
                  <a:ea typeface="Yu Gothic UI" panose="020B0500000000000000" pitchFamily="50" charset="-128"/>
                </a:rPr>
                <a:t>defibrillation by EMS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= 16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-------------------------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 = 5 (31.3%)</a:t>
              </a:r>
            </a:p>
          </p:txBody>
        </p:sp>
        <p:cxnSp>
          <p:nvCxnSpPr>
            <p:cNvPr id="407" name="コネクタ: 曲線 406">
              <a:extLst>
                <a:ext uri="{FF2B5EF4-FFF2-40B4-BE49-F238E27FC236}">
                  <a16:creationId xmlns:a16="http://schemas.microsoft.com/office/drawing/2014/main" id="{76CEE226-0617-CEE8-D56D-E9A7AA6188C6}"/>
                </a:ext>
              </a:extLst>
            </p:cNvPr>
            <p:cNvCxnSpPr>
              <a:cxnSpLocks/>
              <a:stCxn id="117" idx="2"/>
              <a:endCxn id="406" idx="0"/>
            </p:cNvCxnSpPr>
            <p:nvPr/>
          </p:nvCxnSpPr>
          <p:spPr>
            <a:xfrm rot="16200000" flipH="1">
              <a:off x="11915804" y="12109883"/>
              <a:ext cx="1550688" cy="783730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8" name="四角形: 角を丸くする 407">
              <a:extLst>
                <a:ext uri="{FF2B5EF4-FFF2-40B4-BE49-F238E27FC236}">
                  <a16:creationId xmlns:a16="http://schemas.microsoft.com/office/drawing/2014/main" id="{1442A122-0123-84F9-9DFF-D8CBB26CBE0C}"/>
                </a:ext>
              </a:extLst>
            </p:cNvPr>
            <p:cNvSpPr/>
            <p:nvPr/>
          </p:nvSpPr>
          <p:spPr>
            <a:xfrm>
              <a:off x="11481341" y="14839498"/>
              <a:ext cx="1423078" cy="1294221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Defibrillation by EMS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= 575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-------------------------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 = 200 (34.8%)</a:t>
              </a:r>
            </a:p>
          </p:txBody>
        </p:sp>
        <p:cxnSp>
          <p:nvCxnSpPr>
            <p:cNvPr id="412" name="コネクタ: 曲線 411">
              <a:extLst>
                <a:ext uri="{FF2B5EF4-FFF2-40B4-BE49-F238E27FC236}">
                  <a16:creationId xmlns:a16="http://schemas.microsoft.com/office/drawing/2014/main" id="{65F18C4A-4F6F-6AF6-AB44-E69CA5E20334}"/>
                </a:ext>
              </a:extLst>
            </p:cNvPr>
            <p:cNvCxnSpPr>
              <a:cxnSpLocks/>
              <a:endCxn id="415" idx="0"/>
            </p:cNvCxnSpPr>
            <p:nvPr/>
          </p:nvCxnSpPr>
          <p:spPr>
            <a:xfrm rot="16200000" flipH="1">
              <a:off x="12424141" y="13119768"/>
              <a:ext cx="3071818" cy="367642"/>
            </a:xfrm>
            <a:prstGeom prst="curvedConnector3">
              <a:avLst>
                <a:gd name="adj1" fmla="val 25678"/>
              </a:avLst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3" name="四角形: 角を丸くする 412">
              <a:extLst>
                <a:ext uri="{FF2B5EF4-FFF2-40B4-BE49-F238E27FC236}">
                  <a16:creationId xmlns:a16="http://schemas.microsoft.com/office/drawing/2014/main" id="{FDC470F6-9B05-BE36-A399-75A6B6757600}"/>
                </a:ext>
              </a:extLst>
            </p:cNvPr>
            <p:cNvSpPr/>
            <p:nvPr/>
          </p:nvSpPr>
          <p:spPr>
            <a:xfrm>
              <a:off x="14301606" y="13297440"/>
              <a:ext cx="1423078" cy="1294221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No </a:t>
              </a:r>
              <a:r>
                <a:rPr kumimoji="1" lang="en-GB" sz="1005" noProof="0" dirty="0">
                  <a:ea typeface="Yu Gothic UI" panose="020B0500000000000000" pitchFamily="50" charset="-128"/>
                </a:rPr>
                <a:t>defibrillation by EMS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= 9793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-------------------------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 = 229 (2.3%)</a:t>
              </a:r>
            </a:p>
          </p:txBody>
        </p:sp>
        <p:cxnSp>
          <p:nvCxnSpPr>
            <p:cNvPr id="414" name="コネクタ: 曲線 413">
              <a:extLst>
                <a:ext uri="{FF2B5EF4-FFF2-40B4-BE49-F238E27FC236}">
                  <a16:creationId xmlns:a16="http://schemas.microsoft.com/office/drawing/2014/main" id="{F0AE81A2-049F-EECA-E0DD-CC129B8B66D2}"/>
                </a:ext>
              </a:extLst>
            </p:cNvPr>
            <p:cNvCxnSpPr>
              <a:cxnSpLocks/>
              <a:stCxn id="99" idx="2"/>
              <a:endCxn id="413" idx="0"/>
            </p:cNvCxnSpPr>
            <p:nvPr/>
          </p:nvCxnSpPr>
          <p:spPr>
            <a:xfrm rot="16200000" flipH="1">
              <a:off x="13608697" y="11892991"/>
              <a:ext cx="1560849" cy="1248047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5" name="四角形: 角を丸くする 414">
              <a:extLst>
                <a:ext uri="{FF2B5EF4-FFF2-40B4-BE49-F238E27FC236}">
                  <a16:creationId xmlns:a16="http://schemas.microsoft.com/office/drawing/2014/main" id="{661FA757-D250-325C-DC8D-5F2773B9950E}"/>
                </a:ext>
              </a:extLst>
            </p:cNvPr>
            <p:cNvSpPr/>
            <p:nvPr/>
          </p:nvSpPr>
          <p:spPr>
            <a:xfrm>
              <a:off x="13432332" y="14839498"/>
              <a:ext cx="1423078" cy="1294221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Defibrillation by EMS</a:t>
              </a:r>
            </a:p>
            <a:p>
              <a:pPr algn="ctr"/>
              <a:r>
                <a:rPr kumimoji="1" lang="en-GB" sz="1005" noProof="0" dirty="0">
                  <a:ea typeface="Yu Gothic UI" panose="020B0500000000000000" pitchFamily="50" charset="-128"/>
                </a:rPr>
                <a:t>N = 474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-------------------------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05" b="1" noProof="0" dirty="0">
                  <a:ea typeface="Yu Gothic UI" panose="020B0500000000000000" pitchFamily="50" charset="-128"/>
                </a:rPr>
                <a:t> = 37 (7.8%)</a:t>
              </a:r>
            </a:p>
          </p:txBody>
        </p:sp>
        <p:sp>
          <p:nvSpPr>
            <p:cNvPr id="417" name="四角形: 角を丸くする 416">
              <a:extLst>
                <a:ext uri="{FF2B5EF4-FFF2-40B4-BE49-F238E27FC236}">
                  <a16:creationId xmlns:a16="http://schemas.microsoft.com/office/drawing/2014/main" id="{1D7441F7-62AB-C241-55F2-37CBC39DCD67}"/>
                </a:ext>
              </a:extLst>
            </p:cNvPr>
            <p:cNvSpPr/>
            <p:nvPr/>
          </p:nvSpPr>
          <p:spPr>
            <a:xfrm>
              <a:off x="16329822" y="13298386"/>
              <a:ext cx="1452755" cy="1321211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26" b="1" noProof="0" dirty="0">
                  <a:ea typeface="Yu Gothic UI" panose="020B0500000000000000" pitchFamily="50" charset="-128"/>
                </a:rPr>
                <a:t>No </a:t>
              </a:r>
              <a:r>
                <a:rPr kumimoji="1" lang="en-GB" sz="1026" noProof="0" dirty="0">
                  <a:ea typeface="Yu Gothic UI" panose="020B0500000000000000" pitchFamily="50" charset="-128"/>
                </a:rPr>
                <a:t>defibrillation by EMS</a:t>
              </a:r>
            </a:p>
            <a:p>
              <a:pPr algn="ctr"/>
              <a:r>
                <a:rPr kumimoji="1" lang="en-GB" sz="1026" noProof="0" dirty="0">
                  <a:ea typeface="Yu Gothic UI" panose="020B0500000000000000" pitchFamily="50" charset="-128"/>
                </a:rPr>
                <a:t>N = 10</a:t>
              </a:r>
            </a:p>
            <a:p>
              <a:pPr algn="ctr"/>
              <a:r>
                <a:rPr kumimoji="1" lang="en-GB" sz="1026" b="1" noProof="0" dirty="0">
                  <a:ea typeface="Yu Gothic UI" panose="020B0500000000000000" pitchFamily="50" charset="-128"/>
                </a:rPr>
                <a:t>-------------------------</a:t>
              </a:r>
            </a:p>
            <a:p>
              <a:pPr algn="ctr"/>
              <a:r>
                <a:rPr kumimoji="1" lang="en-GB" sz="1026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26" b="1" noProof="0" dirty="0">
                  <a:ea typeface="Yu Gothic UI" panose="020B0500000000000000" pitchFamily="50" charset="-128"/>
                </a:rPr>
                <a:t> = 1 (10.0%)</a:t>
              </a:r>
            </a:p>
          </p:txBody>
        </p:sp>
        <p:cxnSp>
          <p:nvCxnSpPr>
            <p:cNvPr id="418" name="コネクタ: 曲線 417">
              <a:extLst>
                <a:ext uri="{FF2B5EF4-FFF2-40B4-BE49-F238E27FC236}">
                  <a16:creationId xmlns:a16="http://schemas.microsoft.com/office/drawing/2014/main" id="{96274651-157B-BAF0-23C0-458E2E5B1CB3}"/>
                </a:ext>
              </a:extLst>
            </p:cNvPr>
            <p:cNvCxnSpPr>
              <a:cxnSpLocks/>
              <a:stCxn id="100" idx="2"/>
              <a:endCxn id="417" idx="0"/>
            </p:cNvCxnSpPr>
            <p:nvPr/>
          </p:nvCxnSpPr>
          <p:spPr>
            <a:xfrm rot="16200000" flipH="1">
              <a:off x="15398422" y="11640608"/>
              <a:ext cx="1575070" cy="1740485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9" name="四角形: 角を丸くする 418">
              <a:extLst>
                <a:ext uri="{FF2B5EF4-FFF2-40B4-BE49-F238E27FC236}">
                  <a16:creationId xmlns:a16="http://schemas.microsoft.com/office/drawing/2014/main" id="{CDD32DDA-7552-BE59-93D8-85E5E67DBF07}"/>
                </a:ext>
              </a:extLst>
            </p:cNvPr>
            <p:cNvSpPr/>
            <p:nvPr/>
          </p:nvSpPr>
          <p:spPr>
            <a:xfrm>
              <a:off x="15383323" y="14832176"/>
              <a:ext cx="1452755" cy="1321211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026" noProof="0" dirty="0">
                  <a:ea typeface="Yu Gothic UI" panose="020B0500000000000000" pitchFamily="50" charset="-128"/>
                </a:rPr>
                <a:t>Defibrillation by EMS</a:t>
              </a:r>
            </a:p>
            <a:p>
              <a:pPr algn="ctr"/>
              <a:r>
                <a:rPr kumimoji="1" lang="en-GB" sz="1026" noProof="0" dirty="0">
                  <a:ea typeface="Yu Gothic UI" panose="020B0500000000000000" pitchFamily="50" charset="-128"/>
                </a:rPr>
                <a:t>N = 1842</a:t>
              </a:r>
            </a:p>
            <a:p>
              <a:pPr algn="ctr"/>
              <a:r>
                <a:rPr kumimoji="1" lang="en-GB" sz="1026" b="1" noProof="0" dirty="0">
                  <a:ea typeface="Yu Gothic UI" panose="020B0500000000000000" pitchFamily="50" charset="-128"/>
                </a:rPr>
                <a:t>-------------------------</a:t>
              </a:r>
            </a:p>
            <a:p>
              <a:pPr algn="ctr"/>
              <a:r>
                <a:rPr kumimoji="1" lang="en-GB" sz="1026" b="1" noProof="0" dirty="0">
                  <a:ea typeface="Yu Gothic UI" panose="020B0500000000000000" pitchFamily="50" charset="-128"/>
                </a:rPr>
                <a:t>Neurologically favourable 1-M  survivor</a:t>
              </a:r>
            </a:p>
            <a:p>
              <a:pPr algn="ctr"/>
              <a:r>
                <a:rPr kumimoji="1" lang="en-GB" sz="1026" b="1" noProof="0" dirty="0">
                  <a:ea typeface="Yu Gothic UI" panose="020B0500000000000000" pitchFamily="50" charset="-128"/>
                </a:rPr>
                <a:t> = 510 (27.7%)</a:t>
              </a:r>
            </a:p>
          </p:txBody>
        </p:sp>
        <p:sp>
          <p:nvSpPr>
            <p:cNvPr id="420" name="フローチャート: 処理 419">
              <a:extLst>
                <a:ext uri="{FF2B5EF4-FFF2-40B4-BE49-F238E27FC236}">
                  <a16:creationId xmlns:a16="http://schemas.microsoft.com/office/drawing/2014/main" id="{1714D8E1-80C8-508B-2F79-0EEDF439F565}"/>
                </a:ext>
              </a:extLst>
            </p:cNvPr>
            <p:cNvSpPr/>
            <p:nvPr/>
          </p:nvSpPr>
          <p:spPr>
            <a:xfrm>
              <a:off x="6649209" y="3561978"/>
              <a:ext cx="3483257" cy="465152"/>
            </a:xfrm>
            <a:prstGeom prst="flowChartProcess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120" b="1" noProof="0" dirty="0"/>
                <a:t>Initial rhythm analyses by bystander-placed AED</a:t>
              </a:r>
            </a:p>
          </p:txBody>
        </p:sp>
        <p:sp>
          <p:nvSpPr>
            <p:cNvPr id="110" name="フローチャート: 判断 109">
              <a:extLst>
                <a:ext uri="{FF2B5EF4-FFF2-40B4-BE49-F238E27FC236}">
                  <a16:creationId xmlns:a16="http://schemas.microsoft.com/office/drawing/2014/main" id="{E05F98C4-1E2B-8A73-F3D0-3596F58A22C7}"/>
                </a:ext>
              </a:extLst>
            </p:cNvPr>
            <p:cNvSpPr/>
            <p:nvPr/>
          </p:nvSpPr>
          <p:spPr>
            <a:xfrm>
              <a:off x="4240876" y="11962184"/>
              <a:ext cx="11706068" cy="488757"/>
            </a:xfrm>
            <a:prstGeom prst="flowChartDecision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GB" sz="1120" b="1" noProof="0" dirty="0">
                  <a:solidFill>
                    <a:schemeClr val="bg1"/>
                  </a:solidFill>
                </a:rPr>
                <a:t>Prehospital defibrillation by EMS?</a:t>
              </a:r>
            </a:p>
          </p:txBody>
        </p:sp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5ADD82F-4593-ACFB-29B3-FB15C8534562}"/>
              </a:ext>
            </a:extLst>
          </p:cNvPr>
          <p:cNvSpPr txBox="1"/>
          <p:nvPr/>
        </p:nvSpPr>
        <p:spPr>
          <a:xfrm>
            <a:off x="3588176" y="16478032"/>
            <a:ext cx="157717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noProof="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Figure – Supplemental Digital Content </a:t>
            </a:r>
            <a:r>
              <a:rPr lang="en-US" altLang="ja-JP" sz="1800" b="1" noProof="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1</a:t>
            </a:r>
            <a:r>
              <a:rPr lang="en-GB" sz="1800" b="1" noProof="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. </a:t>
            </a:r>
            <a:r>
              <a:rPr lang="en-GB" sz="1800" noProof="0" dirty="0">
                <a:effectLst/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Flowchart of prehospital AED </a:t>
            </a:r>
            <a:r>
              <a:rPr lang="en-US" altLang="ja-JP" dirty="0"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placement</a:t>
            </a:r>
            <a:r>
              <a:rPr lang="en-GB" sz="1800" noProof="0" dirty="0">
                <a:effectLst/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 and neurological </a:t>
            </a:r>
            <a:r>
              <a:rPr lang="en-US" altLang="ja-JP" dirty="0"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outcomes</a:t>
            </a:r>
            <a:r>
              <a:rPr lang="en-GB" sz="1800" noProof="0" dirty="0">
                <a:effectLst/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 in out-of-hospital </a:t>
            </a:r>
            <a:r>
              <a:rPr lang="en-US" altLang="ja-JP" dirty="0"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cardiac</a:t>
            </a:r>
            <a:r>
              <a:rPr lang="en-GB" sz="1800" noProof="0" dirty="0">
                <a:effectLst/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 </a:t>
            </a:r>
            <a:r>
              <a:rPr lang="en-US" altLang="ja-JP"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arrest</a:t>
            </a:r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5162D46-9D0C-2994-4F5B-DCA1C6A88EF3}"/>
              </a:ext>
            </a:extLst>
          </p:cNvPr>
          <p:cNvSpPr txBox="1"/>
          <p:nvPr/>
        </p:nvSpPr>
        <p:spPr>
          <a:xfrm>
            <a:off x="3588176" y="16824504"/>
            <a:ext cx="154076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800" kern="100" noProof="0" dirty="0">
                <a:effectLst/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Abbreviations: AED, automated external defibrillator; 1-M. one month; ROSC, return of spontaneous circulation, EMS, emergency medical services.</a:t>
            </a:r>
            <a:endParaRPr lang="en-GB" sz="2800" kern="100" noProof="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030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1436</TotalTime>
  <Words>759</Words>
  <Application>Microsoft Office PowerPoint</Application>
  <PresentationFormat>ユーザー設定</PresentationFormat>
  <Paragraphs>195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Yu Gothic UI</vt:lpstr>
      <vt:lpstr>Aptos</vt:lpstr>
      <vt:lpstr>Aptos Display</vt:lpstr>
      <vt:lpstr>Arial</vt:lpstr>
      <vt:lpstr>Century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GG Inaba</dc:creator>
  <cp:lastModifiedBy>大松　健太郎</cp:lastModifiedBy>
  <cp:revision>21</cp:revision>
  <dcterms:created xsi:type="dcterms:W3CDTF">2024-09-29T18:48:09Z</dcterms:created>
  <dcterms:modified xsi:type="dcterms:W3CDTF">2025-03-08T05:59:01Z</dcterms:modified>
</cp:coreProperties>
</file>